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52"/>
  </p:notesMasterIdLst>
  <p:sldIdLst>
    <p:sldId id="256" r:id="rId2"/>
    <p:sldId id="257" r:id="rId3"/>
    <p:sldId id="258" r:id="rId4"/>
    <p:sldId id="259" r:id="rId5"/>
    <p:sldId id="379" r:id="rId6"/>
    <p:sldId id="261" r:id="rId7"/>
    <p:sldId id="396" r:id="rId8"/>
    <p:sldId id="262" r:id="rId9"/>
    <p:sldId id="263" r:id="rId10"/>
    <p:sldId id="264" r:id="rId11"/>
    <p:sldId id="265" r:id="rId12"/>
    <p:sldId id="266" r:id="rId13"/>
    <p:sldId id="267" r:id="rId14"/>
    <p:sldId id="268" r:id="rId15"/>
    <p:sldId id="269" r:id="rId16"/>
    <p:sldId id="270" r:id="rId17"/>
    <p:sldId id="399" r:id="rId18"/>
    <p:sldId id="271" r:id="rId19"/>
    <p:sldId id="400" r:id="rId20"/>
    <p:sldId id="273" r:id="rId21"/>
    <p:sldId id="274" r:id="rId22"/>
    <p:sldId id="383" r:id="rId23"/>
    <p:sldId id="397" r:id="rId24"/>
    <p:sldId id="295" r:id="rId25"/>
    <p:sldId id="297" r:id="rId26"/>
    <p:sldId id="386" r:id="rId27"/>
    <p:sldId id="387" r:id="rId28"/>
    <p:sldId id="300" r:id="rId29"/>
    <p:sldId id="389" r:id="rId30"/>
    <p:sldId id="290" r:id="rId31"/>
    <p:sldId id="384" r:id="rId32"/>
    <p:sldId id="302" r:id="rId33"/>
    <p:sldId id="356" r:id="rId34"/>
    <p:sldId id="357" r:id="rId35"/>
    <p:sldId id="358" r:id="rId36"/>
    <p:sldId id="392" r:id="rId37"/>
    <p:sldId id="391" r:id="rId38"/>
    <p:sldId id="385" r:id="rId39"/>
    <p:sldId id="364" r:id="rId40"/>
    <p:sldId id="390" r:id="rId41"/>
    <p:sldId id="360" r:id="rId42"/>
    <p:sldId id="372" r:id="rId43"/>
    <p:sldId id="394" r:id="rId44"/>
    <p:sldId id="362" r:id="rId45"/>
    <p:sldId id="363" r:id="rId46"/>
    <p:sldId id="370" r:id="rId47"/>
    <p:sldId id="376" r:id="rId48"/>
    <p:sldId id="378" r:id="rId49"/>
    <p:sldId id="398" r:id="rId50"/>
    <p:sldId id="395" r:id="rId51"/>
  </p:sldIdLst>
  <p:sldSz cx="9144000" cy="5143500" type="screen16x9"/>
  <p:notesSz cx="6858000" cy="9144000"/>
  <p:embeddedFontLst>
    <p:embeddedFont>
      <p:font typeface="Aharoni" panose="02010803020104030203" pitchFamily="2" charset="-79"/>
      <p:bold r:id="rId53"/>
    </p:embeddedFont>
    <p:embeddedFont>
      <p:font typeface="Bookman Old Style" panose="02050604050505020204" pitchFamily="18"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Inter ExtraBold" panose="02000503000000020004" pitchFamily="2" charset="0"/>
      <p:bold r:id="rId62"/>
    </p:embeddedFont>
    <p:embeddedFont>
      <p:font typeface="Inter Medium" panose="02000503000000020004" pitchFamily="2" charset="0"/>
      <p:regular r:id="rId63"/>
    </p:embeddedFont>
    <p:embeddedFont>
      <p:font typeface="Inter Medium Italic" panose="02000503000000020004" pitchFamily="2" charset="0"/>
      <p:regular r:id="rId64"/>
    </p:embeddedFont>
    <p:embeddedFont>
      <p:font typeface="Proxima Nova" panose="020B0604020202020204" charset="0"/>
      <p:regular r:id="rId65"/>
      <p:bold r:id="rId66"/>
      <p:italic r:id="rId67"/>
      <p:boldItalic r:id="rId68"/>
    </p:embeddedFont>
    <p:embeddedFont>
      <p:font typeface="Rockwell" panose="02060603020205020403" pitchFamily="18" charset="0"/>
      <p:regular r:id="rId69"/>
      <p:bold r:id="rId70"/>
      <p:italic r:id="rId71"/>
      <p:boldItalic r:id="rId7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059"/>
    <a:srgbClr val="306790"/>
    <a:srgbClr val="1D4D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B0D7551-31B3-47B2-A965-A79B0E690952}">
  <a:tblStyle styleId="{CB0D7551-31B3-47B2-A965-A79B0E69095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038" autoAdjust="0"/>
    <p:restoredTop sz="94660"/>
  </p:normalViewPr>
  <p:slideViewPr>
    <p:cSldViewPr snapToGrid="0">
      <p:cViewPr>
        <p:scale>
          <a:sx n="150" d="100"/>
          <a:sy n="150" d="100"/>
        </p:scale>
        <p:origin x="282" y="222"/>
      </p:cViewPr>
      <p:guideLst>
        <p:guide orient="horz" pos="1620"/>
        <p:guide pos="2880"/>
      </p:guideLst>
    </p:cSldViewPr>
  </p:slideViewPr>
  <p:notesTextViewPr>
    <p:cViewPr>
      <p:scale>
        <a:sx n="3" d="2"/>
        <a:sy n="3" d="2"/>
      </p:scale>
      <p:origin x="0" y="0"/>
    </p:cViewPr>
  </p:notesTextViewPr>
  <p:sorterViewPr>
    <p:cViewPr>
      <p:scale>
        <a:sx n="100" d="100"/>
        <a:sy n="100" d="100"/>
      </p:scale>
      <p:origin x="0" y="-46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3.fntdata"/><Relationship Id="rId63" Type="http://schemas.openxmlformats.org/officeDocument/2006/relationships/font" Target="fonts/font11.fntdata"/><Relationship Id="rId68" Type="http://schemas.openxmlformats.org/officeDocument/2006/relationships/font" Target="fonts/font16.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font" Target="fonts/font14.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61"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70" Type="http://schemas.openxmlformats.org/officeDocument/2006/relationships/font" Target="fonts/font18.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 name="Google Shape;5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9995642723_0_1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9995642723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29995642723_0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29995642723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27f7658c2ab_0_12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27f7658c2ab_0_12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7f7658c2ab_0_1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7f7658c2ab_0_1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81bf8090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81bf80901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9995642723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9995642723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23166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9995642723_0_1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9995642723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29995642723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29995642723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29995642723_0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29995642723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9995642723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9995642723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27f7658c2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27f7658c2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29995642723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29995642723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34626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9995642723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29995642723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29995642723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29995642723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27f7658c2ab_0_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27f7658c2ab_0_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27d0fccb90c_0_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27d0fccb90c_0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7f7658c2ab_0_1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7f7658c2ab_0_1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29995642723_0_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29995642723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9995642723_0_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9995642723_0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96452" y="841772"/>
            <a:ext cx="6751097" cy="1790700"/>
          </a:xfrm>
        </p:spPr>
        <p:txBody>
          <a:bodyPr anchor="b">
            <a:normAutofit/>
          </a:bodyPr>
          <a:lstStyle>
            <a:lvl1pPr algn="ctr">
              <a:defRPr sz="4000">
                <a:latin typeface="Aharoni" panose="02010803020104030203" pitchFamily="2" charset="-79"/>
                <a:cs typeface="Aharoni" panose="02010803020104030203" pitchFamily="2" charset="-79"/>
              </a:defRPr>
            </a:lvl1pPr>
          </a:lstStyle>
          <a:p>
            <a:r>
              <a:rPr lang="en-US" dirty="0"/>
              <a:t>Click to edit Master title style</a:t>
            </a:r>
          </a:p>
        </p:txBody>
      </p:sp>
      <p:sp>
        <p:nvSpPr>
          <p:cNvPr id="3" name="Subtitle 2"/>
          <p:cNvSpPr>
            <a:spLocks noGrp="1"/>
          </p:cNvSpPr>
          <p:nvPr>
            <p:ph type="subTitle" idx="1"/>
          </p:nvPr>
        </p:nvSpPr>
        <p:spPr>
          <a:xfrm>
            <a:off x="1196452" y="2701528"/>
            <a:ext cx="6751097" cy="1241822"/>
          </a:xfrm>
        </p:spPr>
        <p:txBody>
          <a:bodyPr>
            <a:normAutofit/>
          </a:bodyPr>
          <a:lstStyle>
            <a:lvl1pPr marL="0" indent="0" algn="ctr">
              <a:buNone/>
              <a:defRPr sz="2400">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Tree>
    <p:extLst>
      <p:ext uri="{BB962C8B-B14F-4D97-AF65-F5344CB8AC3E}">
        <p14:creationId xmlns:p14="http://schemas.microsoft.com/office/powerpoint/2010/main" val="321893066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55" y="3217030"/>
            <a:ext cx="7775673" cy="614516"/>
          </a:xfrm>
        </p:spPr>
        <p:txBody>
          <a:bodyPr anchor="b">
            <a:normAutofit/>
          </a:bodyPr>
          <a:lstStyle>
            <a:lvl1pPr>
              <a:defRPr sz="21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355" y="465991"/>
            <a:ext cx="7775673" cy="2534801"/>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3831546"/>
            <a:ext cx="7774499" cy="511854"/>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418605063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346" y="457201"/>
            <a:ext cx="7765322" cy="25686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7" y="3153615"/>
            <a:ext cx="7765321" cy="119414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349466305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457200"/>
            <a:ext cx="6977064" cy="2244678"/>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2707524"/>
            <a:ext cx="6564224" cy="320109"/>
          </a:xfrm>
        </p:spPr>
        <p:txBody>
          <a:bodyPr anchor="t">
            <a:normAutofit/>
          </a:bodyPr>
          <a:lstStyle>
            <a:lvl1pPr marL="0" indent="0" algn="r">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4" name="Text Placeholder 3"/>
          <p:cNvSpPr>
            <a:spLocks noGrp="1"/>
          </p:cNvSpPr>
          <p:nvPr>
            <p:ph type="body" sz="half" idx="2"/>
          </p:nvPr>
        </p:nvSpPr>
        <p:spPr>
          <a:xfrm>
            <a:off x="685345" y="3153616"/>
            <a:ext cx="7765322" cy="1189785"/>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11" name="TextBox 10"/>
          <p:cNvSpPr txBox="1"/>
          <p:nvPr/>
        </p:nvSpPr>
        <p:spPr>
          <a:xfrm>
            <a:off x="627459" y="551431"/>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3" name="TextBox 12"/>
          <p:cNvSpPr txBox="1"/>
          <p:nvPr/>
        </p:nvSpPr>
        <p:spPr>
          <a:xfrm>
            <a:off x="7993467" y="2229070"/>
            <a:ext cx="457200" cy="438582"/>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400094742"/>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355" y="1595207"/>
            <a:ext cx="7766495" cy="1883876"/>
          </a:xfrm>
        </p:spPr>
        <p:txBody>
          <a:bodyPr anchor="b"/>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46" y="3487917"/>
            <a:ext cx="7765322" cy="855483"/>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2947105275"/>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345" y="457201"/>
            <a:ext cx="7765322" cy="994172"/>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46" y="1566240"/>
            <a:ext cx="2474217" cy="617479"/>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3"/>
          <p:cNvSpPr>
            <a:spLocks noGrp="1"/>
          </p:cNvSpPr>
          <p:nvPr>
            <p:ph type="body" sz="half" idx="15"/>
          </p:nvPr>
        </p:nvSpPr>
        <p:spPr>
          <a:xfrm>
            <a:off x="685346" y="2183718"/>
            <a:ext cx="2474217" cy="2159682"/>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9" name="Text Placeholder 4"/>
          <p:cNvSpPr>
            <a:spLocks noGrp="1"/>
          </p:cNvSpPr>
          <p:nvPr>
            <p:ph type="body" sz="quarter" idx="3"/>
          </p:nvPr>
        </p:nvSpPr>
        <p:spPr>
          <a:xfrm>
            <a:off x="3333658" y="1566240"/>
            <a:ext cx="2473919" cy="617478"/>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0" name="Text Placeholder 3"/>
          <p:cNvSpPr>
            <a:spLocks noGrp="1"/>
          </p:cNvSpPr>
          <p:nvPr>
            <p:ph type="body" sz="half" idx="16"/>
          </p:nvPr>
        </p:nvSpPr>
        <p:spPr>
          <a:xfrm>
            <a:off x="3333659" y="2183718"/>
            <a:ext cx="2474866" cy="2159682"/>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1" name="Text Placeholder 4"/>
          <p:cNvSpPr>
            <a:spLocks noGrp="1"/>
          </p:cNvSpPr>
          <p:nvPr>
            <p:ph type="body" sz="quarter" idx="13"/>
          </p:nvPr>
        </p:nvSpPr>
        <p:spPr>
          <a:xfrm>
            <a:off x="5979974" y="1566240"/>
            <a:ext cx="2468408" cy="617478"/>
          </a:xfrm>
        </p:spPr>
        <p:txBody>
          <a:bodyPr anchor="b">
            <a:noAutofit/>
          </a:bodyPr>
          <a:lstStyle>
            <a:lvl1pPr marL="0" indent="0" algn="ctr">
              <a:lnSpc>
                <a:spcPct val="100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2" name="Text Placeholder 3"/>
          <p:cNvSpPr>
            <a:spLocks noGrp="1"/>
          </p:cNvSpPr>
          <p:nvPr>
            <p:ph type="body" sz="half" idx="17"/>
          </p:nvPr>
        </p:nvSpPr>
        <p:spPr>
          <a:xfrm>
            <a:off x="5982260" y="2183718"/>
            <a:ext cx="2468408" cy="2159682"/>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329225984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346" y="457201"/>
            <a:ext cx="7765322" cy="99417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47" y="3146924"/>
            <a:ext cx="2474216" cy="432197"/>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Picture Placeholder 2"/>
          <p:cNvSpPr>
            <a:spLocks noGrp="1" noChangeAspect="1"/>
          </p:cNvSpPr>
          <p:nvPr>
            <p:ph type="pic" idx="15"/>
          </p:nvPr>
        </p:nvSpPr>
        <p:spPr>
          <a:xfrm>
            <a:off x="819015" y="1724240"/>
            <a:ext cx="2205038" cy="1143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47" y="3579121"/>
            <a:ext cx="2474216" cy="76427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2" name="Text Placeholder 4"/>
          <p:cNvSpPr>
            <a:spLocks noGrp="1"/>
          </p:cNvSpPr>
          <p:nvPr>
            <p:ph type="body" sz="quarter" idx="3"/>
          </p:nvPr>
        </p:nvSpPr>
        <p:spPr>
          <a:xfrm>
            <a:off x="3332026" y="3146924"/>
            <a:ext cx="2474237" cy="432197"/>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3" name="Picture Placeholder 2"/>
          <p:cNvSpPr>
            <a:spLocks noGrp="1" noChangeAspect="1"/>
          </p:cNvSpPr>
          <p:nvPr>
            <p:ph type="pic" idx="21"/>
          </p:nvPr>
        </p:nvSpPr>
        <p:spPr>
          <a:xfrm>
            <a:off x="3426747" y="1724240"/>
            <a:ext cx="2197894" cy="1143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3579120"/>
            <a:ext cx="2475252" cy="76427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25" name="Text Placeholder 4"/>
          <p:cNvSpPr>
            <a:spLocks noGrp="1"/>
          </p:cNvSpPr>
          <p:nvPr>
            <p:ph type="body" sz="quarter" idx="13"/>
          </p:nvPr>
        </p:nvSpPr>
        <p:spPr>
          <a:xfrm>
            <a:off x="5980067" y="3146924"/>
            <a:ext cx="2467425" cy="432197"/>
          </a:xfrm>
        </p:spPr>
        <p:txBody>
          <a:bodyPr anchor="b">
            <a:noAutofit/>
          </a:bodyPr>
          <a:lstStyle>
            <a:lvl1pPr marL="0" indent="0" algn="ctr">
              <a:lnSpc>
                <a:spcPct val="100000"/>
              </a:lnSpc>
              <a:buNone/>
              <a:defRPr sz="15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6" name="Picture Placeholder 2"/>
          <p:cNvSpPr>
            <a:spLocks noGrp="1" noChangeAspect="1"/>
          </p:cNvSpPr>
          <p:nvPr>
            <p:ph type="pic" idx="22"/>
          </p:nvPr>
        </p:nvSpPr>
        <p:spPr>
          <a:xfrm>
            <a:off x="6114603" y="1724240"/>
            <a:ext cx="2199085" cy="1143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973" y="3579121"/>
            <a:ext cx="2470694" cy="76427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Tree>
    <p:extLst>
      <p:ext uri="{BB962C8B-B14F-4D97-AF65-F5344CB8AC3E}">
        <p14:creationId xmlns:p14="http://schemas.microsoft.com/office/powerpoint/2010/main" val="39502710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056098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457200"/>
            <a:ext cx="1906993" cy="38862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85346" y="457200"/>
            <a:ext cx="5744029" cy="38862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80777452"/>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311700" y="1152475"/>
            <a:ext cx="8520600" cy="30765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extLst>
      <p:ext uri="{BB962C8B-B14F-4D97-AF65-F5344CB8AC3E}">
        <p14:creationId xmlns:p14="http://schemas.microsoft.com/office/powerpoint/2010/main" val="1521565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body" idx="1"/>
          </p:nvPr>
        </p:nvSpPr>
        <p:spPr>
          <a:xfrm>
            <a:off x="311700" y="1152475"/>
            <a:ext cx="3999900" cy="3076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0765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extLst>
      <p:ext uri="{BB962C8B-B14F-4D97-AF65-F5344CB8AC3E}">
        <p14:creationId xmlns:p14="http://schemas.microsoft.com/office/powerpoint/2010/main" val="1929394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5347" y="304800"/>
            <a:ext cx="7765321" cy="800099"/>
          </a:xfrm>
        </p:spPr>
        <p:txBody>
          <a:bodyPr>
            <a:normAutofit/>
          </a:bodyPr>
          <a:lstStyle>
            <a:lvl1pPr>
              <a:defRPr sz="3200" cap="none">
                <a:latin typeface="Aharoni" panose="02010803020104030203" pitchFamily="2" charset="-79"/>
                <a:cs typeface="Aharoni" panose="02010803020104030203" pitchFamily="2" charset="-79"/>
              </a:defRPr>
            </a:lvl1pPr>
          </a:lstStyle>
          <a:p>
            <a:r>
              <a:rPr lang="en-US" dirty="0"/>
              <a:t>Click To Edit Master Title Style</a:t>
            </a:r>
          </a:p>
        </p:txBody>
      </p:sp>
      <p:sp>
        <p:nvSpPr>
          <p:cNvPr id="3" name="Content Placeholder 2"/>
          <p:cNvSpPr>
            <a:spLocks noGrp="1"/>
          </p:cNvSpPr>
          <p:nvPr>
            <p:ph idx="1"/>
          </p:nvPr>
        </p:nvSpPr>
        <p:spPr>
          <a:xfrm>
            <a:off x="685346" y="1267248"/>
            <a:ext cx="7765322" cy="2771352"/>
          </a:xfrm>
        </p:spPr>
        <p:txBody>
          <a:bodyPr>
            <a:normAutofit/>
          </a:bodyPr>
          <a:lstStyle>
            <a:lvl1pPr>
              <a:lnSpc>
                <a:spcPct val="100000"/>
              </a:lnSpc>
              <a:spcAft>
                <a:spcPts val="600"/>
              </a:spcAft>
              <a:defRPr sz="2400">
                <a:latin typeface="Inter Medium" panose="02000503000000020004" pitchFamily="2" charset="0"/>
                <a:ea typeface="Inter Medium" panose="02000503000000020004" pitchFamily="2" charset="0"/>
                <a:cs typeface="Aharoni" panose="02010803020104030203" pitchFamily="2" charset="-79"/>
              </a:defRPr>
            </a:lvl1pPr>
            <a:lvl2pPr>
              <a:lnSpc>
                <a:spcPct val="100000"/>
              </a:lnSpc>
              <a:spcAft>
                <a:spcPts val="600"/>
              </a:spcAft>
              <a:defRPr sz="2000">
                <a:latin typeface="Inter Medium" panose="02000503000000020004" pitchFamily="2" charset="0"/>
                <a:ea typeface="Inter Medium" panose="02000503000000020004" pitchFamily="2" charset="0"/>
                <a:cs typeface="Aharoni" panose="02010803020104030203" pitchFamily="2" charset="-79"/>
              </a:defRPr>
            </a:lvl2pPr>
            <a:lvl3pPr>
              <a:lnSpc>
                <a:spcPct val="100000"/>
              </a:lnSpc>
              <a:spcAft>
                <a:spcPts val="600"/>
              </a:spcAft>
              <a:defRPr sz="2000">
                <a:latin typeface="Inter Medium" panose="02000503000000020004" pitchFamily="2" charset="0"/>
                <a:ea typeface="Inter Medium" panose="02000503000000020004" pitchFamily="2" charset="0"/>
                <a:cs typeface="Aharoni" panose="02010803020104030203" pitchFamily="2" charset="-79"/>
              </a:defRPr>
            </a:lvl3pPr>
            <a:lvl4pPr>
              <a:lnSpc>
                <a:spcPct val="100000"/>
              </a:lnSpc>
              <a:spcAft>
                <a:spcPts val="600"/>
              </a:spcAft>
              <a:defRPr sz="1600">
                <a:latin typeface="Inter Medium" panose="02000503000000020004" pitchFamily="2" charset="0"/>
                <a:ea typeface="Inter Medium" panose="02000503000000020004" pitchFamily="2" charset="0"/>
                <a:cs typeface="Aharoni" panose="02010803020104030203" pitchFamily="2" charset="-79"/>
              </a:defRPr>
            </a:lvl4pPr>
            <a:lvl5pPr>
              <a:lnSpc>
                <a:spcPct val="100000"/>
              </a:lnSpc>
              <a:spcAft>
                <a:spcPts val="600"/>
              </a:spcAft>
              <a:defRPr sz="1200">
                <a:latin typeface="Inter Medium" panose="02000503000000020004" pitchFamily="2" charset="0"/>
                <a:ea typeface="Inter Medium" panose="02000503000000020004" pitchFamily="2" charset="0"/>
                <a:cs typeface="Aharoni" panose="02010803020104030203"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376640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21933" y="492920"/>
            <a:ext cx="7300134" cy="2139553"/>
          </a:xfrm>
        </p:spPr>
        <p:txBody>
          <a:bodyPr anchor="b">
            <a:normAutofit/>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921933" y="2701529"/>
            <a:ext cx="7300134" cy="1125140"/>
          </a:xfrm>
        </p:spPr>
        <p:txBody>
          <a:bodyPr/>
          <a:lstStyle>
            <a:lvl1pPr marL="0" indent="0" algn="ctr">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562332041"/>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347" y="457200"/>
            <a:ext cx="7765321" cy="99474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85346" y="1566240"/>
            <a:ext cx="3829503" cy="27771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30052" y="1566240"/>
            <a:ext cx="3820616" cy="27771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839464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5347" y="457201"/>
            <a:ext cx="7765321"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6354" y="1566240"/>
            <a:ext cx="3659399" cy="617934"/>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85346" y="2184174"/>
            <a:ext cx="3830406" cy="2159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1502" y="1566240"/>
            <a:ext cx="3649166" cy="617934"/>
          </a:xfrm>
        </p:spPr>
        <p:txBody>
          <a:bodyPr anchor="b"/>
          <a:lstStyle>
            <a:lvl1pPr marL="0" indent="0">
              <a:lnSpc>
                <a:spcPct val="100000"/>
              </a:lnSpc>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184174"/>
            <a:ext cx="3821518" cy="21592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183995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50961178"/>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647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457200"/>
            <a:ext cx="2949178" cy="1771650"/>
          </a:xfrm>
        </p:spPr>
        <p:txBody>
          <a:bodyPr anchor="b">
            <a:normAutofit/>
          </a:bodyPr>
          <a:lstStyle>
            <a:lvl1pPr>
              <a:defRPr sz="2100"/>
            </a:lvl1pPr>
          </a:lstStyle>
          <a:p>
            <a:r>
              <a:rPr lang="en-US"/>
              <a:t>Click to edit Master title style</a:t>
            </a:r>
            <a:endParaRPr lang="en-US" dirty="0"/>
          </a:p>
        </p:txBody>
      </p:sp>
      <p:sp>
        <p:nvSpPr>
          <p:cNvPr id="3" name="Content Placeholder 2"/>
          <p:cNvSpPr>
            <a:spLocks noGrp="1"/>
          </p:cNvSpPr>
          <p:nvPr>
            <p:ph idx="1"/>
          </p:nvPr>
        </p:nvSpPr>
        <p:spPr>
          <a:xfrm>
            <a:off x="3808548" y="457200"/>
            <a:ext cx="4642119" cy="38862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7921" y="2228850"/>
            <a:ext cx="2949178" cy="2114549"/>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387561881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7921" y="457200"/>
            <a:ext cx="4447330" cy="1771650"/>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3" y="569161"/>
            <a:ext cx="2441517" cy="3662279"/>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5" y="2228850"/>
            <a:ext cx="4451213" cy="2114550"/>
          </a:xfrm>
        </p:spPr>
        <p:txBody>
          <a:bodyPr>
            <a:normAutofit/>
          </a:bodyPr>
          <a:lstStyle>
            <a:lvl1pPr marL="0" indent="0" algn="ctr">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Tree>
    <p:extLst>
      <p:ext uri="{BB962C8B-B14F-4D97-AF65-F5344CB8AC3E}">
        <p14:creationId xmlns:p14="http://schemas.microsoft.com/office/powerpoint/2010/main" val="192216574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6C9716-D469-4C99-BFF0-0BCBAC67BACA}"/>
              </a:ext>
            </a:extLst>
          </p:cNvPr>
          <p:cNvSpPr/>
          <p:nvPr userDrawn="1"/>
        </p:nvSpPr>
        <p:spPr>
          <a:xfrm>
            <a:off x="-5897" y="0"/>
            <a:ext cx="9144000" cy="5143500"/>
          </a:xfrm>
          <a:prstGeom prst="rect">
            <a:avLst/>
          </a:prstGeom>
          <a:blipFill dpi="0" rotWithShape="1">
            <a:blip r:embed="rId21">
              <a:alphaModFix amt="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347" y="304801"/>
            <a:ext cx="7765321" cy="8001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346" y="1267248"/>
            <a:ext cx="7765322" cy="277135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Google Shape;6;p1">
            <a:extLst>
              <a:ext uri="{FF2B5EF4-FFF2-40B4-BE49-F238E27FC236}">
                <a16:creationId xmlns:a16="http://schemas.microsoft.com/office/drawing/2014/main" id="{72F6DE64-C748-4714-BD6C-27D3EB5732D5}"/>
              </a:ext>
            </a:extLst>
          </p:cNvPr>
          <p:cNvSpPr/>
          <p:nvPr userDrawn="1"/>
        </p:nvSpPr>
        <p:spPr>
          <a:xfrm>
            <a:off x="0" y="4229100"/>
            <a:ext cx="9144000" cy="914400"/>
          </a:xfrm>
          <a:prstGeom prst="rect">
            <a:avLst/>
          </a:prstGeom>
          <a:solidFill>
            <a:schemeClr val="lt2">
              <a:alpha val="32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756240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sldNum="0" hdr="0" ftr="0" dt="0"/>
  <p:txStyles>
    <p:titleStyle>
      <a:lvl1pPr algn="ctr" defTabSz="685800" rtl="0" eaLnBrk="1" latinLnBrk="0" hangingPunct="1">
        <a:lnSpc>
          <a:spcPct val="90000"/>
        </a:lnSpc>
        <a:spcBef>
          <a:spcPct val="0"/>
        </a:spcBef>
        <a:buNone/>
        <a:defRPr sz="3200" b="1" i="0" kern="1200" cap="none">
          <a:solidFill>
            <a:schemeClr val="tx1"/>
          </a:solidFill>
          <a:effectLst>
            <a:outerShdw blurRad="50800" dist="63500" dir="2700000" algn="tl" rotWithShape="0">
              <a:srgbClr val="000000">
                <a:alpha val="48000"/>
              </a:srgbClr>
            </a:outerShdw>
          </a:effectLst>
          <a:latin typeface="Aharoni" panose="02010803020104030203" pitchFamily="2" charset="-79"/>
          <a:ea typeface="+mj-ea"/>
          <a:cs typeface="Aharoni" panose="02010803020104030203" pitchFamily="2" charset="-79"/>
        </a:defRPr>
      </a:lvl1pPr>
    </p:titleStyle>
    <p:bodyStyle>
      <a:lvl1pPr marL="171450" indent="-171450" algn="l" defTabSz="6858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Inter Medium" panose="02000503000000020004" pitchFamily="2" charset="0"/>
          <a:ea typeface="Inter Medium" panose="02000503000000020004" pitchFamily="2" charset="0"/>
          <a:cs typeface="Aharoni" panose="02010803020104030203" pitchFamily="2" charset="-79"/>
        </a:defRPr>
      </a:lvl1pPr>
      <a:lvl2pPr marL="514350" indent="-171450" algn="l" defTabSz="6858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Inter Medium" panose="02000503000000020004" pitchFamily="2" charset="0"/>
          <a:ea typeface="Inter Medium" panose="02000503000000020004" pitchFamily="2" charset="0"/>
          <a:cs typeface="Aharoni" panose="02010803020104030203" pitchFamily="2" charset="-79"/>
        </a:defRPr>
      </a:lvl2pPr>
      <a:lvl3pPr marL="857250" indent="-171450" algn="l" defTabSz="6858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Inter Medium" panose="02000503000000020004" pitchFamily="2" charset="0"/>
          <a:ea typeface="Inter Medium" panose="02000503000000020004" pitchFamily="2" charset="0"/>
          <a:cs typeface="Aharoni" panose="02010803020104030203" pitchFamily="2" charset="-79"/>
        </a:defRPr>
      </a:lvl3pPr>
      <a:lvl4pPr marL="1200150" indent="-171450" algn="l" defTabSz="6858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Inter Medium" panose="02000503000000020004" pitchFamily="2" charset="0"/>
          <a:ea typeface="Inter Medium" panose="02000503000000020004" pitchFamily="2" charset="0"/>
          <a:cs typeface="Aharoni" panose="02010803020104030203" pitchFamily="2" charset="-79"/>
        </a:defRPr>
      </a:lvl4pPr>
      <a:lvl5pPr marL="1543050" indent="-171450"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Inter Medium" panose="02000503000000020004" pitchFamily="2" charset="0"/>
          <a:ea typeface="Inter Medium" panose="02000503000000020004" pitchFamily="2" charset="0"/>
          <a:cs typeface="Aharoni" panose="02010803020104030203" pitchFamily="2" charset="-79"/>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13"/>
          <p:cNvSpPr txBox="1">
            <a:spLocks noGrp="1"/>
          </p:cNvSpPr>
          <p:nvPr>
            <p:ph type="ctrTitle"/>
          </p:nvPr>
        </p:nvSpPr>
        <p:spPr>
          <a:xfrm>
            <a:off x="510450" y="1257300"/>
            <a:ext cx="8123100" cy="1588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What are some barriers to education for medical students with disabilities? </a:t>
            </a:r>
            <a:endParaRPr/>
          </a:p>
        </p:txBody>
      </p:sp>
      <p:sp>
        <p:nvSpPr>
          <p:cNvPr id="61" name="Google Shape;61;p13"/>
          <p:cNvSpPr txBox="1">
            <a:spLocks noGrp="1"/>
          </p:cNvSpPr>
          <p:nvPr>
            <p:ph type="subTitle" idx="1"/>
          </p:nvPr>
        </p:nvSpPr>
        <p:spPr>
          <a:xfrm>
            <a:off x="510450" y="3182332"/>
            <a:ext cx="8123100" cy="990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Visit </a:t>
            </a:r>
            <a:r>
              <a:rPr lang="en" b="1"/>
              <a:t>menti.com </a:t>
            </a:r>
            <a:endParaRPr b="1"/>
          </a:p>
          <a:p>
            <a:pPr marL="0" lvl="0" indent="0" algn="l" rtl="0">
              <a:spcBef>
                <a:spcPts val="0"/>
              </a:spcBef>
              <a:spcAft>
                <a:spcPts val="0"/>
              </a:spcAft>
              <a:buNone/>
            </a:pPr>
            <a:r>
              <a:rPr lang="en"/>
              <a:t>Enter code </a:t>
            </a:r>
            <a:r>
              <a:rPr lang="en" b="1"/>
              <a:t>3925 6223</a:t>
            </a:r>
            <a:endParaRPr/>
          </a:p>
        </p:txBody>
      </p:sp>
      <p:pic>
        <p:nvPicPr>
          <p:cNvPr id="62" name="Google Shape;62;p13" descr="QR code for mentimeter"/>
          <p:cNvPicPr preferRelativeResize="0"/>
          <p:nvPr/>
        </p:nvPicPr>
        <p:blipFill>
          <a:blip r:embed="rId3">
            <a:alphaModFix/>
          </a:blip>
          <a:stretch>
            <a:fillRect/>
          </a:stretch>
        </p:blipFill>
        <p:spPr>
          <a:xfrm>
            <a:off x="6877600" y="2657850"/>
            <a:ext cx="1832875" cy="1832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Save time: include accessibility during design phase</a:t>
            </a:r>
            <a:endParaRPr dirty="0"/>
          </a:p>
        </p:txBody>
      </p:sp>
      <p:sp>
        <p:nvSpPr>
          <p:cNvPr id="125" name="Google Shape;125;p21"/>
          <p:cNvSpPr txBox="1">
            <a:spLocks noGrp="1"/>
          </p:cNvSpPr>
          <p:nvPr>
            <p:ph type="body" idx="1"/>
          </p:nvPr>
        </p:nvSpPr>
        <p:spPr>
          <a:xfrm>
            <a:off x="311700" y="1557527"/>
            <a:ext cx="8520600" cy="2671447"/>
          </a:xfrm>
          <a:prstGeom prst="rect">
            <a:avLst/>
          </a:prstGeom>
        </p:spPr>
        <p:txBody>
          <a:bodyPr spcFirstLastPara="1" wrap="square" lIns="91425" tIns="91425" rIns="91425" bIns="91425" anchor="t" anchorCtr="0">
            <a:normAutofit/>
          </a:bodyPr>
          <a:lstStyle/>
          <a:p>
            <a:pPr marL="457200" lvl="0" indent="-355600" algn="l" rtl="0">
              <a:lnSpc>
                <a:spcPct val="100000"/>
              </a:lnSpc>
              <a:spcBef>
                <a:spcPts val="0"/>
              </a:spcBef>
              <a:spcAft>
                <a:spcPts val="0"/>
              </a:spcAft>
              <a:buSzPts val="2000"/>
              <a:buChar char="●"/>
            </a:pPr>
            <a:r>
              <a:rPr lang="en" sz="1900" dirty="0"/>
              <a:t>If you neglect </a:t>
            </a:r>
            <a:r>
              <a:rPr lang="en" sz="1900" b="1" dirty="0">
                <a:solidFill>
                  <a:srgbClr val="00FF00"/>
                </a:solidFill>
              </a:rPr>
              <a:t>accessibility</a:t>
            </a:r>
            <a:r>
              <a:rPr lang="en" sz="1900" dirty="0"/>
              <a:t> and </a:t>
            </a:r>
            <a:r>
              <a:rPr lang="en" sz="1900" b="1" dirty="0">
                <a:solidFill>
                  <a:srgbClr val="FFFF00"/>
                </a:solidFill>
              </a:rPr>
              <a:t>Universal Design for Learning </a:t>
            </a:r>
            <a:r>
              <a:rPr lang="en" sz="1900" dirty="0"/>
              <a:t>principles in the planning phase, you’ll need to provide </a:t>
            </a:r>
            <a:r>
              <a:rPr lang="en" sz="1900" b="1" dirty="0">
                <a:solidFill>
                  <a:srgbClr val="00FFFF"/>
                </a:solidFill>
              </a:rPr>
              <a:t>accommodations</a:t>
            </a:r>
            <a:r>
              <a:rPr lang="en" sz="1900" dirty="0"/>
              <a:t> in the implementation phase</a:t>
            </a:r>
            <a:br>
              <a:rPr lang="en" sz="1900" dirty="0"/>
            </a:br>
            <a:endParaRPr sz="1900" dirty="0"/>
          </a:p>
          <a:p>
            <a:pPr marL="457200" lvl="0" indent="-355600" algn="l" rtl="0">
              <a:lnSpc>
                <a:spcPct val="100000"/>
              </a:lnSpc>
              <a:spcBef>
                <a:spcPts val="0"/>
              </a:spcBef>
              <a:spcAft>
                <a:spcPts val="0"/>
              </a:spcAft>
              <a:buSzPts val="2000"/>
              <a:buChar char="●"/>
            </a:pPr>
            <a:r>
              <a:rPr lang="en" sz="1900" dirty="0"/>
              <a:t>Less time available</a:t>
            </a:r>
            <a:br>
              <a:rPr lang="en" sz="1900" dirty="0"/>
            </a:br>
            <a:endParaRPr sz="1900" dirty="0"/>
          </a:p>
          <a:p>
            <a:pPr marL="457200" lvl="0" indent="-355600" algn="l" rtl="0">
              <a:lnSpc>
                <a:spcPct val="100000"/>
              </a:lnSpc>
              <a:spcBef>
                <a:spcPts val="0"/>
              </a:spcBef>
              <a:spcAft>
                <a:spcPts val="0"/>
              </a:spcAft>
              <a:buSzPts val="2000"/>
              <a:buChar char="●"/>
            </a:pPr>
            <a:r>
              <a:rPr lang="en" sz="1900" dirty="0"/>
              <a:t>Less room to be creative</a:t>
            </a:r>
            <a:endParaRPr sz="19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Definitions: Accessibility</a:t>
            </a:r>
            <a:endParaRPr/>
          </a:p>
        </p:txBody>
      </p:sp>
      <p:sp>
        <p:nvSpPr>
          <p:cNvPr id="131" name="Google Shape;131;p22"/>
          <p:cNvSpPr txBox="1">
            <a:spLocks noGrp="1"/>
          </p:cNvSpPr>
          <p:nvPr>
            <p:ph type="body" idx="1"/>
          </p:nvPr>
        </p:nvSpPr>
        <p:spPr>
          <a:xfrm>
            <a:off x="311700" y="1152475"/>
            <a:ext cx="8520600" cy="3076500"/>
          </a:xfrm>
          <a:prstGeom prst="rect">
            <a:avLst/>
          </a:prstGeom>
        </p:spPr>
        <p:txBody>
          <a:bodyPr spcFirstLastPara="1" wrap="square" lIns="91425" tIns="91425" rIns="91425" bIns="91425" anchor="t" anchorCtr="0">
            <a:normAutofit/>
          </a:bodyPr>
          <a:lstStyle/>
          <a:p>
            <a:pPr marL="457200" lvl="0" indent="-355600" algn="l" rtl="0">
              <a:lnSpc>
                <a:spcPct val="100000"/>
              </a:lnSpc>
              <a:spcBef>
                <a:spcPts val="0"/>
              </a:spcBef>
              <a:spcAft>
                <a:spcPts val="0"/>
              </a:spcAft>
              <a:buSzPts val="2000"/>
              <a:buChar char="●"/>
            </a:pPr>
            <a:r>
              <a:rPr lang="en" sz="1900" b="1" dirty="0">
                <a:solidFill>
                  <a:srgbClr val="00FF00"/>
                </a:solidFill>
              </a:rPr>
              <a:t>Accessibility:</a:t>
            </a:r>
            <a:r>
              <a:rPr lang="en" sz="1900" dirty="0"/>
              <a:t> the practice of creating materials and environment so that they are able to be accessed by people with disabilities.</a:t>
            </a:r>
            <a:endParaRPr sz="19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Definitions: Accommodations</a:t>
            </a:r>
            <a:endParaRPr/>
          </a:p>
        </p:txBody>
      </p:sp>
      <p:sp>
        <p:nvSpPr>
          <p:cNvPr id="137" name="Google Shape;137;p23"/>
          <p:cNvSpPr txBox="1">
            <a:spLocks noGrp="1"/>
          </p:cNvSpPr>
          <p:nvPr>
            <p:ph type="body" idx="1"/>
          </p:nvPr>
        </p:nvSpPr>
        <p:spPr>
          <a:xfrm>
            <a:off x="311700" y="1152475"/>
            <a:ext cx="8520600" cy="3076500"/>
          </a:xfrm>
          <a:prstGeom prst="rect">
            <a:avLst/>
          </a:prstGeom>
        </p:spPr>
        <p:txBody>
          <a:bodyPr spcFirstLastPara="1" wrap="square" lIns="91425" tIns="91425" rIns="91425" bIns="91425" anchor="t" anchorCtr="0">
            <a:normAutofit/>
          </a:bodyPr>
          <a:lstStyle/>
          <a:p>
            <a:pPr marL="457200" lvl="0" indent="-355600" algn="l" rtl="0">
              <a:lnSpc>
                <a:spcPct val="100000"/>
              </a:lnSpc>
              <a:spcBef>
                <a:spcPts val="0"/>
              </a:spcBef>
              <a:spcAft>
                <a:spcPts val="0"/>
              </a:spcAft>
              <a:buSzPts val="2000"/>
              <a:buChar char="●"/>
            </a:pPr>
            <a:r>
              <a:rPr lang="en" sz="1900" b="1" dirty="0">
                <a:solidFill>
                  <a:srgbClr val="00FFFF"/>
                </a:solidFill>
              </a:rPr>
              <a:t>Accommodation:</a:t>
            </a:r>
            <a:r>
              <a:rPr lang="en" sz="1900" dirty="0"/>
              <a:t> an academic adjustment to the learning environment, curriculum, or the use of auxiliary aids that allow students with disabilities to have equivalent access to education as nondisabled students. </a:t>
            </a:r>
            <a:br>
              <a:rPr lang="en" sz="1900" dirty="0"/>
            </a:br>
            <a:endParaRPr sz="1900" dirty="0"/>
          </a:p>
          <a:p>
            <a:pPr marL="457200" lvl="0" indent="-355600" algn="l" rtl="0">
              <a:lnSpc>
                <a:spcPct val="100000"/>
              </a:lnSpc>
              <a:spcBef>
                <a:spcPts val="0"/>
              </a:spcBef>
              <a:spcAft>
                <a:spcPts val="0"/>
              </a:spcAft>
              <a:buSzPts val="2000"/>
              <a:buChar char="●"/>
            </a:pPr>
            <a:r>
              <a:rPr lang="en" sz="1900" dirty="0"/>
              <a:t>Accommodations generally only benefit affected students. </a:t>
            </a:r>
            <a:endParaRPr sz="19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Definitions: Universal Design for Learning</a:t>
            </a:r>
            <a:endParaRPr/>
          </a:p>
        </p:txBody>
      </p:sp>
      <p:sp>
        <p:nvSpPr>
          <p:cNvPr id="143" name="Google Shape;143;p24"/>
          <p:cNvSpPr txBox="1">
            <a:spLocks noGrp="1"/>
          </p:cNvSpPr>
          <p:nvPr>
            <p:ph type="body" idx="1"/>
          </p:nvPr>
        </p:nvSpPr>
        <p:spPr>
          <a:xfrm>
            <a:off x="311700" y="1152475"/>
            <a:ext cx="8520600" cy="3076500"/>
          </a:xfrm>
          <a:prstGeom prst="rect">
            <a:avLst/>
          </a:prstGeom>
        </p:spPr>
        <p:txBody>
          <a:bodyPr spcFirstLastPara="1" wrap="square" lIns="91425" tIns="91425" rIns="91425" bIns="91425" anchor="t" anchorCtr="0">
            <a:normAutofit/>
          </a:bodyPr>
          <a:lstStyle/>
          <a:p>
            <a:pPr marL="457200" lvl="0" indent="-355600" algn="l" rtl="0">
              <a:lnSpc>
                <a:spcPct val="100000"/>
              </a:lnSpc>
              <a:spcBef>
                <a:spcPts val="0"/>
              </a:spcBef>
              <a:spcAft>
                <a:spcPts val="0"/>
              </a:spcAft>
              <a:buSzPts val="2000"/>
              <a:buChar char="●"/>
            </a:pPr>
            <a:r>
              <a:rPr lang="en" sz="1900" b="1" dirty="0">
                <a:solidFill>
                  <a:srgbClr val="FFFF00"/>
                </a:solidFill>
              </a:rPr>
              <a:t>Universal Design for Learning:</a:t>
            </a:r>
            <a:r>
              <a:rPr lang="en" sz="1900" dirty="0"/>
              <a:t> create inclusive learning environments that reduce barriers, accommodate diverse learner needs, and provide </a:t>
            </a:r>
            <a:r>
              <a:rPr lang="en" sz="1900" b="1" dirty="0"/>
              <a:t>all students</a:t>
            </a:r>
            <a:r>
              <a:rPr lang="en" sz="1900" dirty="0"/>
              <a:t> with equal opportunities to succeed.</a:t>
            </a:r>
            <a:br>
              <a:rPr lang="en" sz="1900" dirty="0"/>
            </a:br>
            <a:endParaRPr sz="1900" dirty="0"/>
          </a:p>
          <a:p>
            <a:pPr marL="457200" lvl="0" indent="-355600" algn="l" rtl="0">
              <a:lnSpc>
                <a:spcPct val="100000"/>
              </a:lnSpc>
              <a:spcBef>
                <a:spcPts val="0"/>
              </a:spcBef>
              <a:spcAft>
                <a:spcPts val="0"/>
              </a:spcAft>
              <a:buSzPts val="2000"/>
              <a:buChar char="●"/>
            </a:pPr>
            <a:r>
              <a:rPr lang="en" sz="1900" dirty="0"/>
              <a:t>Incorporating UDL benefits ALL students</a:t>
            </a:r>
            <a:endParaRPr sz="1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Common accommodations in didactic setting</a:t>
            </a:r>
            <a:endParaRPr/>
          </a:p>
        </p:txBody>
      </p:sp>
      <p:sp>
        <p:nvSpPr>
          <p:cNvPr id="149" name="Google Shape;149;p25"/>
          <p:cNvSpPr txBox="1">
            <a:spLocks noGrp="1"/>
          </p:cNvSpPr>
          <p:nvPr>
            <p:ph type="body" idx="1"/>
          </p:nvPr>
        </p:nvSpPr>
        <p:spPr>
          <a:xfrm>
            <a:off x="311700" y="1320115"/>
            <a:ext cx="3999900" cy="2913557"/>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Extra time</a:t>
            </a:r>
            <a:endParaRPr dirty="0"/>
          </a:p>
          <a:p>
            <a:pPr marL="0" lvl="0" indent="0" algn="l" rtl="0">
              <a:spcBef>
                <a:spcPts val="1200"/>
              </a:spcBef>
              <a:spcAft>
                <a:spcPts val="0"/>
              </a:spcAft>
              <a:buNone/>
            </a:pPr>
            <a:r>
              <a:rPr lang="en" dirty="0"/>
              <a:t>Distraction free exam space</a:t>
            </a:r>
            <a:endParaRPr dirty="0"/>
          </a:p>
          <a:p>
            <a:pPr marL="0" lvl="0" indent="0" algn="l" rtl="0">
              <a:spcBef>
                <a:spcPts val="1200"/>
              </a:spcBef>
              <a:spcAft>
                <a:spcPts val="0"/>
              </a:spcAft>
              <a:buNone/>
            </a:pPr>
            <a:r>
              <a:rPr lang="en" dirty="0"/>
              <a:t>Alternative formats </a:t>
            </a:r>
            <a:endParaRPr dirty="0"/>
          </a:p>
          <a:p>
            <a:pPr marL="0" lvl="0" indent="0" algn="l" rtl="0">
              <a:spcBef>
                <a:spcPts val="1200"/>
              </a:spcBef>
              <a:spcAft>
                <a:spcPts val="0"/>
              </a:spcAft>
              <a:buNone/>
            </a:pPr>
            <a:r>
              <a:rPr lang="en" dirty="0"/>
              <a:t>Note taker </a:t>
            </a:r>
            <a:endParaRPr dirty="0"/>
          </a:p>
          <a:p>
            <a:pPr marL="0" lvl="0" indent="0" algn="l" rtl="0">
              <a:spcBef>
                <a:spcPts val="1200"/>
              </a:spcBef>
              <a:spcAft>
                <a:spcPts val="0"/>
              </a:spcAft>
              <a:buNone/>
            </a:pPr>
            <a:r>
              <a:rPr lang="en" dirty="0"/>
              <a:t>Notes provided before lecture</a:t>
            </a:r>
            <a:endParaRPr dirty="0"/>
          </a:p>
          <a:p>
            <a:pPr marL="0" lvl="0" indent="0" algn="l" rtl="0">
              <a:spcBef>
                <a:spcPts val="1200"/>
              </a:spcBef>
              <a:spcAft>
                <a:spcPts val="1200"/>
              </a:spcAft>
              <a:buNone/>
            </a:pPr>
            <a:r>
              <a:rPr lang="en" dirty="0"/>
              <a:t>Assistive technologies such as Glean, Read &amp; Write, Text to Speech, etc. </a:t>
            </a:r>
            <a:endParaRPr dirty="0"/>
          </a:p>
        </p:txBody>
      </p:sp>
      <p:sp>
        <p:nvSpPr>
          <p:cNvPr id="150" name="Google Shape;150;p25"/>
          <p:cNvSpPr txBox="1">
            <a:spLocks noGrp="1"/>
          </p:cNvSpPr>
          <p:nvPr>
            <p:ph type="body" idx="2"/>
          </p:nvPr>
        </p:nvSpPr>
        <p:spPr>
          <a:xfrm>
            <a:off x="4832400" y="1320115"/>
            <a:ext cx="4311600" cy="2913557"/>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Periodic breaks for physical/cognitive wellbeing</a:t>
            </a:r>
            <a:endParaRPr dirty="0"/>
          </a:p>
          <a:p>
            <a:pPr marL="0" lvl="0" indent="0" algn="l" rtl="0">
              <a:spcBef>
                <a:spcPts val="1200"/>
              </a:spcBef>
              <a:spcAft>
                <a:spcPts val="0"/>
              </a:spcAft>
              <a:buNone/>
            </a:pPr>
            <a:r>
              <a:rPr lang="en" dirty="0"/>
              <a:t>Allowances for absence due to flare-ups</a:t>
            </a:r>
            <a:endParaRPr dirty="0"/>
          </a:p>
          <a:p>
            <a:pPr marL="0" lvl="0" indent="0" algn="l" rtl="0">
              <a:spcBef>
                <a:spcPts val="1200"/>
              </a:spcBef>
              <a:spcAft>
                <a:spcPts val="0"/>
              </a:spcAft>
              <a:buNone/>
            </a:pPr>
            <a:r>
              <a:rPr lang="en" dirty="0"/>
              <a:t>Use of a stool during labs</a:t>
            </a:r>
            <a:endParaRPr dirty="0"/>
          </a:p>
          <a:p>
            <a:pPr marL="0" lvl="0" indent="0" algn="l" rtl="0">
              <a:spcBef>
                <a:spcPts val="1200"/>
              </a:spcBef>
              <a:spcAft>
                <a:spcPts val="1200"/>
              </a:spcAft>
              <a:buNone/>
            </a:pPr>
            <a:r>
              <a:rPr lang="en" dirty="0"/>
              <a:t>Alternative options for participation / assignment completion</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8" name="Google Shape;155;p26">
            <a:extLst>
              <a:ext uri="{FF2B5EF4-FFF2-40B4-BE49-F238E27FC236}">
                <a16:creationId xmlns:a16="http://schemas.microsoft.com/office/drawing/2014/main" id="{2A945940-6BD6-45F1-B57F-8661C1ACDE09}"/>
              </a:ext>
            </a:extLst>
          </p:cNvPr>
          <p:cNvSpPr txBox="1">
            <a:spLocks noGrp="1"/>
          </p:cNvSpPr>
          <p:nvPr>
            <p:ph type="title"/>
          </p:nvPr>
        </p:nvSpPr>
        <p:spPr>
          <a:xfrm>
            <a:off x="311700" y="408449"/>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Reduce common accommodations with </a:t>
            </a:r>
            <a:r>
              <a:rPr lang="en" b="1" dirty="0">
                <a:solidFill>
                  <a:srgbClr val="FFFF00"/>
                </a:solidFill>
              </a:rPr>
              <a:t>UDL</a:t>
            </a:r>
            <a:r>
              <a:rPr lang="en" b="1" dirty="0"/>
              <a:t>/</a:t>
            </a:r>
            <a:r>
              <a:rPr lang="en" b="1" dirty="0">
                <a:solidFill>
                  <a:srgbClr val="00FF00"/>
                </a:solidFill>
              </a:rPr>
              <a:t>accessibility</a:t>
            </a:r>
            <a:endParaRPr b="1" dirty="0">
              <a:solidFill>
                <a:srgbClr val="00FF00"/>
              </a:solidFill>
            </a:endParaRPr>
          </a:p>
        </p:txBody>
      </p:sp>
      <p:sp>
        <p:nvSpPr>
          <p:cNvPr id="19" name="Google Shape;156;p26">
            <a:extLst>
              <a:ext uri="{FF2B5EF4-FFF2-40B4-BE49-F238E27FC236}">
                <a16:creationId xmlns:a16="http://schemas.microsoft.com/office/drawing/2014/main" id="{F50EE01F-52D4-4948-90EB-9DE89E002EF2}"/>
              </a:ext>
            </a:extLst>
          </p:cNvPr>
          <p:cNvSpPr txBox="1">
            <a:spLocks noGrp="1"/>
          </p:cNvSpPr>
          <p:nvPr>
            <p:ph type="body" idx="1"/>
          </p:nvPr>
        </p:nvSpPr>
        <p:spPr>
          <a:xfrm>
            <a:off x="311701" y="1314018"/>
            <a:ext cx="3999900" cy="2916936"/>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Extra time </a:t>
            </a:r>
            <a:r>
              <a:rPr lang="en" dirty="0">
                <a:solidFill>
                  <a:srgbClr val="FFFF00"/>
                </a:solidFill>
              </a:rPr>
              <a:t>- eliminate time restrictions?</a:t>
            </a:r>
            <a:endParaRPr dirty="0">
              <a:solidFill>
                <a:srgbClr val="FFFF00"/>
              </a:solidFill>
            </a:endParaRPr>
          </a:p>
          <a:p>
            <a:pPr marL="0" lvl="0" indent="0" algn="l" rtl="0">
              <a:spcBef>
                <a:spcPts val="1200"/>
              </a:spcBef>
              <a:spcAft>
                <a:spcPts val="0"/>
              </a:spcAft>
              <a:buNone/>
            </a:pPr>
            <a:r>
              <a:rPr lang="en" dirty="0"/>
              <a:t>Distraction free exam space</a:t>
            </a:r>
            <a:endParaRPr dirty="0"/>
          </a:p>
          <a:p>
            <a:pPr marL="0" lvl="0" indent="0" algn="l" rtl="0">
              <a:spcBef>
                <a:spcPts val="1200"/>
              </a:spcBef>
              <a:spcAft>
                <a:spcPts val="0"/>
              </a:spcAft>
              <a:buNone/>
            </a:pPr>
            <a:r>
              <a:rPr lang="en" dirty="0">
                <a:solidFill>
                  <a:srgbClr val="FFFF00"/>
                </a:solidFill>
              </a:rPr>
              <a:t>Alternative formats </a:t>
            </a:r>
            <a:endParaRPr dirty="0">
              <a:solidFill>
                <a:srgbClr val="FFFF00"/>
              </a:solidFill>
            </a:endParaRPr>
          </a:p>
          <a:p>
            <a:pPr marL="0" lvl="0" indent="0" algn="l" rtl="0">
              <a:spcBef>
                <a:spcPts val="1200"/>
              </a:spcBef>
              <a:spcAft>
                <a:spcPts val="0"/>
              </a:spcAft>
              <a:buNone/>
            </a:pPr>
            <a:r>
              <a:rPr lang="en" dirty="0"/>
              <a:t>Note taker </a:t>
            </a:r>
            <a:r>
              <a:rPr lang="en" dirty="0">
                <a:solidFill>
                  <a:srgbClr val="FFFF00"/>
                </a:solidFill>
              </a:rPr>
              <a:t>- designate a note taker in all       </a:t>
            </a:r>
            <a:br>
              <a:rPr lang="en" dirty="0">
                <a:solidFill>
                  <a:srgbClr val="FFFF00"/>
                </a:solidFill>
              </a:rPr>
            </a:br>
            <a:r>
              <a:rPr lang="en" dirty="0">
                <a:solidFill>
                  <a:srgbClr val="FFFF00"/>
                </a:solidFill>
              </a:rPr>
              <a:t>                      classes?</a:t>
            </a:r>
            <a:endParaRPr dirty="0">
              <a:solidFill>
                <a:srgbClr val="FFFF00"/>
              </a:solidFill>
            </a:endParaRPr>
          </a:p>
          <a:p>
            <a:pPr marL="0" lvl="0" indent="0" algn="l" rtl="0">
              <a:spcBef>
                <a:spcPts val="1200"/>
              </a:spcBef>
              <a:spcAft>
                <a:spcPts val="0"/>
              </a:spcAft>
              <a:buNone/>
            </a:pPr>
            <a:r>
              <a:rPr lang="en" dirty="0">
                <a:solidFill>
                  <a:srgbClr val="FFFF00"/>
                </a:solidFill>
              </a:rPr>
              <a:t>Notes provided before lecture</a:t>
            </a:r>
            <a:endParaRPr dirty="0">
              <a:solidFill>
                <a:srgbClr val="FFFF00"/>
              </a:solidFill>
            </a:endParaRPr>
          </a:p>
          <a:p>
            <a:pPr marL="0" lvl="0" indent="0" algn="l" rtl="0">
              <a:spcBef>
                <a:spcPts val="1200"/>
              </a:spcBef>
              <a:spcAft>
                <a:spcPts val="1200"/>
              </a:spcAft>
              <a:buNone/>
            </a:pPr>
            <a:r>
              <a:rPr lang="en" dirty="0"/>
              <a:t>Assistive technologies such as Glean, Read &amp; Write, Text to Speech, etc. </a:t>
            </a:r>
            <a:endParaRPr dirty="0"/>
          </a:p>
        </p:txBody>
      </p:sp>
      <p:sp>
        <p:nvSpPr>
          <p:cNvPr id="20" name="Google Shape;157;p26">
            <a:extLst>
              <a:ext uri="{FF2B5EF4-FFF2-40B4-BE49-F238E27FC236}">
                <a16:creationId xmlns:a16="http://schemas.microsoft.com/office/drawing/2014/main" id="{AF13C20C-BE43-44E0-868F-72BE03116496}"/>
              </a:ext>
            </a:extLst>
          </p:cNvPr>
          <p:cNvSpPr txBox="1">
            <a:spLocks noGrp="1"/>
          </p:cNvSpPr>
          <p:nvPr>
            <p:ph type="body" idx="2"/>
          </p:nvPr>
        </p:nvSpPr>
        <p:spPr>
          <a:xfrm>
            <a:off x="4832400" y="1289634"/>
            <a:ext cx="4311600" cy="2916936"/>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solidFill>
                  <a:srgbClr val="FFFF00"/>
                </a:solidFill>
              </a:rPr>
              <a:t>Periodic breaks for physical/cognitive wellbeing</a:t>
            </a:r>
            <a:endParaRPr dirty="0">
              <a:solidFill>
                <a:srgbClr val="FFFF00"/>
              </a:solidFill>
            </a:endParaRPr>
          </a:p>
          <a:p>
            <a:pPr marL="0" lvl="0" indent="0" algn="l" rtl="0">
              <a:spcBef>
                <a:spcPts val="1200"/>
              </a:spcBef>
              <a:spcAft>
                <a:spcPts val="0"/>
              </a:spcAft>
              <a:buNone/>
            </a:pPr>
            <a:r>
              <a:rPr lang="en" dirty="0"/>
              <a:t>Allowances for absence due to flare-ups</a:t>
            </a:r>
            <a:endParaRPr dirty="0"/>
          </a:p>
          <a:p>
            <a:pPr marL="0" lvl="0" indent="0" algn="l" rtl="0">
              <a:spcBef>
                <a:spcPts val="1200"/>
              </a:spcBef>
              <a:spcAft>
                <a:spcPts val="0"/>
              </a:spcAft>
              <a:buNone/>
            </a:pPr>
            <a:r>
              <a:rPr lang="en" dirty="0">
                <a:solidFill>
                  <a:srgbClr val="FFFF00"/>
                </a:solidFill>
              </a:rPr>
              <a:t>Use of a stool during labs</a:t>
            </a:r>
            <a:endParaRPr dirty="0">
              <a:solidFill>
                <a:srgbClr val="FFFF00"/>
              </a:solidFill>
            </a:endParaRPr>
          </a:p>
          <a:p>
            <a:pPr marL="0" lvl="0" indent="0" algn="l" rtl="0">
              <a:spcBef>
                <a:spcPts val="1200"/>
              </a:spcBef>
              <a:spcAft>
                <a:spcPts val="1200"/>
              </a:spcAft>
              <a:buNone/>
            </a:pPr>
            <a:r>
              <a:rPr lang="en" dirty="0">
                <a:solidFill>
                  <a:srgbClr val="FFFF00"/>
                </a:solidFill>
              </a:rPr>
              <a:t>Alternative options for participation / assignment completion</a:t>
            </a:r>
            <a:endParaRPr dirty="0">
              <a:solidFill>
                <a:srgbClr val="FFFF00"/>
              </a:solidFill>
            </a:endParaRPr>
          </a:p>
        </p:txBody>
      </p:sp>
      <p:sp>
        <p:nvSpPr>
          <p:cNvPr id="21" name="Google Shape;158;p26">
            <a:extLst>
              <a:ext uri="{FF2B5EF4-FFF2-40B4-BE49-F238E27FC236}">
                <a16:creationId xmlns:a16="http://schemas.microsoft.com/office/drawing/2014/main" id="{A2DD3EFD-5FAA-40C0-ADEA-2C173040F548}"/>
              </a:ext>
            </a:extLst>
          </p:cNvPr>
          <p:cNvSpPr/>
          <p:nvPr/>
        </p:nvSpPr>
        <p:spPr>
          <a:xfrm>
            <a:off x="278401" y="2049781"/>
            <a:ext cx="1838400" cy="371400"/>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9;p26">
            <a:extLst>
              <a:ext uri="{FF2B5EF4-FFF2-40B4-BE49-F238E27FC236}">
                <a16:creationId xmlns:a16="http://schemas.microsoft.com/office/drawing/2014/main" id="{3B1F6817-A6AA-4041-85D2-B7792BEF8241}"/>
              </a:ext>
            </a:extLst>
          </p:cNvPr>
          <p:cNvSpPr/>
          <p:nvPr/>
        </p:nvSpPr>
        <p:spPr>
          <a:xfrm>
            <a:off x="1323151" y="2504619"/>
            <a:ext cx="3014400" cy="409269"/>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60;p26">
            <a:extLst>
              <a:ext uri="{FF2B5EF4-FFF2-40B4-BE49-F238E27FC236}">
                <a16:creationId xmlns:a16="http://schemas.microsoft.com/office/drawing/2014/main" id="{5B01731E-5649-45BF-A235-EAA66C70A0E0}"/>
              </a:ext>
            </a:extLst>
          </p:cNvPr>
          <p:cNvSpPr/>
          <p:nvPr/>
        </p:nvSpPr>
        <p:spPr>
          <a:xfrm>
            <a:off x="4832400" y="1289635"/>
            <a:ext cx="4232352" cy="371400"/>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61;p26">
            <a:extLst>
              <a:ext uri="{FF2B5EF4-FFF2-40B4-BE49-F238E27FC236}">
                <a16:creationId xmlns:a16="http://schemas.microsoft.com/office/drawing/2014/main" id="{BCE6AFE8-B3CB-4163-BF66-28F3184CE69C}"/>
              </a:ext>
            </a:extLst>
          </p:cNvPr>
          <p:cNvSpPr/>
          <p:nvPr/>
        </p:nvSpPr>
        <p:spPr>
          <a:xfrm>
            <a:off x="4832400" y="2453872"/>
            <a:ext cx="4284168" cy="572700"/>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62;p26">
            <a:extLst>
              <a:ext uri="{FF2B5EF4-FFF2-40B4-BE49-F238E27FC236}">
                <a16:creationId xmlns:a16="http://schemas.microsoft.com/office/drawing/2014/main" id="{9DC42337-0FBD-4BBB-AC59-451FEA643961}"/>
              </a:ext>
            </a:extLst>
          </p:cNvPr>
          <p:cNvSpPr/>
          <p:nvPr/>
        </p:nvSpPr>
        <p:spPr>
          <a:xfrm>
            <a:off x="4832400" y="2049400"/>
            <a:ext cx="2396796" cy="371400"/>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3;p26">
            <a:extLst>
              <a:ext uri="{FF2B5EF4-FFF2-40B4-BE49-F238E27FC236}">
                <a16:creationId xmlns:a16="http://schemas.microsoft.com/office/drawing/2014/main" id="{6067F33A-79F8-4A8B-B78D-14F37F10304A}"/>
              </a:ext>
            </a:extLst>
          </p:cNvPr>
          <p:cNvSpPr/>
          <p:nvPr/>
        </p:nvSpPr>
        <p:spPr>
          <a:xfrm>
            <a:off x="1290126" y="1314019"/>
            <a:ext cx="2889300" cy="371400"/>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64;p26">
            <a:extLst>
              <a:ext uri="{FF2B5EF4-FFF2-40B4-BE49-F238E27FC236}">
                <a16:creationId xmlns:a16="http://schemas.microsoft.com/office/drawing/2014/main" id="{DE11E63D-8A88-47EC-9089-84B64268CF2D}"/>
              </a:ext>
            </a:extLst>
          </p:cNvPr>
          <p:cNvSpPr/>
          <p:nvPr/>
        </p:nvSpPr>
        <p:spPr>
          <a:xfrm>
            <a:off x="285751" y="2961968"/>
            <a:ext cx="3014400" cy="409269"/>
          </a:xfrm>
          <a:prstGeom prst="rect">
            <a:avLst/>
          </a:prstGeom>
          <a:noFill/>
          <a:ln w="9525"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Common accommodations</a:t>
            </a:r>
            <a:endParaRPr/>
          </a:p>
        </p:txBody>
      </p:sp>
      <p:sp>
        <p:nvSpPr>
          <p:cNvPr id="170" name="Google Shape;170;p27"/>
          <p:cNvSpPr txBox="1">
            <a:spLocks noGrp="1"/>
          </p:cNvSpPr>
          <p:nvPr>
            <p:ph type="body" idx="1"/>
          </p:nvPr>
        </p:nvSpPr>
        <p:spPr>
          <a:xfrm>
            <a:off x="311700" y="1301827"/>
            <a:ext cx="3999900" cy="2916936"/>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 </a:t>
            </a:r>
            <a:endParaRPr dirty="0"/>
          </a:p>
          <a:p>
            <a:pPr marL="0" lvl="0" indent="0" algn="l" rtl="0">
              <a:spcBef>
                <a:spcPts val="1200"/>
              </a:spcBef>
              <a:spcAft>
                <a:spcPts val="0"/>
              </a:spcAft>
              <a:buNone/>
            </a:pPr>
            <a:r>
              <a:rPr lang="en" dirty="0"/>
              <a:t>Distraction free exam space</a:t>
            </a:r>
            <a:endParaRPr dirty="0"/>
          </a:p>
          <a:p>
            <a:pPr marL="0" lvl="0" indent="0" algn="l" rtl="0">
              <a:spcBef>
                <a:spcPts val="1200"/>
              </a:spcBef>
              <a:spcAft>
                <a:spcPts val="0"/>
              </a:spcAft>
              <a:buNone/>
            </a:pPr>
            <a:r>
              <a:rPr lang="en" dirty="0"/>
              <a:t> </a:t>
            </a:r>
            <a:endParaRPr dirty="0"/>
          </a:p>
          <a:p>
            <a:pPr marL="0" lvl="0" indent="0" algn="l" rtl="0">
              <a:spcBef>
                <a:spcPts val="1200"/>
              </a:spcBef>
              <a:spcAft>
                <a:spcPts val="0"/>
              </a:spcAft>
              <a:buNone/>
            </a:pPr>
            <a:r>
              <a:rPr lang="en" dirty="0"/>
              <a:t> </a:t>
            </a:r>
            <a:endParaRPr dirty="0"/>
          </a:p>
          <a:p>
            <a:pPr marL="0" lvl="0" indent="0" algn="l" rtl="0">
              <a:spcBef>
                <a:spcPts val="1200"/>
              </a:spcBef>
              <a:spcAft>
                <a:spcPts val="0"/>
              </a:spcAft>
              <a:buNone/>
            </a:pPr>
            <a:r>
              <a:rPr lang="en" dirty="0"/>
              <a:t> </a:t>
            </a:r>
            <a:endParaRPr dirty="0"/>
          </a:p>
          <a:p>
            <a:pPr marL="0" lvl="0" indent="0" algn="l" rtl="0">
              <a:spcBef>
                <a:spcPts val="1200"/>
              </a:spcBef>
              <a:spcAft>
                <a:spcPts val="1200"/>
              </a:spcAft>
              <a:buNone/>
            </a:pPr>
            <a:r>
              <a:rPr lang="en" dirty="0"/>
              <a:t>Assistive technologies such as Glean, Read &amp; Write, Text to Speech, etc. </a:t>
            </a:r>
            <a:endParaRPr dirty="0"/>
          </a:p>
        </p:txBody>
      </p:sp>
      <p:sp>
        <p:nvSpPr>
          <p:cNvPr id="171" name="Google Shape;171;p27"/>
          <p:cNvSpPr txBox="1">
            <a:spLocks noGrp="1"/>
          </p:cNvSpPr>
          <p:nvPr>
            <p:ph type="body" idx="2"/>
          </p:nvPr>
        </p:nvSpPr>
        <p:spPr>
          <a:xfrm>
            <a:off x="4832400" y="1301827"/>
            <a:ext cx="3999900" cy="2916936"/>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 </a:t>
            </a:r>
            <a:endParaRPr dirty="0"/>
          </a:p>
          <a:p>
            <a:pPr marL="0" lvl="0" indent="0" algn="l" rtl="0">
              <a:spcBef>
                <a:spcPts val="1200"/>
              </a:spcBef>
              <a:spcAft>
                <a:spcPts val="0"/>
              </a:spcAft>
              <a:buNone/>
            </a:pPr>
            <a:r>
              <a:rPr lang="en" dirty="0"/>
              <a:t>Allowances for absence due to flare-ups</a:t>
            </a:r>
            <a:endParaRPr dirty="0"/>
          </a:p>
          <a:p>
            <a:pPr marL="0" lvl="0" indent="0" algn="l" rtl="0">
              <a:spcBef>
                <a:spcPts val="1200"/>
              </a:spcBef>
              <a:spcAft>
                <a:spcPts val="0"/>
              </a:spcAft>
              <a:buNone/>
            </a:pPr>
            <a:r>
              <a:rPr lang="en" dirty="0"/>
              <a:t> </a:t>
            </a:r>
            <a:endParaRPr dirty="0"/>
          </a:p>
          <a:p>
            <a:pPr marL="0" lvl="0" indent="0" algn="l" rtl="0">
              <a:spcBef>
                <a:spcPts val="1200"/>
              </a:spcBef>
              <a:spcAft>
                <a:spcPts val="1200"/>
              </a:spcAft>
              <a:buNone/>
            </a:pPr>
            <a:r>
              <a:rPr lang="en" dirty="0"/>
              <a:t> </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title"/>
          </p:nvPr>
        </p:nvSpPr>
        <p:spPr>
          <a:xfrm>
            <a:off x="311700" y="445025"/>
            <a:ext cx="8807916"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Knowledge Check</a:t>
            </a:r>
            <a:endParaRPr dirty="0"/>
          </a:p>
        </p:txBody>
      </p:sp>
      <p:sp>
        <p:nvSpPr>
          <p:cNvPr id="195" name="Google Shape;195;p31"/>
          <p:cNvSpPr txBox="1">
            <a:spLocks noGrp="1"/>
          </p:cNvSpPr>
          <p:nvPr>
            <p:ph type="body" idx="1"/>
          </p:nvPr>
        </p:nvSpPr>
        <p:spPr>
          <a:xfrm>
            <a:off x="311700" y="1152475"/>
            <a:ext cx="8520600" cy="3076500"/>
          </a:xfrm>
          <a:prstGeom prst="rect">
            <a:avLst/>
          </a:prstGeom>
        </p:spPr>
        <p:txBody>
          <a:bodyPr spcFirstLastPara="1" wrap="square" lIns="91425" tIns="91425" rIns="91425" bIns="91425" anchor="t" anchorCtr="0">
            <a:normAutofit/>
          </a:bodyPr>
          <a:lstStyle/>
          <a:p>
            <a:pPr>
              <a:lnSpc>
                <a:spcPct val="120000"/>
              </a:lnSpc>
            </a:pPr>
            <a:r>
              <a:rPr lang="en-US" dirty="0"/>
              <a:t>Categories of disability</a:t>
            </a:r>
          </a:p>
          <a:p>
            <a:pPr>
              <a:lnSpc>
                <a:spcPct val="120000"/>
              </a:lnSpc>
            </a:pPr>
            <a:r>
              <a:rPr lang="en-US" dirty="0"/>
              <a:t>Accessibility / UDL</a:t>
            </a:r>
            <a:endParaRPr dirty="0"/>
          </a:p>
        </p:txBody>
      </p:sp>
    </p:spTree>
    <p:extLst>
      <p:ext uri="{BB962C8B-B14F-4D97-AF65-F5344CB8AC3E}">
        <p14:creationId xmlns:p14="http://schemas.microsoft.com/office/powerpoint/2010/main" val="26374416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Reducing barriers: lab setting</a:t>
            </a:r>
            <a:endParaRPr dirty="0"/>
          </a:p>
        </p:txBody>
      </p:sp>
      <p:sp>
        <p:nvSpPr>
          <p:cNvPr id="177" name="Google Shape;177;p28"/>
          <p:cNvSpPr txBox="1">
            <a:spLocks noGrp="1"/>
          </p:cNvSpPr>
          <p:nvPr>
            <p:ph type="body" idx="1"/>
          </p:nvPr>
        </p:nvSpPr>
        <p:spPr>
          <a:xfrm>
            <a:off x="311700" y="1152475"/>
            <a:ext cx="8520600" cy="3076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900" dirty="0"/>
              <a:t>Personal assistants</a:t>
            </a:r>
            <a:endParaRPr sz="1900" dirty="0"/>
          </a:p>
          <a:p>
            <a:pPr marL="457200" lvl="0" indent="-342900" algn="l" rtl="0">
              <a:spcBef>
                <a:spcPts val="0"/>
              </a:spcBef>
              <a:spcAft>
                <a:spcPts val="0"/>
              </a:spcAft>
              <a:buSzPts val="1800"/>
              <a:buChar char="●"/>
            </a:pPr>
            <a:r>
              <a:rPr lang="en" sz="1900" dirty="0"/>
              <a:t>Equipment and ergonomics</a:t>
            </a:r>
            <a:endParaRPr sz="1900" dirty="0"/>
          </a:p>
          <a:p>
            <a:pPr marL="457200" lvl="0" indent="-342900" algn="l" rtl="0">
              <a:spcBef>
                <a:spcPts val="0"/>
              </a:spcBef>
              <a:spcAft>
                <a:spcPts val="0"/>
              </a:spcAft>
              <a:buSzPts val="1800"/>
              <a:buChar char="●"/>
            </a:pPr>
            <a:r>
              <a:rPr lang="en" sz="1900" dirty="0"/>
              <a:t>Visual aids such as magnification</a:t>
            </a:r>
            <a:endParaRPr sz="1900" dirty="0"/>
          </a:p>
          <a:p>
            <a:pPr marL="457200" lvl="0" indent="-342900" algn="l" rtl="0">
              <a:spcBef>
                <a:spcPts val="0"/>
              </a:spcBef>
              <a:spcAft>
                <a:spcPts val="0"/>
              </a:spcAft>
              <a:buSzPts val="1800"/>
              <a:buChar char="●"/>
            </a:pPr>
            <a:r>
              <a:rPr lang="en" sz="1900" dirty="0"/>
              <a:t>Special furniture</a:t>
            </a:r>
            <a:endParaRPr sz="1900" dirty="0"/>
          </a:p>
          <a:p>
            <a:pPr marL="457200" lvl="0" indent="-342900" algn="l" rtl="0">
              <a:spcBef>
                <a:spcPts val="0"/>
              </a:spcBef>
              <a:spcAft>
                <a:spcPts val="0"/>
              </a:spcAft>
              <a:buSzPts val="1800"/>
              <a:buChar char="●"/>
            </a:pPr>
            <a:r>
              <a:rPr lang="en" sz="1900" dirty="0"/>
              <a:t>Alternates for chemical sensitivities and allergies</a:t>
            </a:r>
            <a:endParaRPr sz="1900" dirty="0"/>
          </a:p>
          <a:p>
            <a:pPr marL="457200" lvl="0" indent="-342900" algn="l" rtl="0">
              <a:spcBef>
                <a:spcPts val="0"/>
              </a:spcBef>
              <a:spcAft>
                <a:spcPts val="0"/>
              </a:spcAft>
              <a:buSzPts val="1800"/>
              <a:buChar char="●"/>
            </a:pPr>
            <a:r>
              <a:rPr lang="en" sz="1900" dirty="0"/>
              <a:t>Auditory aids</a:t>
            </a:r>
            <a:endParaRPr sz="1900" dirty="0"/>
          </a:p>
          <a:p>
            <a:pPr marL="457200" lvl="0" indent="-342900" algn="l" rtl="0">
              <a:spcBef>
                <a:spcPts val="0"/>
              </a:spcBef>
              <a:spcAft>
                <a:spcPts val="0"/>
              </a:spcAft>
              <a:buSzPts val="1800"/>
              <a:buChar char="●"/>
            </a:pPr>
            <a:r>
              <a:rPr lang="en" sz="1900" dirty="0"/>
              <a:t>Simulations</a:t>
            </a:r>
            <a:endParaRPr sz="1900" dirty="0"/>
          </a:p>
          <a:p>
            <a:pPr marL="457200" lvl="0" indent="-342900" algn="l" rtl="0">
              <a:spcBef>
                <a:spcPts val="0"/>
              </a:spcBef>
              <a:spcAft>
                <a:spcPts val="0"/>
              </a:spcAft>
              <a:buSzPts val="1800"/>
              <a:buChar char="●"/>
            </a:pPr>
            <a:r>
              <a:rPr lang="en" sz="1900" dirty="0"/>
              <a:t>Planned breaks</a:t>
            </a:r>
            <a:endParaRPr sz="19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Reducing barriers: clinical and clerkship setting</a:t>
            </a:r>
            <a:endParaRPr dirty="0"/>
          </a:p>
        </p:txBody>
      </p:sp>
      <p:sp>
        <p:nvSpPr>
          <p:cNvPr id="183" name="Google Shape;183;p29"/>
          <p:cNvSpPr txBox="1">
            <a:spLocks noGrp="1"/>
          </p:cNvSpPr>
          <p:nvPr>
            <p:ph type="body" idx="1"/>
          </p:nvPr>
        </p:nvSpPr>
        <p:spPr>
          <a:xfrm>
            <a:off x="311700" y="1152475"/>
            <a:ext cx="8520600" cy="3076500"/>
          </a:xfrm>
          <a:prstGeom prst="rect">
            <a:avLst/>
          </a:prstGeom>
        </p:spPr>
        <p:txBody>
          <a:bodyPr spcFirstLastPara="1" wrap="square" lIns="91425" tIns="91425" rIns="91425" bIns="91425" anchor="t" anchorCtr="0">
            <a:normAutofit/>
          </a:bodyPr>
          <a:lstStyle/>
          <a:p>
            <a:r>
              <a:rPr lang="en-US" sz="1900" dirty="0"/>
              <a:t>Schedule a pre-rotation visit with the student</a:t>
            </a:r>
            <a:endParaRPr lang="en" sz="1900" dirty="0"/>
          </a:p>
          <a:p>
            <a:pPr marL="457200" lvl="0" indent="-342900" algn="l" rtl="0">
              <a:spcBef>
                <a:spcPts val="0"/>
              </a:spcBef>
              <a:spcAft>
                <a:spcPts val="0"/>
              </a:spcAft>
              <a:buSzPts val="1800"/>
              <a:buChar char="●"/>
            </a:pPr>
            <a:r>
              <a:rPr lang="en" sz="1900" dirty="0"/>
              <a:t>Location distance</a:t>
            </a:r>
            <a:endParaRPr sz="1900" dirty="0"/>
          </a:p>
          <a:p>
            <a:pPr marL="457200" lvl="0" indent="-342900" algn="l" rtl="0">
              <a:spcBef>
                <a:spcPts val="0"/>
              </a:spcBef>
              <a:spcAft>
                <a:spcPts val="0"/>
              </a:spcAft>
              <a:buSzPts val="1800"/>
              <a:buChar char="●"/>
            </a:pPr>
            <a:r>
              <a:rPr lang="en" sz="1900" dirty="0"/>
              <a:t>Address any physical accessibility issues</a:t>
            </a:r>
          </a:p>
          <a:p>
            <a:pPr marL="457200" lvl="0" indent="-342900" algn="l" rtl="0">
              <a:spcBef>
                <a:spcPts val="0"/>
              </a:spcBef>
              <a:spcAft>
                <a:spcPts val="0"/>
              </a:spcAft>
              <a:buSzPts val="1800"/>
              <a:buChar char="●"/>
            </a:pPr>
            <a:r>
              <a:rPr lang="en" sz="1900" dirty="0"/>
              <a:t>Check for bias / attitudinal beliefs for clerkship staff</a:t>
            </a:r>
            <a:endParaRPr sz="1900" dirty="0"/>
          </a:p>
          <a:p>
            <a:pPr marL="457200" lvl="0" indent="-342900" algn="l" rtl="0">
              <a:spcBef>
                <a:spcPts val="0"/>
              </a:spcBef>
              <a:spcAft>
                <a:spcPts val="0"/>
              </a:spcAft>
              <a:buSzPts val="1800"/>
              <a:buChar char="●"/>
            </a:pPr>
            <a:r>
              <a:rPr lang="en" sz="1900" dirty="0"/>
              <a:t>Access assistants or intermediaries</a:t>
            </a:r>
            <a:endParaRPr sz="1900" dirty="0"/>
          </a:p>
          <a:p>
            <a:pPr marL="457200" lvl="0" indent="-342900" algn="l" rtl="0">
              <a:spcBef>
                <a:spcPts val="0"/>
              </a:spcBef>
              <a:spcAft>
                <a:spcPts val="0"/>
              </a:spcAft>
              <a:buSzPts val="1800"/>
              <a:buChar char="●"/>
            </a:pPr>
            <a:r>
              <a:rPr lang="en" sz="1900" dirty="0"/>
              <a:t>Adjust rotation order</a:t>
            </a:r>
            <a:endParaRPr sz="1900" dirty="0"/>
          </a:p>
          <a:p>
            <a:pPr marL="457200" lvl="0" indent="-342900" algn="l" rtl="0">
              <a:spcBef>
                <a:spcPts val="0"/>
              </a:spcBef>
              <a:spcAft>
                <a:spcPts val="0"/>
              </a:spcAft>
              <a:buSzPts val="1800"/>
              <a:buChar char="●"/>
            </a:pPr>
            <a:r>
              <a:rPr lang="en" sz="1900" dirty="0"/>
              <a:t>Modified schedule (e.g. overnight rotation &gt; weekend shifts)</a:t>
            </a:r>
            <a:endParaRPr sz="1900" dirty="0"/>
          </a:p>
          <a:p>
            <a:pPr marL="457200" lvl="0" indent="-342900" algn="l" rtl="0">
              <a:spcBef>
                <a:spcPts val="0"/>
              </a:spcBef>
              <a:spcAft>
                <a:spcPts val="0"/>
              </a:spcAft>
              <a:buSzPts val="1800"/>
              <a:buChar char="●"/>
            </a:pPr>
            <a:r>
              <a:rPr lang="en" sz="1900" dirty="0"/>
              <a:t>Live captioning or ASL interpreter on site</a:t>
            </a:r>
            <a:endParaRPr sz="1900" dirty="0"/>
          </a:p>
          <a:p>
            <a:pPr marL="457200" lvl="0" indent="-342900" algn="l" rtl="0">
              <a:spcBef>
                <a:spcPts val="0"/>
              </a:spcBef>
              <a:spcAft>
                <a:spcPts val="0"/>
              </a:spcAft>
              <a:buSzPts val="1800"/>
              <a:buChar char="●"/>
            </a:pPr>
            <a:r>
              <a:rPr lang="en" sz="1900" dirty="0"/>
              <a:t>Service animals are a right - not an accommodation</a:t>
            </a:r>
            <a:endParaRPr sz="19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67" name="Google Shape;67;p14" descr="a line of people entering a building with “non-disabled only” above the door. A wall blocks people with disabilities"/>
          <p:cNvPicPr preferRelativeResize="0"/>
          <p:nvPr/>
        </p:nvPicPr>
        <p:blipFill rotWithShape="1">
          <a:blip r:embed="rId3">
            <a:alphaModFix/>
          </a:blip>
          <a:srcRect t="59281"/>
          <a:stretch/>
        </p:blipFill>
        <p:spPr>
          <a:xfrm>
            <a:off x="1817250" y="0"/>
            <a:ext cx="7326750" cy="4217776"/>
          </a:xfrm>
          <a:prstGeom prst="rect">
            <a:avLst/>
          </a:prstGeom>
          <a:noFill/>
          <a:ln>
            <a:noFill/>
          </a:ln>
        </p:spPr>
      </p:pic>
      <p:sp>
        <p:nvSpPr>
          <p:cNvPr id="68" name="Google Shape;68;p14"/>
          <p:cNvSpPr txBox="1"/>
          <p:nvPr/>
        </p:nvSpPr>
        <p:spPr>
          <a:xfrm>
            <a:off x="1899225" y="3817575"/>
            <a:ext cx="32004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400" dirty="0">
                <a:solidFill>
                  <a:schemeClr val="lt1"/>
                </a:solidFill>
                <a:latin typeface="Proxima Nova"/>
                <a:ea typeface="Proxima Nova"/>
                <a:cs typeface="Proxima Nova"/>
                <a:sym typeface="Proxima Nova"/>
              </a:rPr>
              <a:t>Permission and Credit: Jamie Shields</a:t>
            </a:r>
            <a:endParaRPr sz="1400" dirty="0">
              <a:solidFill>
                <a:schemeClr val="lt1"/>
              </a:solidFill>
              <a:latin typeface="Proxima Nova"/>
              <a:ea typeface="Proxima Nova"/>
              <a:cs typeface="Proxima Nova"/>
              <a:sym typeface="Proxima Nova"/>
            </a:endParaRPr>
          </a:p>
        </p:txBody>
      </p:sp>
      <p:sp>
        <p:nvSpPr>
          <p:cNvPr id="69" name="Google Shape;69;p14"/>
          <p:cNvSpPr txBox="1"/>
          <p:nvPr/>
        </p:nvSpPr>
        <p:spPr>
          <a:xfrm>
            <a:off x="0" y="1154588"/>
            <a:ext cx="1817100" cy="144652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dirty="0">
                <a:solidFill>
                  <a:schemeClr val="lt1"/>
                </a:solidFill>
                <a:latin typeface="Proxima Nova"/>
                <a:ea typeface="Proxima Nova"/>
                <a:cs typeface="Proxima Nova"/>
                <a:sym typeface="Proxima Nova"/>
              </a:rPr>
              <a:t>ABLEISM</a:t>
            </a:r>
            <a:endParaRPr sz="2800" dirty="0">
              <a:solidFill>
                <a:schemeClr val="lt1"/>
              </a:solidFill>
              <a:latin typeface="Proxima Nova"/>
              <a:ea typeface="Proxima Nova"/>
              <a:cs typeface="Proxima Nova"/>
              <a:sym typeface="Proxima Nova"/>
            </a:endParaRPr>
          </a:p>
          <a:p>
            <a:pPr marL="0" lvl="0" indent="0" algn="l" rtl="0">
              <a:spcBef>
                <a:spcPts val="0"/>
              </a:spcBef>
              <a:spcAft>
                <a:spcPts val="0"/>
              </a:spcAft>
              <a:buNone/>
            </a:pPr>
            <a:r>
              <a:rPr lang="en" dirty="0">
                <a:solidFill>
                  <a:schemeClr val="lt1"/>
                </a:solidFill>
                <a:latin typeface="Proxima Nova"/>
                <a:ea typeface="Proxima Nova"/>
                <a:cs typeface="Proxima Nova"/>
                <a:sym typeface="Proxima Nova"/>
              </a:rPr>
              <a:t>discrimination in favor of able-bodied people</a:t>
            </a:r>
            <a:endParaRPr dirty="0">
              <a:solidFill>
                <a:schemeClr val="lt1"/>
              </a:solidFill>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Reducing barriers: graduate medical education</a:t>
            </a:r>
            <a:endParaRPr dirty="0"/>
          </a:p>
        </p:txBody>
      </p:sp>
      <p:sp>
        <p:nvSpPr>
          <p:cNvPr id="189" name="Google Shape;189;p30"/>
          <p:cNvSpPr txBox="1">
            <a:spLocks noGrp="1"/>
          </p:cNvSpPr>
          <p:nvPr>
            <p:ph type="body" idx="1"/>
          </p:nvPr>
        </p:nvSpPr>
        <p:spPr>
          <a:xfrm>
            <a:off x="311700" y="1152475"/>
            <a:ext cx="8520600" cy="30765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sz="1900" dirty="0"/>
              <a:t>Accessibility for physical environment</a:t>
            </a:r>
            <a:endParaRPr sz="1900" dirty="0"/>
          </a:p>
          <a:p>
            <a:pPr marL="457200" lvl="0" indent="-342900" algn="l" rtl="0">
              <a:spcBef>
                <a:spcPts val="0"/>
              </a:spcBef>
              <a:spcAft>
                <a:spcPts val="0"/>
              </a:spcAft>
              <a:buSzPts val="1800"/>
              <a:buChar char="●"/>
            </a:pPr>
            <a:r>
              <a:rPr lang="en" sz="1900" dirty="0"/>
              <a:t>Ensure that tools and technologies are accessible</a:t>
            </a:r>
            <a:endParaRPr sz="1900" dirty="0"/>
          </a:p>
          <a:p>
            <a:pPr marL="457200" lvl="0" indent="-342900" algn="l" rtl="0">
              <a:spcBef>
                <a:spcPts val="0"/>
              </a:spcBef>
              <a:spcAft>
                <a:spcPts val="0"/>
              </a:spcAft>
              <a:buSzPts val="1800"/>
              <a:buChar char="●"/>
            </a:pPr>
            <a:r>
              <a:rPr lang="en" sz="1900" dirty="0"/>
              <a:t>Flexible scheduling </a:t>
            </a:r>
            <a:endParaRPr sz="1900" dirty="0"/>
          </a:p>
          <a:p>
            <a:pPr marL="457200" lvl="0" indent="-342900" algn="l" rtl="0">
              <a:spcBef>
                <a:spcPts val="0"/>
              </a:spcBef>
              <a:spcAft>
                <a:spcPts val="0"/>
              </a:spcAft>
              <a:buSzPts val="1800"/>
              <a:buChar char="●"/>
            </a:pPr>
            <a:r>
              <a:rPr lang="en" sz="1900" dirty="0"/>
              <a:t>Clear, transparent, and consistent accommodations policies</a:t>
            </a:r>
            <a:endParaRPr sz="1900" dirty="0"/>
          </a:p>
          <a:p>
            <a:pPr marL="457200" lvl="0" indent="-342900" algn="l" rtl="0">
              <a:spcBef>
                <a:spcPts val="0"/>
              </a:spcBef>
              <a:spcAft>
                <a:spcPts val="0"/>
              </a:spcAft>
              <a:buSzPts val="1800"/>
              <a:buChar char="●"/>
            </a:pPr>
            <a:r>
              <a:rPr lang="en" sz="1900" dirty="0"/>
              <a:t>Address biases related to competency of residents with disabilities</a:t>
            </a:r>
            <a:endParaRPr sz="1900" dirty="0"/>
          </a:p>
          <a:p>
            <a:pPr marL="457200" lvl="0" indent="-342900" algn="l" rtl="0">
              <a:spcBef>
                <a:spcPts val="0"/>
              </a:spcBef>
              <a:spcAft>
                <a:spcPts val="0"/>
              </a:spcAft>
              <a:buSzPts val="1800"/>
              <a:buChar char="●"/>
            </a:pPr>
            <a:r>
              <a:rPr lang="en" sz="1900" dirty="0"/>
              <a:t>Inclusive career advancement criteria </a:t>
            </a:r>
            <a:endParaRPr sz="1900" dirty="0"/>
          </a:p>
          <a:p>
            <a:pPr marL="457200" lvl="0" indent="-342900" algn="l" rtl="0">
              <a:spcBef>
                <a:spcPts val="0"/>
              </a:spcBef>
              <a:spcAft>
                <a:spcPts val="0"/>
              </a:spcAft>
              <a:buSzPts val="1800"/>
              <a:buChar char="●"/>
            </a:pPr>
            <a:r>
              <a:rPr lang="en" sz="1900" dirty="0"/>
              <a:t>Mentorship programs to support residents with disabilities</a:t>
            </a:r>
            <a:endParaRPr sz="1900" dirty="0"/>
          </a:p>
          <a:p>
            <a:pPr marL="457200" lvl="0" indent="-342900" algn="l" rtl="0">
              <a:spcBef>
                <a:spcPts val="0"/>
              </a:spcBef>
              <a:spcAft>
                <a:spcPts val="0"/>
              </a:spcAft>
              <a:buSzPts val="1800"/>
              <a:buChar char="●"/>
            </a:pPr>
            <a:r>
              <a:rPr lang="en" sz="1900" dirty="0"/>
              <a:t>Develop a culture for open communication and reducing stigma</a:t>
            </a:r>
            <a:endParaRPr sz="19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title"/>
          </p:nvPr>
        </p:nvSpPr>
        <p:spPr>
          <a:xfrm>
            <a:off x="311700" y="445025"/>
            <a:ext cx="8807916"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Reducing barriers: continuing medical education</a:t>
            </a:r>
            <a:endParaRPr dirty="0"/>
          </a:p>
        </p:txBody>
      </p:sp>
      <p:sp>
        <p:nvSpPr>
          <p:cNvPr id="195" name="Google Shape;195;p31"/>
          <p:cNvSpPr txBox="1">
            <a:spLocks noGrp="1"/>
          </p:cNvSpPr>
          <p:nvPr>
            <p:ph type="body" idx="1"/>
          </p:nvPr>
        </p:nvSpPr>
        <p:spPr>
          <a:xfrm>
            <a:off x="311700" y="1152474"/>
            <a:ext cx="8520600" cy="3240849"/>
          </a:xfrm>
          <a:prstGeom prst="rect">
            <a:avLst/>
          </a:prstGeom>
        </p:spPr>
        <p:txBody>
          <a:bodyPr spcFirstLastPara="1" wrap="square" lIns="91425" tIns="91425" rIns="91425" bIns="91425" anchor="t" anchorCtr="0">
            <a:normAutofit fontScale="77500" lnSpcReduction="20000"/>
          </a:bodyPr>
          <a:lstStyle/>
          <a:p>
            <a:pPr marL="457200" lvl="0" indent="-342900" algn="l" rtl="0">
              <a:lnSpc>
                <a:spcPct val="120000"/>
              </a:lnSpc>
              <a:spcBef>
                <a:spcPts val="0"/>
              </a:spcBef>
              <a:spcAft>
                <a:spcPts val="0"/>
              </a:spcAft>
              <a:buSzPts val="1800"/>
              <a:buChar char="●"/>
            </a:pPr>
            <a:r>
              <a:rPr lang="en" dirty="0"/>
              <a:t>Advocate for standardized and accessible credentialing processes</a:t>
            </a:r>
            <a:endParaRPr dirty="0"/>
          </a:p>
          <a:p>
            <a:pPr marL="457200" lvl="0" indent="-342900" algn="l" rtl="0">
              <a:lnSpc>
                <a:spcPct val="120000"/>
              </a:lnSpc>
              <a:spcBef>
                <a:spcPts val="0"/>
              </a:spcBef>
              <a:spcAft>
                <a:spcPts val="0"/>
              </a:spcAft>
              <a:buSzPts val="1800"/>
              <a:buChar char="●"/>
            </a:pPr>
            <a:r>
              <a:rPr lang="en" dirty="0"/>
              <a:t>Physical accessibility for conferences</a:t>
            </a:r>
            <a:endParaRPr dirty="0"/>
          </a:p>
          <a:p>
            <a:pPr marL="457200" lvl="0" indent="-342900" algn="l" rtl="0">
              <a:lnSpc>
                <a:spcPct val="120000"/>
              </a:lnSpc>
              <a:spcBef>
                <a:spcPts val="0"/>
              </a:spcBef>
              <a:spcAft>
                <a:spcPts val="0"/>
              </a:spcAft>
              <a:buSzPts val="1800"/>
              <a:buChar char="●"/>
            </a:pPr>
            <a:r>
              <a:rPr lang="en" dirty="0"/>
              <a:t>Digital accessibility for virtual experiences</a:t>
            </a:r>
            <a:endParaRPr dirty="0"/>
          </a:p>
          <a:p>
            <a:pPr marL="457200" lvl="0" indent="-342900" algn="l" rtl="0">
              <a:lnSpc>
                <a:spcPct val="120000"/>
              </a:lnSpc>
              <a:spcBef>
                <a:spcPts val="0"/>
              </a:spcBef>
              <a:spcAft>
                <a:spcPts val="0"/>
              </a:spcAft>
              <a:buSzPts val="1800"/>
              <a:buChar char="●"/>
            </a:pPr>
            <a:r>
              <a:rPr lang="en" dirty="0"/>
              <a:t>Clear accommodations policies</a:t>
            </a:r>
            <a:endParaRPr dirty="0"/>
          </a:p>
          <a:p>
            <a:pPr marL="457200" lvl="0" indent="-342900" algn="l" rtl="0">
              <a:lnSpc>
                <a:spcPct val="120000"/>
              </a:lnSpc>
              <a:spcBef>
                <a:spcPts val="0"/>
              </a:spcBef>
              <a:spcAft>
                <a:spcPts val="0"/>
              </a:spcAft>
              <a:buSzPts val="1800"/>
              <a:buChar char="●"/>
            </a:pPr>
            <a:r>
              <a:rPr lang="en" dirty="0"/>
              <a:t>Flexible scheduling / attendance options</a:t>
            </a:r>
            <a:endParaRPr dirty="0"/>
          </a:p>
          <a:p>
            <a:pPr marL="457200" lvl="0" indent="-342900" algn="l" rtl="0">
              <a:lnSpc>
                <a:spcPct val="120000"/>
              </a:lnSpc>
              <a:spcBef>
                <a:spcPts val="0"/>
              </a:spcBef>
              <a:spcAft>
                <a:spcPts val="0"/>
              </a:spcAft>
              <a:buSzPts val="1800"/>
              <a:buChar char="●"/>
            </a:pPr>
            <a:r>
              <a:rPr lang="en" dirty="0"/>
              <a:t>Provide financial assistance for physicians with disabilities</a:t>
            </a:r>
            <a:endParaRPr dirty="0"/>
          </a:p>
          <a:p>
            <a:pPr marL="457200" lvl="0" indent="-342900" algn="l" rtl="0">
              <a:lnSpc>
                <a:spcPct val="120000"/>
              </a:lnSpc>
              <a:spcBef>
                <a:spcPts val="0"/>
              </a:spcBef>
              <a:spcAft>
                <a:spcPts val="0"/>
              </a:spcAft>
              <a:buSzPts val="1800"/>
              <a:buChar char="●"/>
            </a:pPr>
            <a:r>
              <a:rPr lang="en" dirty="0"/>
              <a:t>Actively promote diversity and inclusion in CME planning committees</a:t>
            </a:r>
            <a:endParaRPr dirty="0"/>
          </a:p>
          <a:p>
            <a:pPr lvl="0">
              <a:lnSpc>
                <a:spcPct val="120000"/>
              </a:lnSpc>
            </a:pPr>
            <a:r>
              <a:rPr lang="en" dirty="0"/>
              <a:t>Foster a culture of acceptance and inclusion within the medical community</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1"/>
          <p:cNvSpPr txBox="1">
            <a:spLocks noGrp="1"/>
          </p:cNvSpPr>
          <p:nvPr>
            <p:ph type="title"/>
          </p:nvPr>
        </p:nvSpPr>
        <p:spPr>
          <a:xfrm>
            <a:off x="311700" y="445025"/>
            <a:ext cx="8807916"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References and resources</a:t>
            </a:r>
            <a:endParaRPr dirty="0"/>
          </a:p>
        </p:txBody>
      </p:sp>
      <p:sp>
        <p:nvSpPr>
          <p:cNvPr id="195" name="Google Shape;195;p31"/>
          <p:cNvSpPr txBox="1">
            <a:spLocks noGrp="1"/>
          </p:cNvSpPr>
          <p:nvPr>
            <p:ph type="body" idx="1"/>
          </p:nvPr>
        </p:nvSpPr>
        <p:spPr>
          <a:xfrm>
            <a:off x="311700" y="1152475"/>
            <a:ext cx="8520600" cy="3076500"/>
          </a:xfrm>
          <a:prstGeom prst="rect">
            <a:avLst/>
          </a:prstGeom>
        </p:spPr>
        <p:txBody>
          <a:bodyPr spcFirstLastPara="1" wrap="square" lIns="91425" tIns="91425" rIns="91425" bIns="91425" anchor="t" anchorCtr="0">
            <a:normAutofit/>
          </a:bodyPr>
          <a:lstStyle/>
          <a:p>
            <a:pPr>
              <a:lnSpc>
                <a:spcPct val="120000"/>
              </a:lnSpc>
            </a:pPr>
            <a:r>
              <a:rPr lang="en-US" dirty="0"/>
              <a:t>References and resources will be provided on the TEACH website in the near future.</a:t>
            </a:r>
            <a:endParaRPr dirty="0"/>
          </a:p>
        </p:txBody>
      </p:sp>
    </p:spTree>
    <p:extLst>
      <p:ext uri="{BB962C8B-B14F-4D97-AF65-F5344CB8AC3E}">
        <p14:creationId xmlns:p14="http://schemas.microsoft.com/office/powerpoint/2010/main" val="6607523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589E-FADC-4FEB-8702-12DAB8615A94}"/>
              </a:ext>
            </a:extLst>
          </p:cNvPr>
          <p:cNvSpPr>
            <a:spLocks noGrp="1"/>
          </p:cNvSpPr>
          <p:nvPr>
            <p:ph type="title"/>
          </p:nvPr>
        </p:nvSpPr>
        <p:spPr/>
        <p:txBody>
          <a:bodyPr/>
          <a:lstStyle/>
          <a:p>
            <a:r>
              <a:rPr lang="en-US" dirty="0"/>
              <a:t>Inclusion</a:t>
            </a:r>
          </a:p>
        </p:txBody>
      </p:sp>
      <p:sp>
        <p:nvSpPr>
          <p:cNvPr id="3" name="Text Placeholder 2">
            <a:extLst>
              <a:ext uri="{FF2B5EF4-FFF2-40B4-BE49-F238E27FC236}">
                <a16:creationId xmlns:a16="http://schemas.microsoft.com/office/drawing/2014/main" id="{31E7456C-19C5-4EAC-9C97-081FB98C6F2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751616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7E7A0D-C0B0-4850-A63B-70CD0E01C65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
                    </a14:imgEffect>
                  </a14:imgLayer>
                </a14:imgProps>
              </a:ext>
            </a:extLst>
          </a:blip>
          <a:srcRect b="12581"/>
          <a:stretch/>
        </p:blipFill>
        <p:spPr>
          <a:xfrm>
            <a:off x="977485" y="790286"/>
            <a:ext cx="7189029" cy="3032414"/>
          </a:xfrm>
          <a:prstGeom prst="rect">
            <a:avLst/>
          </a:prstGeom>
        </p:spPr>
      </p:pic>
      <p:sp>
        <p:nvSpPr>
          <p:cNvPr id="2" name="Rectangle 1">
            <a:extLst>
              <a:ext uri="{FF2B5EF4-FFF2-40B4-BE49-F238E27FC236}">
                <a16:creationId xmlns:a16="http://schemas.microsoft.com/office/drawing/2014/main" id="{EB0F6743-322E-4B90-8C19-D803CF3C5FDF}"/>
              </a:ext>
            </a:extLst>
          </p:cNvPr>
          <p:cNvSpPr/>
          <p:nvPr/>
        </p:nvSpPr>
        <p:spPr>
          <a:xfrm>
            <a:off x="5702300" y="965200"/>
            <a:ext cx="2120900" cy="2857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890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1000"/>
                                        <p:tgtEl>
                                          <p:spTgt spid="2"/>
                                        </p:tgtEl>
                                        <p:attrNameLst>
                                          <p:attrName>ppt_x</p:attrName>
                                        </p:attrNameLst>
                                      </p:cBhvr>
                                      <p:tavLst>
                                        <p:tav tm="0">
                                          <p:val>
                                            <p:strVal val="ppt_x"/>
                                          </p:val>
                                        </p:tav>
                                        <p:tav tm="100000">
                                          <p:val>
                                            <p:strVal val="ppt_x"/>
                                          </p:val>
                                        </p:tav>
                                      </p:tavLst>
                                    </p:anim>
                                    <p:anim calcmode="lin" valueType="num">
                                      <p:cBhvr additive="base">
                                        <p:cTn id="7" dur="1000"/>
                                        <p:tgtEl>
                                          <p:spTgt spid="2"/>
                                        </p:tgtEl>
                                        <p:attrNameLst>
                                          <p:attrName>ppt_y</p:attrName>
                                        </p:attrNameLst>
                                      </p:cBhvr>
                                      <p:tavLst>
                                        <p:tav tm="0">
                                          <p:val>
                                            <p:strVal val="ppt_y"/>
                                          </p:val>
                                        </p:tav>
                                        <p:tav tm="100000">
                                          <p:val>
                                            <p:strVal val="1+ppt_h/2"/>
                                          </p:val>
                                        </p:tav>
                                      </p:tavLst>
                                    </p:anim>
                                    <p:set>
                                      <p:cBhvr>
                                        <p:cTn id="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1C1C2E-B93E-436B-9C36-E95CBF1D5E61}"/>
              </a:ext>
            </a:extLst>
          </p:cNvPr>
          <p:cNvPicPr>
            <a:picLocks noChangeAspect="1"/>
          </p:cNvPicPr>
          <p:nvPr/>
        </p:nvPicPr>
        <p:blipFill rotWithShape="1">
          <a:blip r:embed="rId2"/>
          <a:srcRect l="1104" r="1"/>
          <a:stretch/>
        </p:blipFill>
        <p:spPr>
          <a:xfrm>
            <a:off x="997526" y="915356"/>
            <a:ext cx="6822823" cy="3088608"/>
          </a:xfrm>
          <a:prstGeom prst="rect">
            <a:avLst/>
          </a:prstGeom>
        </p:spPr>
      </p:pic>
    </p:spTree>
    <p:extLst>
      <p:ext uri="{BB962C8B-B14F-4D97-AF65-F5344CB8AC3E}">
        <p14:creationId xmlns:p14="http://schemas.microsoft.com/office/powerpoint/2010/main" val="38994691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024F-CA45-4A1A-AB97-D781997ACFAB}"/>
              </a:ext>
            </a:extLst>
          </p:cNvPr>
          <p:cNvSpPr>
            <a:spLocks noGrp="1"/>
          </p:cNvSpPr>
          <p:nvPr>
            <p:ph type="title"/>
          </p:nvPr>
        </p:nvSpPr>
        <p:spPr/>
        <p:txBody>
          <a:bodyPr/>
          <a:lstStyle/>
          <a:p>
            <a:r>
              <a:rPr lang="en-US" dirty="0"/>
              <a:t>Diversity</a:t>
            </a:r>
          </a:p>
        </p:txBody>
      </p:sp>
      <p:sp>
        <p:nvSpPr>
          <p:cNvPr id="3" name="Content Placeholder 2">
            <a:extLst>
              <a:ext uri="{FF2B5EF4-FFF2-40B4-BE49-F238E27FC236}">
                <a16:creationId xmlns:a16="http://schemas.microsoft.com/office/drawing/2014/main" id="{7E05FC19-CF0A-489A-891C-BFF135C6303D}"/>
              </a:ext>
            </a:extLst>
          </p:cNvPr>
          <p:cNvSpPr>
            <a:spLocks noGrp="1"/>
          </p:cNvSpPr>
          <p:nvPr>
            <p:ph idx="1"/>
          </p:nvPr>
        </p:nvSpPr>
        <p:spPr>
          <a:xfrm>
            <a:off x="685346" y="1267248"/>
            <a:ext cx="7894774" cy="2771352"/>
          </a:xfrm>
        </p:spPr>
        <p:txBody>
          <a:bodyPr>
            <a:noAutofit/>
          </a:bodyPr>
          <a:lstStyle/>
          <a:p>
            <a:pPr marL="0" indent="0">
              <a:buNone/>
            </a:pPr>
            <a:r>
              <a:rPr lang="en-US" sz="2000" dirty="0"/>
              <a:t>Individual differences (e.g. life experiences, learning and working styles, personality types) and group/social differences (e.g. race, socio-economic status, class, gender, sexual orientation, country of origin, ability, intellectual traditions and perspectives, as well as cultural, political, religious, and other affiliations) that can be engaged to achieve excellence in teaching, learning, research, scholarship, and administrative and support services.</a:t>
            </a:r>
          </a:p>
        </p:txBody>
      </p:sp>
    </p:spTree>
    <p:extLst>
      <p:ext uri="{BB962C8B-B14F-4D97-AF65-F5344CB8AC3E}">
        <p14:creationId xmlns:p14="http://schemas.microsoft.com/office/powerpoint/2010/main" val="37643736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1024F-CA45-4A1A-AB97-D781997ACFAB}"/>
              </a:ext>
            </a:extLst>
          </p:cNvPr>
          <p:cNvSpPr>
            <a:spLocks noGrp="1"/>
          </p:cNvSpPr>
          <p:nvPr>
            <p:ph type="title"/>
          </p:nvPr>
        </p:nvSpPr>
        <p:spPr/>
        <p:txBody>
          <a:bodyPr/>
          <a:lstStyle/>
          <a:p>
            <a:r>
              <a:rPr lang="en-US" dirty="0"/>
              <a:t>Inclusion</a:t>
            </a:r>
          </a:p>
        </p:txBody>
      </p:sp>
      <p:sp>
        <p:nvSpPr>
          <p:cNvPr id="3" name="Content Placeholder 2">
            <a:extLst>
              <a:ext uri="{FF2B5EF4-FFF2-40B4-BE49-F238E27FC236}">
                <a16:creationId xmlns:a16="http://schemas.microsoft.com/office/drawing/2014/main" id="{7E05FC19-CF0A-489A-891C-BFF135C6303D}"/>
              </a:ext>
            </a:extLst>
          </p:cNvPr>
          <p:cNvSpPr>
            <a:spLocks noGrp="1"/>
          </p:cNvSpPr>
          <p:nvPr>
            <p:ph idx="1"/>
          </p:nvPr>
        </p:nvSpPr>
        <p:spPr>
          <a:xfrm>
            <a:off x="685346" y="1267248"/>
            <a:ext cx="7871914" cy="2001732"/>
          </a:xfrm>
        </p:spPr>
        <p:txBody>
          <a:bodyPr/>
          <a:lstStyle/>
          <a:p>
            <a:pPr marL="0" indent="0">
              <a:buNone/>
            </a:pPr>
            <a:r>
              <a:rPr lang="en-US" dirty="0"/>
              <a:t>The active, intentional, and ongoing engagement with diversity -- in people, in the curriculum, in the co-curriculum, and in communities (e.g. intellectual, social, cultural, geographic) with which individuals might connect.</a:t>
            </a:r>
          </a:p>
        </p:txBody>
      </p:sp>
    </p:spTree>
    <p:extLst>
      <p:ext uri="{BB962C8B-B14F-4D97-AF65-F5344CB8AC3E}">
        <p14:creationId xmlns:p14="http://schemas.microsoft.com/office/powerpoint/2010/main" val="15782709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C6AD9C-4023-4490-9197-4C9D2946FD3E}"/>
              </a:ext>
            </a:extLst>
          </p:cNvPr>
          <p:cNvPicPr>
            <a:picLocks noChangeAspect="1"/>
          </p:cNvPicPr>
          <p:nvPr/>
        </p:nvPicPr>
        <p:blipFill>
          <a:blip r:embed="rId2"/>
          <a:stretch>
            <a:fillRect/>
          </a:stretch>
        </p:blipFill>
        <p:spPr>
          <a:xfrm>
            <a:off x="398029" y="231602"/>
            <a:ext cx="4284115" cy="3842315"/>
          </a:xfrm>
          <a:prstGeom prst="rect">
            <a:avLst/>
          </a:prstGeom>
        </p:spPr>
      </p:pic>
      <p:sp>
        <p:nvSpPr>
          <p:cNvPr id="5" name="TextBox 4">
            <a:extLst>
              <a:ext uri="{FF2B5EF4-FFF2-40B4-BE49-F238E27FC236}">
                <a16:creationId xmlns:a16="http://schemas.microsoft.com/office/drawing/2014/main" id="{1FD81514-4CE5-4F6A-B485-2CBB1310609E}"/>
              </a:ext>
            </a:extLst>
          </p:cNvPr>
          <p:cNvSpPr txBox="1"/>
          <p:nvPr/>
        </p:nvSpPr>
        <p:spPr>
          <a:xfrm>
            <a:off x="4916574" y="1836420"/>
            <a:ext cx="4227426" cy="523220"/>
          </a:xfrm>
          <a:prstGeom prst="rect">
            <a:avLst/>
          </a:prstGeom>
          <a:noFill/>
        </p:spPr>
        <p:txBody>
          <a:bodyPr wrap="square" rtlCol="0">
            <a:spAutoFit/>
          </a:bodyPr>
          <a:lstStyle/>
          <a:p>
            <a:r>
              <a:rPr lang="en-US" sz="2800" dirty="0">
                <a:ln w="0"/>
                <a:solidFill>
                  <a:schemeClr val="accent1">
                    <a:lumMod val="60000"/>
                    <a:lumOff val="40000"/>
                  </a:schemeClr>
                </a:solidFill>
                <a:effectLst>
                  <a:outerShdw blurRad="50800" dist="38100" dir="2700000" algn="tl" rotWithShape="0">
                    <a:prstClr val="black">
                      <a:alpha val="40000"/>
                    </a:prstClr>
                  </a:outerShdw>
                </a:effectLst>
                <a:latin typeface="Inter Medium Italic" panose="02000503000000020004" pitchFamily="2" charset="0"/>
                <a:ea typeface="Inter Medium Italic" panose="02000503000000020004" pitchFamily="2" charset="0"/>
              </a:rPr>
              <a:t>There are no “Others”.</a:t>
            </a:r>
          </a:p>
        </p:txBody>
      </p:sp>
    </p:spTree>
    <p:extLst>
      <p:ext uri="{BB962C8B-B14F-4D97-AF65-F5344CB8AC3E}">
        <p14:creationId xmlns:p14="http://schemas.microsoft.com/office/powerpoint/2010/main" val="2849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50134C-498D-4805-A796-DD899515CDC6}"/>
              </a:ext>
            </a:extLst>
          </p:cNvPr>
          <p:cNvPicPr>
            <a:picLocks noChangeAspect="1"/>
          </p:cNvPicPr>
          <p:nvPr/>
        </p:nvPicPr>
        <p:blipFill>
          <a:blip r:embed="rId2"/>
          <a:stretch>
            <a:fillRect/>
          </a:stretch>
        </p:blipFill>
        <p:spPr>
          <a:xfrm>
            <a:off x="800100" y="758190"/>
            <a:ext cx="7543799" cy="2678049"/>
          </a:xfrm>
          <a:prstGeom prst="rect">
            <a:avLst/>
          </a:prstGeom>
          <a:solidFill>
            <a:srgbClr val="FFFFFF">
              <a:shade val="85000"/>
            </a:srgbClr>
          </a:solidFill>
          <a:ln w="19050" cap="sq">
            <a:solidFill>
              <a:schemeClr val="tx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47744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Systemic barriers for students with disabilities</a:t>
            </a:r>
            <a:endParaRPr/>
          </a:p>
        </p:txBody>
      </p:sp>
      <p:sp>
        <p:nvSpPr>
          <p:cNvPr id="12" name="Google Shape;75;p15">
            <a:extLst>
              <a:ext uri="{FF2B5EF4-FFF2-40B4-BE49-F238E27FC236}">
                <a16:creationId xmlns:a16="http://schemas.microsoft.com/office/drawing/2014/main" id="{B13B775A-7758-43C2-9F65-79027993E1D7}"/>
              </a:ext>
            </a:extLst>
          </p:cNvPr>
          <p:cNvSpPr txBox="1">
            <a:spLocks/>
          </p:cNvSpPr>
          <p:nvPr/>
        </p:nvSpPr>
        <p:spPr>
          <a:xfrm>
            <a:off x="0" y="1463371"/>
            <a:ext cx="1311600" cy="1174800"/>
          </a:xfrm>
          <a:prstGeom prst="rect">
            <a:avLst/>
          </a:prstGeom>
          <a:solidFill>
            <a:srgbClr val="861F41"/>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Proxima Nova"/>
              <a:buChar char="●"/>
              <a:defRPr sz="1800" b="0" i="0" u="none" strike="noStrike" cap="none">
                <a:solidFill>
                  <a:schemeClr val="lt1"/>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9pPr>
          </a:lstStyle>
          <a:p>
            <a:pPr marL="274320" marR="0" lvl="0" indent="0" algn="l" defTabSz="914400" rtl="0" eaLnBrk="1" fontAlgn="auto" latinLnBrk="0" hangingPunct="1">
              <a:lnSpc>
                <a:spcPct val="115000"/>
              </a:lnSpc>
              <a:spcBef>
                <a:spcPts val="0"/>
              </a:spcBef>
              <a:spcAft>
                <a:spcPts val="1200"/>
              </a:spcAft>
              <a:buClr>
                <a:srgbClr val="FFFFFF"/>
              </a:buClr>
              <a:buSzPts val="1800"/>
              <a:buFont typeface="Proxima Nova"/>
              <a:buNone/>
              <a:tabLst/>
              <a:defRPr/>
            </a:pPr>
            <a:r>
              <a:rPr kumimoji="0" lang="en-US" sz="1800" b="0" i="0" u="none" strike="noStrike" kern="0" cap="none" spc="0" normalizeH="0" baseline="0" noProof="0">
                <a:ln>
                  <a:noFill/>
                </a:ln>
                <a:solidFill>
                  <a:srgbClr val="FFFFFF"/>
                </a:solidFill>
                <a:effectLst/>
                <a:uLnTx/>
                <a:uFillTx/>
                <a:latin typeface="Proxima Nova"/>
                <a:sym typeface="Proxima Nova"/>
              </a:rPr>
              <a:t>Home</a:t>
            </a:r>
            <a:endParaRPr kumimoji="0" lang="en-US" sz="1800" b="0" i="0" u="none" strike="noStrike" kern="0" cap="none" spc="0" normalizeH="0" baseline="0" noProof="0" dirty="0">
              <a:ln>
                <a:noFill/>
              </a:ln>
              <a:solidFill>
                <a:srgbClr val="FFFFFF"/>
              </a:solidFill>
              <a:effectLst/>
              <a:uLnTx/>
              <a:uFillTx/>
              <a:latin typeface="Proxima Nova"/>
              <a:sym typeface="Proxima Nova"/>
            </a:endParaRPr>
          </a:p>
        </p:txBody>
      </p:sp>
      <p:sp>
        <p:nvSpPr>
          <p:cNvPr id="13" name="Google Shape;76;p15">
            <a:extLst>
              <a:ext uri="{FF2B5EF4-FFF2-40B4-BE49-F238E27FC236}">
                <a16:creationId xmlns:a16="http://schemas.microsoft.com/office/drawing/2014/main" id="{173F48A1-3187-4B92-B9A5-2E8DFB68769D}"/>
              </a:ext>
            </a:extLst>
          </p:cNvPr>
          <p:cNvSpPr txBox="1">
            <a:spLocks/>
          </p:cNvSpPr>
          <p:nvPr/>
        </p:nvSpPr>
        <p:spPr>
          <a:xfrm>
            <a:off x="1311851" y="1463371"/>
            <a:ext cx="1311600" cy="1174800"/>
          </a:xfrm>
          <a:prstGeom prst="rect">
            <a:avLst/>
          </a:prstGeom>
          <a:solidFill>
            <a:srgbClr val="003C71"/>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Proxima Nova"/>
              <a:buChar char="●"/>
              <a:defRPr sz="1800" b="0" i="0" u="none" strike="noStrike" cap="none">
                <a:solidFill>
                  <a:schemeClr val="lt1"/>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9pPr>
          </a:lstStyle>
          <a:p>
            <a:pPr marL="365760" marR="0" lvl="0" indent="0" algn="l" defTabSz="914400" rtl="0" eaLnBrk="1" fontAlgn="auto" latinLnBrk="0" hangingPunct="1">
              <a:lnSpc>
                <a:spcPct val="115000"/>
              </a:lnSpc>
              <a:spcBef>
                <a:spcPts val="0"/>
              </a:spcBef>
              <a:spcAft>
                <a:spcPts val="1200"/>
              </a:spcAft>
              <a:buClr>
                <a:srgbClr val="FFFFFF"/>
              </a:buClr>
              <a:buSzPts val="1800"/>
              <a:buFont typeface="Proxima Nova"/>
              <a:buNone/>
              <a:tabLst/>
              <a:defRPr/>
            </a:pPr>
            <a:r>
              <a:rPr kumimoji="0" lang="en-US" sz="1800" b="0" i="0" u="none" strike="noStrike" kern="0" cap="none" spc="0" normalizeH="0" baseline="0" noProof="0">
                <a:ln>
                  <a:noFill/>
                </a:ln>
                <a:solidFill>
                  <a:srgbClr val="FFFFFF"/>
                </a:solidFill>
                <a:effectLst/>
                <a:uLnTx/>
                <a:uFillTx/>
                <a:latin typeface="Proxima Nova"/>
                <a:sym typeface="Proxima Nova"/>
              </a:rPr>
              <a:t>K-12</a:t>
            </a:r>
          </a:p>
        </p:txBody>
      </p:sp>
      <p:sp>
        <p:nvSpPr>
          <p:cNvPr id="14" name="Google Shape;77;p15">
            <a:extLst>
              <a:ext uri="{FF2B5EF4-FFF2-40B4-BE49-F238E27FC236}">
                <a16:creationId xmlns:a16="http://schemas.microsoft.com/office/drawing/2014/main" id="{C4240F00-ADC0-41B5-AD65-D003A781CDC0}"/>
              </a:ext>
            </a:extLst>
          </p:cNvPr>
          <p:cNvSpPr txBox="1">
            <a:spLocks/>
          </p:cNvSpPr>
          <p:nvPr/>
        </p:nvSpPr>
        <p:spPr>
          <a:xfrm>
            <a:off x="2623700" y="1463371"/>
            <a:ext cx="1473300" cy="1174800"/>
          </a:xfrm>
          <a:prstGeom prst="rect">
            <a:avLst/>
          </a:prstGeom>
          <a:solidFill>
            <a:srgbClr val="861F41"/>
          </a:solid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Proxima Nova"/>
              <a:buChar char="●"/>
              <a:defRPr sz="1800" b="0" i="0" u="none" strike="noStrike" cap="none">
                <a:solidFill>
                  <a:schemeClr val="lt1"/>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9pPr>
          </a:lstStyle>
          <a:p>
            <a:pPr marL="182880" marR="0" lvl="0" indent="0" algn="l" defTabSz="914400" rtl="0" eaLnBrk="1" fontAlgn="auto" latinLnBrk="0" hangingPunct="1">
              <a:lnSpc>
                <a:spcPct val="115000"/>
              </a:lnSpc>
              <a:spcBef>
                <a:spcPts val="0"/>
              </a:spcBef>
              <a:spcAft>
                <a:spcPts val="1200"/>
              </a:spcAft>
              <a:buClr>
                <a:srgbClr val="FFFFFF"/>
              </a:buClr>
              <a:buSzPts val="1800"/>
              <a:buFont typeface="Proxima Nova"/>
              <a:buNone/>
              <a:tabLst/>
              <a:defRPr/>
            </a:pPr>
            <a:r>
              <a:rPr kumimoji="0" lang="en-US" sz="1800" b="0" i="0" u="none" strike="noStrike" kern="0" cap="none" spc="0" normalizeH="0" baseline="0" noProof="0">
                <a:ln>
                  <a:noFill/>
                </a:ln>
                <a:solidFill>
                  <a:srgbClr val="FFFFFF"/>
                </a:solidFill>
                <a:effectLst/>
                <a:uLnTx/>
                <a:uFillTx/>
                <a:latin typeface="Proxima Nova"/>
                <a:sym typeface="Proxima Nova"/>
              </a:rPr>
              <a:t>Higher Education</a:t>
            </a:r>
          </a:p>
        </p:txBody>
      </p:sp>
      <p:sp>
        <p:nvSpPr>
          <p:cNvPr id="15" name="Google Shape;78;p15">
            <a:extLst>
              <a:ext uri="{FF2B5EF4-FFF2-40B4-BE49-F238E27FC236}">
                <a16:creationId xmlns:a16="http://schemas.microsoft.com/office/drawing/2014/main" id="{A0756D02-1130-4A35-A828-B70E30AE4336}"/>
              </a:ext>
            </a:extLst>
          </p:cNvPr>
          <p:cNvSpPr txBox="1">
            <a:spLocks/>
          </p:cNvSpPr>
          <p:nvPr/>
        </p:nvSpPr>
        <p:spPr>
          <a:xfrm>
            <a:off x="4097000" y="1463371"/>
            <a:ext cx="1879800" cy="1174800"/>
          </a:xfrm>
          <a:prstGeom prst="rect">
            <a:avLst/>
          </a:prstGeom>
          <a:solidFill>
            <a:srgbClr val="003C71"/>
          </a:solidFill>
          <a:ln>
            <a:noFill/>
          </a:ln>
        </p:spPr>
        <p:txBody>
          <a:bodyPr spcFirstLastPara="1" wrap="square" lIns="91425" tIns="91425" rIns="91425" bIns="91425" anchor="ctr"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Proxima Nova"/>
              <a:buChar char="●"/>
              <a:defRPr sz="1800" b="0" i="0" u="none" strike="noStrike" cap="none">
                <a:solidFill>
                  <a:schemeClr val="lt1"/>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9pPr>
          </a:lstStyle>
          <a:p>
            <a:pPr marL="54864" marR="0" lvl="0" indent="0" algn="l" defTabSz="914400" rtl="0" eaLnBrk="1" fontAlgn="auto" latinLnBrk="0" hangingPunct="1">
              <a:lnSpc>
                <a:spcPct val="115000"/>
              </a:lnSpc>
              <a:spcBef>
                <a:spcPts val="0"/>
              </a:spcBef>
              <a:spcAft>
                <a:spcPts val="1200"/>
              </a:spcAft>
              <a:buClr>
                <a:srgbClr val="FFFFFF"/>
              </a:buClr>
              <a:buSzPts val="1800"/>
              <a:buFont typeface="Proxima Nova"/>
              <a:buNone/>
              <a:tabLst/>
              <a:defRPr/>
            </a:pPr>
            <a:r>
              <a:rPr kumimoji="0" lang="en-US" sz="1800" b="0" i="0" u="none" strike="noStrike" kern="0" cap="none" spc="0" normalizeH="0" baseline="0" noProof="0">
                <a:ln>
                  <a:noFill/>
                </a:ln>
                <a:solidFill>
                  <a:srgbClr val="FFFFFF"/>
                </a:solidFill>
                <a:effectLst/>
                <a:uLnTx/>
                <a:uFillTx/>
                <a:latin typeface="Proxima Nova"/>
                <a:sym typeface="Proxima Nova"/>
              </a:rPr>
              <a:t>Undergraduate Medical Education</a:t>
            </a:r>
          </a:p>
        </p:txBody>
      </p:sp>
      <p:sp>
        <p:nvSpPr>
          <p:cNvPr id="16" name="Google Shape;79;p15">
            <a:extLst>
              <a:ext uri="{FF2B5EF4-FFF2-40B4-BE49-F238E27FC236}">
                <a16:creationId xmlns:a16="http://schemas.microsoft.com/office/drawing/2014/main" id="{687A59ED-2613-4D46-88A9-460AC9009091}"/>
              </a:ext>
            </a:extLst>
          </p:cNvPr>
          <p:cNvSpPr txBox="1">
            <a:spLocks/>
          </p:cNvSpPr>
          <p:nvPr/>
        </p:nvSpPr>
        <p:spPr>
          <a:xfrm>
            <a:off x="5976800" y="1463371"/>
            <a:ext cx="1617300" cy="1174800"/>
          </a:xfrm>
          <a:prstGeom prst="rect">
            <a:avLst/>
          </a:prstGeom>
          <a:solidFill>
            <a:srgbClr val="861F41"/>
          </a:solidFill>
          <a:ln>
            <a:noFill/>
          </a:ln>
        </p:spPr>
        <p:txBody>
          <a:bodyPr spcFirstLastPara="1" wrap="square" lIns="91425" tIns="91425" rIns="91425" bIns="91425" anchor="ctr"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Proxima Nova"/>
              <a:buChar char="●"/>
              <a:defRPr sz="1800" b="0" i="0" u="none" strike="noStrike" cap="none">
                <a:solidFill>
                  <a:schemeClr val="lt1"/>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9pPr>
          </a:lstStyle>
          <a:p>
            <a:pPr marL="91440" marR="0" lvl="0" indent="0" algn="l" defTabSz="914400" rtl="0" eaLnBrk="1" fontAlgn="auto" latinLnBrk="0" hangingPunct="1">
              <a:lnSpc>
                <a:spcPct val="115000"/>
              </a:lnSpc>
              <a:spcBef>
                <a:spcPts val="0"/>
              </a:spcBef>
              <a:spcAft>
                <a:spcPts val="1200"/>
              </a:spcAft>
              <a:buClr>
                <a:srgbClr val="FFFFFF"/>
              </a:buClr>
              <a:buSzPts val="1800"/>
              <a:buFont typeface="Proxima Nova"/>
              <a:buNone/>
              <a:tabLst/>
              <a:defRPr/>
            </a:pPr>
            <a:r>
              <a:rPr kumimoji="0" lang="en-US" sz="1800" b="0" i="0" u="none" strike="noStrike" kern="0" cap="none" spc="0" normalizeH="0" baseline="0" noProof="0">
                <a:ln>
                  <a:noFill/>
                </a:ln>
                <a:solidFill>
                  <a:srgbClr val="FFFFFF"/>
                </a:solidFill>
                <a:effectLst/>
                <a:uLnTx/>
                <a:uFillTx/>
                <a:latin typeface="Proxima Nova"/>
                <a:sym typeface="Proxima Nova"/>
              </a:rPr>
              <a:t>Graduate Medical Education</a:t>
            </a:r>
          </a:p>
        </p:txBody>
      </p:sp>
      <p:sp>
        <p:nvSpPr>
          <p:cNvPr id="17" name="Google Shape;80;p15">
            <a:extLst>
              <a:ext uri="{FF2B5EF4-FFF2-40B4-BE49-F238E27FC236}">
                <a16:creationId xmlns:a16="http://schemas.microsoft.com/office/drawing/2014/main" id="{13E4D851-DA6C-47C4-9A0A-479BEA7D80C8}"/>
              </a:ext>
            </a:extLst>
          </p:cNvPr>
          <p:cNvSpPr txBox="1">
            <a:spLocks/>
          </p:cNvSpPr>
          <p:nvPr/>
        </p:nvSpPr>
        <p:spPr>
          <a:xfrm>
            <a:off x="311700" y="2862072"/>
            <a:ext cx="8520600" cy="609300"/>
          </a:xfrm>
          <a:prstGeom prst="rect">
            <a:avLst/>
          </a:prstGeom>
          <a:noFill/>
          <a:ln>
            <a:noFill/>
          </a:ln>
        </p:spPr>
        <p:txBody>
          <a:bodyPr spcFirstLastPara="1" wrap="square" lIns="91425" tIns="91425" rIns="91425" bIns="91425" anchor="t" anchorCtr="0">
            <a:normAutofit fontScale="85000" lnSpcReduction="2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Proxima Nova"/>
              <a:buChar char="●"/>
              <a:defRPr sz="1800" b="0" i="0" u="none" strike="noStrike" cap="none">
                <a:solidFill>
                  <a:schemeClr val="lt1"/>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9pPr>
          </a:lstStyle>
          <a:p>
            <a:pPr marL="0" marR="0" lvl="0" indent="0" algn="ctr" defTabSz="914400" rtl="0" eaLnBrk="1" fontAlgn="auto" latinLnBrk="0" hangingPunct="1">
              <a:lnSpc>
                <a:spcPct val="115000"/>
              </a:lnSpc>
              <a:spcBef>
                <a:spcPts val="0"/>
              </a:spcBef>
              <a:spcAft>
                <a:spcPts val="1200"/>
              </a:spcAft>
              <a:buClr>
                <a:srgbClr val="FFFFFF"/>
              </a:buClr>
              <a:buSzPts val="1800"/>
              <a:buFont typeface="Proxima Nova"/>
              <a:buNone/>
              <a:tabLst/>
              <a:defRPr/>
            </a:pPr>
            <a:r>
              <a:rPr kumimoji="0" lang="en-US" sz="2100" b="0" i="0" u="none" strike="noStrike" kern="0" cap="none" spc="0" normalizeH="0" baseline="0" noProof="0">
                <a:ln>
                  <a:noFill/>
                </a:ln>
                <a:solidFill>
                  <a:srgbClr val="FFFFFF"/>
                </a:solidFill>
                <a:effectLst/>
                <a:uLnTx/>
                <a:uFillTx/>
                <a:latin typeface="Proxima Nova"/>
                <a:sym typeface="Proxima Nova"/>
              </a:rPr>
              <a:t>Medical Education Continuum</a:t>
            </a:r>
          </a:p>
        </p:txBody>
      </p:sp>
      <p:sp>
        <p:nvSpPr>
          <p:cNvPr id="18" name="Google Shape;81;p15">
            <a:extLst>
              <a:ext uri="{FF2B5EF4-FFF2-40B4-BE49-F238E27FC236}">
                <a16:creationId xmlns:a16="http://schemas.microsoft.com/office/drawing/2014/main" id="{DEE4D866-3BE1-45DD-8941-38894A2746DE}"/>
              </a:ext>
              <a:ext uri="{C183D7F6-B498-43B3-948B-1728B52AA6E4}">
                <adec:decorative xmlns:adec="http://schemas.microsoft.com/office/drawing/2017/decorative" val="1"/>
              </a:ext>
            </a:extLst>
          </p:cNvPr>
          <p:cNvSpPr/>
          <p:nvPr/>
        </p:nvSpPr>
        <p:spPr>
          <a:xfrm>
            <a:off x="420025" y="2987367"/>
            <a:ext cx="2203500" cy="192900"/>
          </a:xfrm>
          <a:prstGeom prst="leftArrow">
            <a:avLst>
              <a:gd name="adj1" fmla="val 50000"/>
              <a:gd name="adj2" fmla="val 50000"/>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Proxima Nova"/>
              <a:ea typeface="Proxima Nova"/>
              <a:cs typeface="Proxima Nova"/>
              <a:sym typeface="Proxima Nova"/>
            </a:endParaRPr>
          </a:p>
        </p:txBody>
      </p:sp>
      <p:sp>
        <p:nvSpPr>
          <p:cNvPr id="19" name="Google Shape;82;p15">
            <a:extLst>
              <a:ext uri="{FF2B5EF4-FFF2-40B4-BE49-F238E27FC236}">
                <a16:creationId xmlns:a16="http://schemas.microsoft.com/office/drawing/2014/main" id="{FA30992C-4FFF-4516-BD93-B76D5FA1065D}"/>
              </a:ext>
              <a:ext uri="{C183D7F6-B498-43B3-948B-1728B52AA6E4}">
                <adec:decorative xmlns:adec="http://schemas.microsoft.com/office/drawing/2017/decorative" val="1"/>
              </a:ext>
            </a:extLst>
          </p:cNvPr>
          <p:cNvSpPr/>
          <p:nvPr/>
        </p:nvSpPr>
        <p:spPr>
          <a:xfrm rot="10800000">
            <a:off x="6549075" y="2987367"/>
            <a:ext cx="2203500" cy="192900"/>
          </a:xfrm>
          <a:prstGeom prst="leftArrow">
            <a:avLst>
              <a:gd name="adj1" fmla="val 50000"/>
              <a:gd name="adj2" fmla="val 50000"/>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Proxima Nova"/>
              <a:ea typeface="Proxima Nova"/>
              <a:cs typeface="Proxima Nova"/>
              <a:sym typeface="Proxima Nova"/>
            </a:endParaRPr>
          </a:p>
        </p:txBody>
      </p:sp>
      <p:sp>
        <p:nvSpPr>
          <p:cNvPr id="20" name="Google Shape;83;p15">
            <a:extLst>
              <a:ext uri="{FF2B5EF4-FFF2-40B4-BE49-F238E27FC236}">
                <a16:creationId xmlns:a16="http://schemas.microsoft.com/office/drawing/2014/main" id="{940C4032-16D8-4BAE-9AD8-C25E2E534CF7}"/>
              </a:ext>
            </a:extLst>
          </p:cNvPr>
          <p:cNvSpPr txBox="1">
            <a:spLocks/>
          </p:cNvSpPr>
          <p:nvPr/>
        </p:nvSpPr>
        <p:spPr>
          <a:xfrm>
            <a:off x="7594100" y="1463371"/>
            <a:ext cx="1545300" cy="1174800"/>
          </a:xfrm>
          <a:prstGeom prst="rect">
            <a:avLst/>
          </a:prstGeom>
          <a:solidFill>
            <a:srgbClr val="003C71"/>
          </a:solidFill>
          <a:ln>
            <a:noFill/>
          </a:ln>
        </p:spPr>
        <p:txBody>
          <a:bodyPr spcFirstLastPara="1" wrap="square" lIns="91425" tIns="91425" rIns="91425" bIns="91425" anchor="ctr" anchorCtr="0">
            <a:normAutofit fontScale="92500" lnSpcReduction="10000"/>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lt1"/>
              </a:buClr>
              <a:buSzPts val="1800"/>
              <a:buFont typeface="Proxima Nova"/>
              <a:buChar char="●"/>
              <a:defRPr sz="1800" b="0" i="0" u="none" strike="noStrike" cap="none">
                <a:solidFill>
                  <a:schemeClr val="lt1"/>
                </a:solidFill>
                <a:latin typeface="Proxima Nova"/>
                <a:ea typeface="Proxima Nova"/>
                <a:cs typeface="Proxima Nova"/>
                <a:sym typeface="Proxima Nova"/>
              </a:defRPr>
            </a:lvl1pPr>
            <a:lvl2pPr marL="914400" marR="0" lvl="1"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2pPr>
            <a:lvl3pPr marL="1371600" marR="0" lvl="2"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3pPr>
            <a:lvl4pPr marL="1828800" marR="0" lvl="3"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4pPr>
            <a:lvl5pPr marL="2286000" marR="0" lvl="4"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5pPr>
            <a:lvl6pPr marL="2743200" marR="0" lvl="5"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6pPr>
            <a:lvl7pPr marL="3200400" marR="0" lvl="6"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7pPr>
            <a:lvl8pPr marL="3657600" marR="0" lvl="7"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8pPr>
            <a:lvl9pPr marL="4114800" marR="0" lvl="8" indent="-317500" algn="l" rtl="0">
              <a:lnSpc>
                <a:spcPct val="115000"/>
              </a:lnSpc>
              <a:spcBef>
                <a:spcPts val="0"/>
              </a:spcBef>
              <a:spcAft>
                <a:spcPts val="0"/>
              </a:spcAft>
              <a:buClr>
                <a:schemeClr val="lt1"/>
              </a:buClr>
              <a:buSzPts val="1400"/>
              <a:buFont typeface="Proxima Nova"/>
              <a:buChar char="■"/>
              <a:defRPr sz="1400" b="0" i="0" u="none" strike="noStrike" cap="none">
                <a:solidFill>
                  <a:schemeClr val="lt1"/>
                </a:solidFill>
                <a:latin typeface="Proxima Nova"/>
                <a:ea typeface="Proxima Nova"/>
                <a:cs typeface="Proxima Nova"/>
                <a:sym typeface="Proxima Nova"/>
              </a:defRPr>
            </a:lvl9pPr>
          </a:lstStyle>
          <a:p>
            <a:pPr marL="91440" marR="0" lvl="0" indent="0" algn="l" defTabSz="914400" rtl="0" eaLnBrk="1" fontAlgn="auto" latinLnBrk="0" hangingPunct="1">
              <a:lnSpc>
                <a:spcPct val="115000"/>
              </a:lnSpc>
              <a:spcBef>
                <a:spcPts val="0"/>
              </a:spcBef>
              <a:spcAft>
                <a:spcPts val="1200"/>
              </a:spcAft>
              <a:buClr>
                <a:srgbClr val="FFFFFF"/>
              </a:buClr>
              <a:buSzPts val="1800"/>
              <a:buFont typeface="Proxima Nova"/>
              <a:buNone/>
              <a:tabLst/>
              <a:defRPr/>
            </a:pPr>
            <a:r>
              <a:rPr kumimoji="0" lang="en-US" sz="1800" b="0" i="0" u="none" strike="noStrike" kern="0" cap="none" spc="0" normalizeH="0" baseline="0" noProof="0">
                <a:ln>
                  <a:noFill/>
                </a:ln>
                <a:solidFill>
                  <a:srgbClr val="FFFFFF"/>
                </a:solidFill>
                <a:effectLst/>
                <a:uLnTx/>
                <a:uFillTx/>
                <a:latin typeface="Proxima Nova"/>
                <a:sym typeface="Proxima Nova"/>
              </a:rPr>
              <a:t>Continuing Medical Education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5C6B43-4579-43CA-9BF6-4A60FC7700C4}"/>
              </a:ext>
            </a:extLst>
          </p:cNvPr>
          <p:cNvPicPr>
            <a:picLocks noChangeAspect="1"/>
          </p:cNvPicPr>
          <p:nvPr/>
        </p:nvPicPr>
        <p:blipFill rotWithShape="1">
          <a:blip r:embed="rId2"/>
          <a:srcRect l="770" t="755" r="1129" b="603"/>
          <a:stretch/>
        </p:blipFill>
        <p:spPr>
          <a:xfrm>
            <a:off x="2123636" y="66271"/>
            <a:ext cx="4896728" cy="4095217"/>
          </a:xfrm>
          <a:prstGeom prst="rect">
            <a:avLst/>
          </a:prstGeom>
          <a:ln w="28575">
            <a:solidFill>
              <a:schemeClr val="tx2">
                <a:lumMod val="25000"/>
              </a:schemeClr>
            </a:solidFill>
          </a:ln>
        </p:spPr>
      </p:pic>
    </p:spTree>
    <p:extLst>
      <p:ext uri="{BB962C8B-B14F-4D97-AF65-F5344CB8AC3E}">
        <p14:creationId xmlns:p14="http://schemas.microsoft.com/office/powerpoint/2010/main" val="9741607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5732B8-97CD-43E4-BB99-07BE3B293E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160" y="507323"/>
            <a:ext cx="8231679" cy="3452630"/>
          </a:xfrm>
          <a:prstGeom prst="rect">
            <a:avLst/>
          </a:prstGeom>
          <a:ln w="15875">
            <a:solidFill>
              <a:srgbClr val="306790"/>
            </a:solidFill>
          </a:ln>
        </p:spPr>
      </p:pic>
    </p:spTree>
    <p:extLst>
      <p:ext uri="{BB962C8B-B14F-4D97-AF65-F5344CB8AC3E}">
        <p14:creationId xmlns:p14="http://schemas.microsoft.com/office/powerpoint/2010/main" val="1819195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95A32A0-D030-458F-83E5-AF198999D976}"/>
              </a:ext>
            </a:extLst>
          </p:cNvPr>
          <p:cNvPicPr>
            <a:picLocks noChangeAspect="1"/>
          </p:cNvPicPr>
          <p:nvPr/>
        </p:nvPicPr>
        <p:blipFill rotWithShape="1">
          <a:blip r:embed="rId2">
            <a:clrChange>
              <a:clrFrom>
                <a:srgbClr val="1D4DCC"/>
              </a:clrFrom>
              <a:clrTo>
                <a:srgbClr val="1D4DCC">
                  <a:alpha val="0"/>
                </a:srgbClr>
              </a:clrTo>
            </a:clrChange>
          </a:blip>
          <a:srcRect l="14091" t="4983" r="12803" b="17846"/>
          <a:stretch/>
        </p:blipFill>
        <p:spPr>
          <a:xfrm>
            <a:off x="1119025" y="166601"/>
            <a:ext cx="6905949" cy="4100600"/>
          </a:xfrm>
          <a:prstGeom prst="rect">
            <a:avLst/>
          </a:prstGeom>
        </p:spPr>
      </p:pic>
    </p:spTree>
    <p:extLst>
      <p:ext uri="{BB962C8B-B14F-4D97-AF65-F5344CB8AC3E}">
        <p14:creationId xmlns:p14="http://schemas.microsoft.com/office/powerpoint/2010/main" val="4193200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Inclusive Design</a:t>
            </a:r>
          </a:p>
        </p:txBody>
      </p:sp>
      <p:sp>
        <p:nvSpPr>
          <p:cNvPr id="3" name="Content Placeholder 2"/>
          <p:cNvSpPr>
            <a:spLocks noGrp="1"/>
          </p:cNvSpPr>
          <p:nvPr>
            <p:ph idx="1"/>
          </p:nvPr>
        </p:nvSpPr>
        <p:spPr>
          <a:xfrm>
            <a:off x="685346" y="1267248"/>
            <a:ext cx="7765322" cy="1392132"/>
          </a:xfrm>
        </p:spPr>
        <p:txBody>
          <a:bodyPr>
            <a:noAutofit/>
          </a:bodyPr>
          <a:lstStyle/>
          <a:p>
            <a:pPr marL="0" indent="0">
              <a:lnSpc>
                <a:spcPct val="100000"/>
              </a:lnSpc>
              <a:buNone/>
            </a:pPr>
            <a:r>
              <a:rPr lang="en-US" dirty="0">
                <a:latin typeface="Inter Medium" panose="02000503000000020004" pitchFamily="2" charset="0"/>
                <a:ea typeface="Inter Medium" panose="02000503000000020004" pitchFamily="2" charset="0"/>
              </a:rPr>
              <a:t>“Design that considers the full range of human diversity with respect to ability, language, culture, gender, age and other forms of human difference.” </a:t>
            </a:r>
          </a:p>
          <a:p>
            <a:pPr marL="0" indent="0">
              <a:lnSpc>
                <a:spcPct val="100000"/>
              </a:lnSpc>
              <a:buNone/>
            </a:pPr>
            <a:endParaRPr lang="en-US" sz="2000" dirty="0">
              <a:latin typeface="Inter Medium" panose="02000503000000020004" pitchFamily="2" charset="0"/>
              <a:ea typeface="Inter Medium" panose="02000503000000020004" pitchFamily="2" charset="0"/>
            </a:endParaRPr>
          </a:p>
        </p:txBody>
      </p:sp>
      <p:pic>
        <p:nvPicPr>
          <p:cNvPr id="5" name="Picture 4">
            <a:extLst>
              <a:ext uri="{FF2B5EF4-FFF2-40B4-BE49-F238E27FC236}">
                <a16:creationId xmlns:a16="http://schemas.microsoft.com/office/drawing/2014/main" id="{459A6C59-9AB9-4438-BCBD-48FD19993850}"/>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6743698" y="2659380"/>
            <a:ext cx="1790701" cy="1671321"/>
          </a:xfrm>
          <a:prstGeom prst="rect">
            <a:avLst/>
          </a:prstGeom>
        </p:spPr>
      </p:pic>
    </p:spTree>
    <p:extLst>
      <p:ext uri="{BB962C8B-B14F-4D97-AF65-F5344CB8AC3E}">
        <p14:creationId xmlns:p14="http://schemas.microsoft.com/office/powerpoint/2010/main" val="21096667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Prior to Your Experience</a:t>
            </a:r>
          </a:p>
        </p:txBody>
      </p:sp>
      <p:sp>
        <p:nvSpPr>
          <p:cNvPr id="3" name="Content Placeholder 2"/>
          <p:cNvSpPr>
            <a:spLocks noGrp="1"/>
          </p:cNvSpPr>
          <p:nvPr>
            <p:ph idx="1"/>
          </p:nvPr>
        </p:nvSpPr>
        <p:spPr/>
        <p:txBody>
          <a:bodyPr>
            <a:normAutofit lnSpcReduction="10000"/>
          </a:bodyPr>
          <a:lstStyle/>
          <a:p>
            <a:r>
              <a:rPr lang="en-US" dirty="0"/>
              <a:t>Try to understand your learners' characteristics, backgrounds, prior knowledge and experiences, and potential needs. </a:t>
            </a:r>
          </a:p>
          <a:p>
            <a:r>
              <a:rPr lang="en-US" dirty="0"/>
              <a:t>By assessing their requirements, we can design learning materials that meet the needs of diverse learners.</a:t>
            </a:r>
          </a:p>
          <a:p>
            <a:endParaRPr lang="en-US" dirty="0"/>
          </a:p>
        </p:txBody>
      </p:sp>
    </p:spTree>
    <p:extLst>
      <p:ext uri="{BB962C8B-B14F-4D97-AF65-F5344CB8AC3E}">
        <p14:creationId xmlns:p14="http://schemas.microsoft.com/office/powerpoint/2010/main" val="27498103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Creating Activities</a:t>
            </a:r>
          </a:p>
        </p:txBody>
      </p:sp>
      <p:sp>
        <p:nvSpPr>
          <p:cNvPr id="3" name="Content Placeholder 2"/>
          <p:cNvSpPr>
            <a:spLocks noGrp="1"/>
          </p:cNvSpPr>
          <p:nvPr>
            <p:ph idx="1"/>
          </p:nvPr>
        </p:nvSpPr>
        <p:spPr/>
        <p:txBody>
          <a:bodyPr/>
          <a:lstStyle/>
          <a:p>
            <a:r>
              <a:rPr lang="en-US" dirty="0"/>
              <a:t>Make expectations clear</a:t>
            </a:r>
          </a:p>
          <a:p>
            <a:r>
              <a:rPr lang="en-US" dirty="0"/>
              <a:t>Clear deadlines</a:t>
            </a:r>
          </a:p>
          <a:p>
            <a:pPr lvl="1"/>
            <a:r>
              <a:rPr lang="en-US" dirty="0"/>
              <a:t>Or, reassess deadlines</a:t>
            </a:r>
          </a:p>
          <a:p>
            <a:r>
              <a:rPr lang="en-US" dirty="0"/>
              <a:t>Multiple opportunities for feedback</a:t>
            </a:r>
          </a:p>
          <a:p>
            <a:r>
              <a:rPr lang="en-US" dirty="0"/>
              <a:t>Reminders, announcements</a:t>
            </a:r>
          </a:p>
          <a:p>
            <a:endParaRPr lang="en-US" dirty="0"/>
          </a:p>
        </p:txBody>
      </p:sp>
      <p:pic>
        <p:nvPicPr>
          <p:cNvPr id="5" name="Picture 4">
            <a:extLst>
              <a:ext uri="{FF2B5EF4-FFF2-40B4-BE49-F238E27FC236}">
                <a16:creationId xmlns:a16="http://schemas.microsoft.com/office/drawing/2014/main" id="{82D69962-0B75-4FF8-8712-FE629FDE694E}"/>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Lst>
          </a:blip>
          <a:stretch>
            <a:fillRect/>
          </a:stretch>
        </p:blipFill>
        <p:spPr>
          <a:xfrm>
            <a:off x="6907530" y="2318810"/>
            <a:ext cx="1803610" cy="1803610"/>
          </a:xfrm>
          <a:prstGeom prst="rect">
            <a:avLst/>
          </a:prstGeom>
        </p:spPr>
      </p:pic>
    </p:spTree>
    <p:extLst>
      <p:ext uri="{BB962C8B-B14F-4D97-AF65-F5344CB8AC3E}">
        <p14:creationId xmlns:p14="http://schemas.microsoft.com/office/powerpoint/2010/main" val="5721399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735B24E-8437-42DC-A9DE-DC3F661628B6}"/>
              </a:ext>
            </a:extLst>
          </p:cNvPr>
          <p:cNvSpPr txBox="1">
            <a:spLocks/>
          </p:cNvSpPr>
          <p:nvPr/>
        </p:nvSpPr>
        <p:spPr>
          <a:xfrm>
            <a:off x="357686" y="1511088"/>
            <a:ext cx="4214314" cy="2329392"/>
          </a:xfrm>
          <a:prstGeom prst="rect">
            <a:avLst/>
          </a:prstGeom>
        </p:spPr>
        <p:txBody>
          <a:bodyPr/>
          <a:lstStyle>
            <a:lvl1pPr marL="171450" indent="-171450" algn="l" defTabSz="685800" rtl="0" eaLnBrk="1" latinLnBrk="0" hangingPunct="1">
              <a:lnSpc>
                <a:spcPct val="100000"/>
              </a:lnSpc>
              <a:spcBef>
                <a:spcPts val="0"/>
              </a:spcBef>
              <a:spcAft>
                <a:spcPts val="600"/>
              </a:spcAft>
              <a:buFont typeface="Arial" panose="020B0604020202020204" pitchFamily="34" charset="0"/>
              <a:buChar char="•"/>
              <a:defRPr sz="2400" kern="1200">
                <a:solidFill>
                  <a:schemeClr val="tx1"/>
                </a:solidFill>
                <a:effectLst>
                  <a:outerShdw blurRad="50800" dist="38100" dir="2700000" algn="tl" rotWithShape="0">
                    <a:srgbClr val="000000">
                      <a:alpha val="48000"/>
                    </a:srgbClr>
                  </a:outerShdw>
                </a:effectLst>
                <a:latin typeface="Inter Medium" panose="02000503000000020004" pitchFamily="2" charset="0"/>
                <a:ea typeface="Inter Medium" panose="02000503000000020004" pitchFamily="2" charset="0"/>
                <a:cs typeface="Aharoni" panose="02010803020104030203" pitchFamily="2" charset="-79"/>
              </a:defRPr>
            </a:lvl1pPr>
            <a:lvl2pPr marL="514350" indent="-171450" algn="l" defTabSz="6858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Inter Medium" panose="02000503000000020004" pitchFamily="2" charset="0"/>
                <a:ea typeface="Inter Medium" panose="02000503000000020004" pitchFamily="2" charset="0"/>
                <a:cs typeface="Aharoni" panose="02010803020104030203" pitchFamily="2" charset="-79"/>
              </a:defRPr>
            </a:lvl2pPr>
            <a:lvl3pPr marL="857250" indent="-171450" algn="l" defTabSz="6858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Inter Medium" panose="02000503000000020004" pitchFamily="2" charset="0"/>
                <a:ea typeface="Inter Medium" panose="02000503000000020004" pitchFamily="2" charset="0"/>
                <a:cs typeface="Aharoni" panose="02010803020104030203" pitchFamily="2" charset="-79"/>
              </a:defRPr>
            </a:lvl3pPr>
            <a:lvl4pPr marL="1200150" indent="-171450" algn="l" defTabSz="6858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Inter Medium" panose="02000503000000020004" pitchFamily="2" charset="0"/>
                <a:ea typeface="Inter Medium" panose="02000503000000020004" pitchFamily="2" charset="0"/>
                <a:cs typeface="Aharoni" panose="02010803020104030203" pitchFamily="2" charset="-79"/>
              </a:defRPr>
            </a:lvl4pPr>
            <a:lvl5pPr marL="1543050" indent="-171450" algn="l" defTabSz="685800" rtl="0" eaLnBrk="1" latinLnBrk="0" hangingPunct="1">
              <a:lnSpc>
                <a:spcPct val="100000"/>
              </a:lnSpc>
              <a:spcBef>
                <a:spcPts val="0"/>
              </a:spcBef>
              <a:spcAft>
                <a:spcPts val="600"/>
              </a:spcAft>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Inter Medium" panose="02000503000000020004" pitchFamily="2" charset="0"/>
                <a:ea typeface="Inter Medium" panose="02000503000000020004" pitchFamily="2" charset="0"/>
                <a:cs typeface="Aharoni" panose="02010803020104030203" pitchFamily="2" charset="-79"/>
              </a:defRPr>
            </a:lvl5pPr>
            <a:lvl6pPr marL="18859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2288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7pPr>
            <a:lvl8pPr marL="25717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8pPr>
            <a:lvl9pPr marL="2914650" indent="-171450" algn="l" defTabSz="685800" rtl="0" eaLnBrk="1" latinLnBrk="0" hangingPunct="1">
              <a:lnSpc>
                <a:spcPct val="120000"/>
              </a:lnSpc>
              <a:spcBef>
                <a:spcPts val="375"/>
              </a:spcBef>
              <a:buFont typeface="Arial" panose="020B0604020202020204" pitchFamily="34" charset="0"/>
              <a:buChar char="•"/>
              <a:defRPr sz="9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0" indent="0">
              <a:buFont typeface="Arial" panose="020B0604020202020204" pitchFamily="34" charset="0"/>
              <a:buNone/>
            </a:pPr>
            <a:r>
              <a:rPr lang="en-US" dirty="0"/>
              <a:t>Create diverse learning materials that incorporate multiple perspectives, examples, and case studies. </a:t>
            </a:r>
          </a:p>
          <a:p>
            <a:endParaRPr lang="en-US" dirty="0"/>
          </a:p>
        </p:txBody>
      </p:sp>
      <p:sp>
        <p:nvSpPr>
          <p:cNvPr id="6" name="Title 1">
            <a:extLst>
              <a:ext uri="{FF2B5EF4-FFF2-40B4-BE49-F238E27FC236}">
                <a16:creationId xmlns:a16="http://schemas.microsoft.com/office/drawing/2014/main" id="{5C9D7C40-11D2-4A8D-903C-40EEBA9F1C43}"/>
              </a:ext>
            </a:extLst>
          </p:cNvPr>
          <p:cNvSpPr txBox="1">
            <a:spLocks/>
          </p:cNvSpPr>
          <p:nvPr/>
        </p:nvSpPr>
        <p:spPr>
          <a:xfrm>
            <a:off x="357686" y="365760"/>
            <a:ext cx="3886653" cy="800099"/>
          </a:xfrm>
          <a:prstGeom prst="rect">
            <a:avLst/>
          </a:prstGeom>
        </p:spPr>
        <p:txBody>
          <a:bodyPr/>
          <a:lstStyle>
            <a:lvl1pPr algn="ctr" defTabSz="685800" rtl="0" eaLnBrk="1" latinLnBrk="0" hangingPunct="1">
              <a:lnSpc>
                <a:spcPct val="90000"/>
              </a:lnSpc>
              <a:spcBef>
                <a:spcPct val="0"/>
              </a:spcBef>
              <a:buNone/>
              <a:defRPr sz="3200" b="1" i="0" kern="1200" cap="none">
                <a:solidFill>
                  <a:schemeClr val="tx1"/>
                </a:solidFill>
                <a:effectLst>
                  <a:outerShdw blurRad="50800" dist="63500" dir="2700000" algn="tl" rotWithShape="0">
                    <a:srgbClr val="000000">
                      <a:alpha val="48000"/>
                    </a:srgbClr>
                  </a:outerShdw>
                </a:effectLst>
                <a:latin typeface="Aharoni" panose="02010803020104030203" pitchFamily="2" charset="-79"/>
                <a:ea typeface="+mj-ea"/>
                <a:cs typeface="Aharoni" panose="02010803020104030203" pitchFamily="2" charset="-79"/>
              </a:defRPr>
            </a:lvl1pPr>
          </a:lstStyle>
          <a:p>
            <a:r>
              <a:rPr lang="en-US" sz="2800" dirty="0"/>
              <a:t>When Creating Activities</a:t>
            </a:r>
          </a:p>
        </p:txBody>
      </p:sp>
      <p:pic>
        <p:nvPicPr>
          <p:cNvPr id="3" name="Picture 2">
            <a:extLst>
              <a:ext uri="{FF2B5EF4-FFF2-40B4-BE49-F238E27FC236}">
                <a16:creationId xmlns:a16="http://schemas.microsoft.com/office/drawing/2014/main" id="{B8C68AF0-1931-4F5F-B595-D65C670F3BE7}"/>
              </a:ext>
            </a:extLst>
          </p:cNvPr>
          <p:cNvPicPr>
            <a:picLocks noChangeAspect="1"/>
          </p:cNvPicPr>
          <p:nvPr/>
        </p:nvPicPr>
        <p:blipFill>
          <a:blip r:embed="rId2"/>
          <a:stretch>
            <a:fillRect/>
          </a:stretch>
        </p:blipFill>
        <p:spPr>
          <a:xfrm>
            <a:off x="4850535" y="0"/>
            <a:ext cx="4293465" cy="4229100"/>
          </a:xfrm>
          <a:prstGeom prst="rect">
            <a:avLst/>
          </a:prstGeom>
        </p:spPr>
      </p:pic>
    </p:spTree>
    <p:extLst>
      <p:ext uri="{BB962C8B-B14F-4D97-AF65-F5344CB8AC3E}">
        <p14:creationId xmlns:p14="http://schemas.microsoft.com/office/powerpoint/2010/main" val="2882061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Creating Activities</a:t>
            </a:r>
          </a:p>
        </p:txBody>
      </p:sp>
      <p:sp>
        <p:nvSpPr>
          <p:cNvPr id="3" name="Content Placeholder 2"/>
          <p:cNvSpPr>
            <a:spLocks noGrp="1"/>
          </p:cNvSpPr>
          <p:nvPr>
            <p:ph idx="1"/>
          </p:nvPr>
        </p:nvSpPr>
        <p:spPr/>
        <p:txBody>
          <a:bodyPr/>
          <a:lstStyle/>
          <a:p>
            <a:pPr marL="0" indent="0">
              <a:buNone/>
            </a:pPr>
            <a:r>
              <a:rPr lang="en-US" dirty="0"/>
              <a:t>Using diverse images, videos, and graphics helps learners see themselves reflected in the learning materials, improving their </a:t>
            </a:r>
            <a:br>
              <a:rPr lang="en-US" dirty="0"/>
            </a:br>
            <a:r>
              <a:rPr lang="en-US" dirty="0"/>
              <a:t>engagement and </a:t>
            </a:r>
            <a:br>
              <a:rPr lang="en-US" dirty="0"/>
            </a:br>
            <a:r>
              <a:rPr lang="en-US" dirty="0"/>
              <a:t>motivation to learn.</a:t>
            </a:r>
          </a:p>
          <a:p>
            <a:endParaRPr lang="en-US" dirty="0"/>
          </a:p>
        </p:txBody>
      </p:sp>
      <p:pic>
        <p:nvPicPr>
          <p:cNvPr id="5" name="Picture 4">
            <a:extLst>
              <a:ext uri="{FF2B5EF4-FFF2-40B4-BE49-F238E27FC236}">
                <a16:creationId xmlns:a16="http://schemas.microsoft.com/office/drawing/2014/main" id="{3CFD4AE7-7FFE-4E0F-917B-8AB3D3A78AF0}"/>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4745866" y="2564130"/>
            <a:ext cx="4398134" cy="1650992"/>
          </a:xfrm>
          <a:prstGeom prst="rect">
            <a:avLst/>
          </a:prstGeom>
          <a:ln w="12700">
            <a:solidFill>
              <a:srgbClr val="1D4059"/>
            </a:solidFill>
          </a:ln>
        </p:spPr>
      </p:pic>
    </p:spTree>
    <p:extLst>
      <p:ext uri="{BB962C8B-B14F-4D97-AF65-F5344CB8AC3E}">
        <p14:creationId xmlns:p14="http://schemas.microsoft.com/office/powerpoint/2010/main" val="39107074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Creating Activities</a:t>
            </a:r>
          </a:p>
        </p:txBody>
      </p:sp>
      <p:sp>
        <p:nvSpPr>
          <p:cNvPr id="3" name="Content Placeholder 2"/>
          <p:cNvSpPr>
            <a:spLocks noGrp="1"/>
          </p:cNvSpPr>
          <p:nvPr>
            <p:ph idx="1"/>
          </p:nvPr>
        </p:nvSpPr>
        <p:spPr>
          <a:xfrm>
            <a:off x="685346" y="1267248"/>
            <a:ext cx="7986214" cy="2771352"/>
          </a:xfrm>
        </p:spPr>
        <p:txBody>
          <a:bodyPr/>
          <a:lstStyle/>
          <a:p>
            <a:r>
              <a:rPr lang="en-US" dirty="0"/>
              <a:t>Create activities that provide learners with options. </a:t>
            </a:r>
          </a:p>
          <a:p>
            <a:r>
              <a:rPr lang="en-US" dirty="0"/>
              <a:t>Perhaps they can choose topics </a:t>
            </a:r>
            <a:br>
              <a:rPr lang="en-US" dirty="0"/>
            </a:br>
            <a:r>
              <a:rPr lang="en-US" dirty="0"/>
              <a:t>related to an identity </a:t>
            </a:r>
            <a:br>
              <a:rPr lang="en-US" dirty="0"/>
            </a:br>
            <a:r>
              <a:rPr lang="en-US" dirty="0"/>
              <a:t>of theirs. </a:t>
            </a:r>
          </a:p>
        </p:txBody>
      </p:sp>
      <p:pic>
        <p:nvPicPr>
          <p:cNvPr id="11" name="Picture 10">
            <a:extLst>
              <a:ext uri="{FF2B5EF4-FFF2-40B4-BE49-F238E27FC236}">
                <a16:creationId xmlns:a16="http://schemas.microsoft.com/office/drawing/2014/main" id="{BFD2D294-A5F8-4894-A075-14DC0A80959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flipH="1">
            <a:off x="4009390" y="2342062"/>
            <a:ext cx="5149850" cy="2207078"/>
          </a:xfrm>
          <a:prstGeom prst="rect">
            <a:avLst/>
          </a:prstGeom>
        </p:spPr>
      </p:pic>
    </p:spTree>
    <p:extLst>
      <p:ext uri="{BB962C8B-B14F-4D97-AF65-F5344CB8AC3E}">
        <p14:creationId xmlns:p14="http://schemas.microsoft.com/office/powerpoint/2010/main" val="3439069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Plus-One Thinking</a:t>
            </a:r>
          </a:p>
        </p:txBody>
      </p:sp>
      <p:sp>
        <p:nvSpPr>
          <p:cNvPr id="3" name="Content Placeholder 2"/>
          <p:cNvSpPr>
            <a:spLocks noGrp="1"/>
          </p:cNvSpPr>
          <p:nvPr>
            <p:ph idx="1"/>
          </p:nvPr>
        </p:nvSpPr>
        <p:spPr/>
        <p:txBody>
          <a:bodyPr>
            <a:normAutofit fontScale="92500" lnSpcReduction="10000"/>
          </a:bodyPr>
          <a:lstStyle/>
          <a:p>
            <a:r>
              <a:rPr lang="en-US" dirty="0"/>
              <a:t>For every interaction you create, offer one more way for learners to get that same information. </a:t>
            </a:r>
          </a:p>
          <a:p>
            <a:pPr lvl="1"/>
            <a:r>
              <a:rPr lang="en-US" dirty="0"/>
              <a:t>Graphical process flow with click to reveal text callouts &gt; add a video that demonstrates the process in real time.</a:t>
            </a:r>
          </a:p>
          <a:p>
            <a:pPr lvl="1"/>
            <a:r>
              <a:rPr lang="en-US" dirty="0"/>
              <a:t>High-bandwidth content that might eat up your learner’s bandwidth &gt; offer a downloadable text document too.</a:t>
            </a:r>
          </a:p>
          <a:p>
            <a:pPr lvl="1"/>
            <a:r>
              <a:rPr lang="en-US" dirty="0"/>
              <a:t>A video with audio narration &gt; add a transcript or closed captions.</a:t>
            </a:r>
          </a:p>
        </p:txBody>
      </p:sp>
    </p:spTree>
    <p:extLst>
      <p:ext uri="{BB962C8B-B14F-4D97-AF65-F5344CB8AC3E}">
        <p14:creationId xmlns:p14="http://schemas.microsoft.com/office/powerpoint/2010/main" val="1307333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Systemic barriers</a:t>
            </a:r>
            <a:endParaRPr/>
          </a:p>
        </p:txBody>
      </p:sp>
      <p:sp>
        <p:nvSpPr>
          <p:cNvPr id="89" name="Google Shape;89;p16"/>
          <p:cNvSpPr txBox="1">
            <a:spLocks noGrp="1"/>
          </p:cNvSpPr>
          <p:nvPr>
            <p:ph type="body" idx="1"/>
          </p:nvPr>
        </p:nvSpPr>
        <p:spPr>
          <a:xfrm>
            <a:off x="311700" y="1152475"/>
            <a:ext cx="8786580" cy="3076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dirty="0"/>
              <a:t>DSRP: </a:t>
            </a:r>
            <a:r>
              <a:rPr lang="en" sz="1900" b="1" dirty="0"/>
              <a:t>DISTINCTIONS, SYSTEMS, RELATIONSHIPS, PERSPECTIVES</a:t>
            </a:r>
            <a:endParaRPr sz="1900" b="1" dirty="0"/>
          </a:p>
          <a:p>
            <a:pPr marL="0" lvl="0" indent="0" algn="l" rtl="0">
              <a:spcBef>
                <a:spcPts val="1200"/>
              </a:spcBef>
              <a:spcAft>
                <a:spcPts val="0"/>
              </a:spcAft>
              <a:buNone/>
            </a:pPr>
            <a:r>
              <a:rPr lang="en" sz="1900" dirty="0"/>
              <a:t>Multiple systemic connections around barriers for disabilities</a:t>
            </a:r>
            <a:endParaRPr sz="1900" dirty="0"/>
          </a:p>
          <a:p>
            <a:pPr marL="457200" lvl="0" indent="-361950" algn="l" rtl="0">
              <a:spcBef>
                <a:spcPts val="1200"/>
              </a:spcBef>
              <a:spcAft>
                <a:spcPts val="0"/>
              </a:spcAft>
              <a:buSzPts val="2100"/>
              <a:buChar char="●"/>
            </a:pPr>
            <a:r>
              <a:rPr lang="en" sz="1900" b="1" dirty="0">
                <a:latin typeface="Inter ExtraBold" panose="02000503000000020004" pitchFamily="2" charset="0"/>
                <a:ea typeface="Inter ExtraBold" panose="02000503000000020004" pitchFamily="2" charset="0"/>
              </a:rPr>
              <a:t>Distinction:</a:t>
            </a:r>
            <a:r>
              <a:rPr lang="en" sz="1900" dirty="0"/>
              <a:t> different, “other than”, disclosure</a:t>
            </a:r>
            <a:endParaRPr sz="1900" dirty="0"/>
          </a:p>
          <a:p>
            <a:pPr marL="457200" lvl="0" indent="-361950" algn="l" rtl="0">
              <a:spcBef>
                <a:spcPts val="0"/>
              </a:spcBef>
              <a:spcAft>
                <a:spcPts val="0"/>
              </a:spcAft>
              <a:buSzPts val="2100"/>
              <a:buChar char="●"/>
            </a:pPr>
            <a:r>
              <a:rPr lang="en" sz="1900" dirty="0">
                <a:latin typeface="Inter ExtraBold" panose="02000503000000020004" pitchFamily="2" charset="0"/>
                <a:ea typeface="Inter ExtraBold" panose="02000503000000020004" pitchFamily="2" charset="0"/>
              </a:rPr>
              <a:t>Systems:</a:t>
            </a:r>
            <a:r>
              <a:rPr lang="en" sz="1900" dirty="0"/>
              <a:t> funding, healthcare, technology, access, prioritization</a:t>
            </a:r>
            <a:endParaRPr sz="1900" dirty="0"/>
          </a:p>
          <a:p>
            <a:pPr marL="457200" lvl="0" indent="-361950" algn="l" rtl="0">
              <a:spcBef>
                <a:spcPts val="0"/>
              </a:spcBef>
              <a:spcAft>
                <a:spcPts val="0"/>
              </a:spcAft>
              <a:buSzPts val="2100"/>
              <a:buChar char="●"/>
            </a:pPr>
            <a:r>
              <a:rPr lang="en" sz="1900" dirty="0">
                <a:latin typeface="Inter ExtraBold" panose="02000503000000020004" pitchFamily="2" charset="0"/>
                <a:ea typeface="Inter ExtraBold" panose="02000503000000020004" pitchFamily="2" charset="0"/>
              </a:rPr>
              <a:t>Relationships:</a:t>
            </a:r>
            <a:r>
              <a:rPr lang="en" sz="1900" dirty="0"/>
              <a:t> inclusion vs exclusion, belonging vs outsider</a:t>
            </a:r>
            <a:endParaRPr sz="1900" dirty="0"/>
          </a:p>
          <a:p>
            <a:pPr marL="457200" lvl="0" indent="-361950" algn="l" rtl="0">
              <a:spcBef>
                <a:spcPts val="0"/>
              </a:spcBef>
              <a:spcAft>
                <a:spcPts val="0"/>
              </a:spcAft>
              <a:buSzPts val="2100"/>
              <a:buChar char="●"/>
            </a:pPr>
            <a:r>
              <a:rPr lang="en" sz="1900" dirty="0">
                <a:latin typeface="Inter ExtraBold" panose="02000503000000020004" pitchFamily="2" charset="0"/>
                <a:ea typeface="Inter ExtraBold" panose="02000503000000020004" pitchFamily="2" charset="0"/>
              </a:rPr>
              <a:t>Perspectives:</a:t>
            </a:r>
            <a:r>
              <a:rPr lang="en" sz="1900" dirty="0"/>
              <a:t> societal beliefs, attitudinal barriers</a:t>
            </a:r>
            <a:endParaRPr sz="19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Your Learning Experience</a:t>
            </a:r>
          </a:p>
        </p:txBody>
      </p:sp>
      <p:sp>
        <p:nvSpPr>
          <p:cNvPr id="3" name="Content Placeholder 2"/>
          <p:cNvSpPr>
            <a:spLocks noGrp="1"/>
          </p:cNvSpPr>
          <p:nvPr>
            <p:ph idx="1"/>
          </p:nvPr>
        </p:nvSpPr>
        <p:spPr/>
        <p:txBody>
          <a:bodyPr>
            <a:normAutofit/>
          </a:bodyPr>
          <a:lstStyle/>
          <a:p>
            <a:r>
              <a:rPr lang="en-US" dirty="0"/>
              <a:t>Provide opportunities for learners to share something about themselves, to include a part of their identity into what they are doing. </a:t>
            </a:r>
          </a:p>
          <a:p>
            <a:r>
              <a:rPr lang="en-US" dirty="0"/>
              <a:t>You can then learn more about their lived experiences. </a:t>
            </a:r>
          </a:p>
          <a:p>
            <a:r>
              <a:rPr lang="en-US" dirty="0"/>
              <a:t>See them as complex human beings</a:t>
            </a:r>
          </a:p>
        </p:txBody>
      </p:sp>
    </p:spTree>
    <p:extLst>
      <p:ext uri="{BB962C8B-B14F-4D97-AF65-F5344CB8AC3E}">
        <p14:creationId xmlns:p14="http://schemas.microsoft.com/office/powerpoint/2010/main" val="4104632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Your Learning Experience</a:t>
            </a:r>
          </a:p>
        </p:txBody>
      </p:sp>
      <p:sp>
        <p:nvSpPr>
          <p:cNvPr id="3" name="Content Placeholder 2"/>
          <p:cNvSpPr>
            <a:spLocks noGrp="1"/>
          </p:cNvSpPr>
          <p:nvPr>
            <p:ph idx="1"/>
          </p:nvPr>
        </p:nvSpPr>
        <p:spPr>
          <a:xfrm>
            <a:off x="685346" y="1267248"/>
            <a:ext cx="7765322" cy="2771352"/>
          </a:xfrm>
        </p:spPr>
        <p:txBody>
          <a:bodyPr>
            <a:normAutofit/>
          </a:bodyPr>
          <a:lstStyle/>
          <a:p>
            <a:r>
              <a:rPr lang="en-US" dirty="0"/>
              <a:t>Always approach the experience with </a:t>
            </a:r>
            <a:br>
              <a:rPr lang="en-US" dirty="0"/>
            </a:br>
            <a:r>
              <a:rPr lang="en-US" dirty="0"/>
              <a:t>the idea that it is in constant revision</a:t>
            </a:r>
          </a:p>
          <a:p>
            <a:pPr lvl="1"/>
            <a:r>
              <a:rPr lang="en-US" dirty="0"/>
              <a:t>Every learner question should be saved.</a:t>
            </a:r>
          </a:p>
          <a:p>
            <a:r>
              <a:rPr lang="en-US" dirty="0"/>
              <a:t>Use current examples/references</a:t>
            </a:r>
          </a:p>
          <a:p>
            <a:pPr lvl="1"/>
            <a:r>
              <a:rPr lang="en-US" dirty="0"/>
              <a:t>Make them relevant to your learners.</a:t>
            </a:r>
          </a:p>
          <a:p>
            <a:pPr lvl="1"/>
            <a:r>
              <a:rPr lang="en-US" dirty="0"/>
              <a:t>Be careful of jokes, cultural references.</a:t>
            </a:r>
          </a:p>
        </p:txBody>
      </p:sp>
      <p:pic>
        <p:nvPicPr>
          <p:cNvPr id="7" name="Picture 6">
            <a:extLst>
              <a:ext uri="{FF2B5EF4-FFF2-40B4-BE49-F238E27FC236}">
                <a16:creationId xmlns:a16="http://schemas.microsoft.com/office/drawing/2014/main" id="{73D6577B-E43B-4978-A995-569ED8E1966E}"/>
              </a:ext>
            </a:extLst>
          </p:cNvPr>
          <p:cNvPicPr>
            <a:picLocks noChangeAspect="1"/>
          </p:cNvPicPr>
          <p:nvPr/>
        </p:nvPicPr>
        <p:blipFill>
          <a:blip r:embed="rId2"/>
          <a:stretch>
            <a:fillRect/>
          </a:stretch>
        </p:blipFill>
        <p:spPr>
          <a:xfrm>
            <a:off x="6479674" y="2282815"/>
            <a:ext cx="2656706" cy="1933374"/>
          </a:xfrm>
          <a:prstGeom prst="rect">
            <a:avLst/>
          </a:prstGeom>
          <a:solidFill>
            <a:srgbClr val="FFFFFF">
              <a:shade val="85000"/>
            </a:srgbClr>
          </a:solidFill>
          <a:ln w="635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16316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During Your Learning Experience</a:t>
            </a:r>
          </a:p>
        </p:txBody>
      </p:sp>
      <p:sp>
        <p:nvSpPr>
          <p:cNvPr id="3" name="Content Placeholder 2"/>
          <p:cNvSpPr>
            <a:spLocks noGrp="1"/>
          </p:cNvSpPr>
          <p:nvPr>
            <p:ph idx="1"/>
          </p:nvPr>
        </p:nvSpPr>
        <p:spPr/>
        <p:txBody>
          <a:bodyPr>
            <a:normAutofit/>
          </a:bodyPr>
          <a:lstStyle/>
          <a:p>
            <a:r>
              <a:rPr lang="en-US" dirty="0"/>
              <a:t>Foster a welcoming, supportive, and safe space where all learners feel accepted and valued. </a:t>
            </a:r>
          </a:p>
          <a:p>
            <a:r>
              <a:rPr lang="en-US" dirty="0"/>
              <a:t>Facilitate peer work</a:t>
            </a:r>
          </a:p>
          <a:p>
            <a:pPr lvl="1"/>
            <a:r>
              <a:rPr lang="en-US" dirty="0"/>
              <a:t>Create activities that require </a:t>
            </a:r>
            <a:br>
              <a:rPr lang="en-US" dirty="0"/>
            </a:br>
            <a:r>
              <a:rPr lang="en-US" dirty="0"/>
              <a:t>participation from everyone</a:t>
            </a:r>
          </a:p>
          <a:p>
            <a:pPr lvl="1"/>
            <a:r>
              <a:rPr lang="en-US" dirty="0"/>
              <a:t>Encourage interactions</a:t>
            </a:r>
          </a:p>
          <a:p>
            <a:pPr lvl="1"/>
            <a:r>
              <a:rPr lang="en-US" dirty="0"/>
              <a:t>Include everyone</a:t>
            </a:r>
          </a:p>
        </p:txBody>
      </p:sp>
      <p:pic>
        <p:nvPicPr>
          <p:cNvPr id="5" name="Picture 4">
            <a:extLst>
              <a:ext uri="{FF2B5EF4-FFF2-40B4-BE49-F238E27FC236}">
                <a16:creationId xmlns:a16="http://schemas.microsoft.com/office/drawing/2014/main" id="{9A2B4B96-5636-4AFF-B39C-8634E194BC9B}"/>
              </a:ext>
            </a:extLst>
          </p:cNvPr>
          <p:cNvPicPr>
            <a:picLocks noChangeAspect="1"/>
          </p:cNvPicPr>
          <p:nvPr/>
        </p:nvPicPr>
        <p:blipFill>
          <a:blip r:embed="rId2"/>
          <a:stretch>
            <a:fillRect/>
          </a:stretch>
        </p:blipFill>
        <p:spPr>
          <a:xfrm>
            <a:off x="6118860" y="2203438"/>
            <a:ext cx="3017520" cy="2010423"/>
          </a:xfrm>
          <a:prstGeom prst="rect">
            <a:avLst/>
          </a:prstGeom>
          <a:ln w="12700">
            <a:solidFill>
              <a:srgbClr val="1D4059"/>
            </a:solidFill>
          </a:ln>
        </p:spPr>
      </p:pic>
    </p:spTree>
    <p:extLst>
      <p:ext uri="{BB962C8B-B14F-4D97-AF65-F5344CB8AC3E}">
        <p14:creationId xmlns:p14="http://schemas.microsoft.com/office/powerpoint/2010/main" val="60550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Assessment</a:t>
            </a:r>
          </a:p>
        </p:txBody>
      </p:sp>
      <p:sp>
        <p:nvSpPr>
          <p:cNvPr id="3" name="Content Placeholder 2"/>
          <p:cNvSpPr>
            <a:spLocks noGrp="1"/>
          </p:cNvSpPr>
          <p:nvPr>
            <p:ph idx="1"/>
          </p:nvPr>
        </p:nvSpPr>
        <p:spPr>
          <a:xfrm>
            <a:off x="685347" y="1267248"/>
            <a:ext cx="3688534" cy="2771352"/>
          </a:xfrm>
        </p:spPr>
        <p:txBody>
          <a:bodyPr>
            <a:normAutofit/>
          </a:bodyPr>
          <a:lstStyle/>
          <a:p>
            <a:pPr>
              <a:spcAft>
                <a:spcPts val="300"/>
              </a:spcAft>
            </a:pPr>
            <a:r>
              <a:rPr lang="en-US" dirty="0"/>
              <a:t>If possible, provide multiple means of assessment. </a:t>
            </a:r>
          </a:p>
          <a:p>
            <a:pPr>
              <a:spcAft>
                <a:spcPts val="300"/>
              </a:spcAft>
            </a:pPr>
            <a:r>
              <a:rPr lang="en-US" dirty="0"/>
              <a:t>Authentic assessment is preferred.</a:t>
            </a:r>
          </a:p>
        </p:txBody>
      </p:sp>
      <p:pic>
        <p:nvPicPr>
          <p:cNvPr id="5" name="Picture 4">
            <a:extLst>
              <a:ext uri="{FF2B5EF4-FFF2-40B4-BE49-F238E27FC236}">
                <a16:creationId xmlns:a16="http://schemas.microsoft.com/office/drawing/2014/main" id="{D25F153D-3914-4DF6-ADC8-6A7ECD7D13EF}"/>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4978718" y="1282640"/>
            <a:ext cx="3921442" cy="2674786"/>
          </a:xfrm>
          <a:prstGeom prst="rect">
            <a:avLst/>
          </a:prstGeom>
          <a:solidFill>
            <a:srgbClr val="FFFFFF">
              <a:shade val="85000"/>
            </a:srgbClr>
          </a:solidFill>
          <a:ln w="38100" cap="sq">
            <a:solidFill>
              <a:srgbClr val="FFFFFF"/>
            </a:solidFill>
            <a:miter lim="800000"/>
          </a:ln>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00093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Online Courses</a:t>
            </a:r>
          </a:p>
        </p:txBody>
      </p:sp>
      <p:sp>
        <p:nvSpPr>
          <p:cNvPr id="3" name="Content Placeholder 2"/>
          <p:cNvSpPr>
            <a:spLocks noGrp="1"/>
          </p:cNvSpPr>
          <p:nvPr>
            <p:ph idx="1"/>
          </p:nvPr>
        </p:nvSpPr>
        <p:spPr/>
        <p:txBody>
          <a:bodyPr/>
          <a:lstStyle/>
          <a:p>
            <a:r>
              <a:rPr lang="en-US" dirty="0"/>
              <a:t>Make sure you are present in the course frequently</a:t>
            </a:r>
          </a:p>
          <a:p>
            <a:r>
              <a:rPr lang="en-US" dirty="0"/>
              <a:t>Build community</a:t>
            </a:r>
          </a:p>
          <a:p>
            <a:r>
              <a:rPr lang="en-US" dirty="0"/>
              <a:t>Consider any technological barriers with your learners</a:t>
            </a:r>
          </a:p>
        </p:txBody>
      </p:sp>
    </p:spTree>
    <p:extLst>
      <p:ext uri="{BB962C8B-B14F-4D97-AF65-F5344CB8AC3E}">
        <p14:creationId xmlns:p14="http://schemas.microsoft.com/office/powerpoint/2010/main" val="27518735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Technology Barriers</a:t>
            </a:r>
          </a:p>
        </p:txBody>
      </p:sp>
      <p:sp>
        <p:nvSpPr>
          <p:cNvPr id="3" name="Content Placeholder 2"/>
          <p:cNvSpPr>
            <a:spLocks noGrp="1"/>
          </p:cNvSpPr>
          <p:nvPr>
            <p:ph idx="1"/>
          </p:nvPr>
        </p:nvSpPr>
        <p:spPr/>
        <p:txBody>
          <a:bodyPr/>
          <a:lstStyle/>
          <a:p>
            <a:r>
              <a:rPr lang="en-US" dirty="0"/>
              <a:t>Digital divide / Digital exclusion</a:t>
            </a:r>
          </a:p>
          <a:p>
            <a:r>
              <a:rPr lang="en-US" dirty="0"/>
              <a:t>Those who face exclusion:</a:t>
            </a:r>
          </a:p>
          <a:p>
            <a:pPr lvl="1"/>
            <a:r>
              <a:rPr lang="en-US" dirty="0"/>
              <a:t>People living in poverty</a:t>
            </a:r>
          </a:p>
          <a:p>
            <a:pPr lvl="1"/>
            <a:r>
              <a:rPr lang="en-US" dirty="0"/>
              <a:t>Older adults</a:t>
            </a:r>
          </a:p>
          <a:p>
            <a:pPr lvl="1"/>
            <a:r>
              <a:rPr lang="en-US" dirty="0"/>
              <a:t>People with disabilities</a:t>
            </a:r>
          </a:p>
          <a:p>
            <a:pPr lvl="1"/>
            <a:r>
              <a:rPr lang="en-US" dirty="0"/>
              <a:t>Nonnative English speakers</a:t>
            </a:r>
          </a:p>
          <a:p>
            <a:pPr lvl="1"/>
            <a:r>
              <a:rPr lang="en-US" dirty="0"/>
              <a:t>Those living in remote or rural areas</a:t>
            </a:r>
          </a:p>
          <a:p>
            <a:endParaRPr lang="en-US" dirty="0"/>
          </a:p>
        </p:txBody>
      </p:sp>
      <p:pic>
        <p:nvPicPr>
          <p:cNvPr id="9" name="Picture 8">
            <a:extLst>
              <a:ext uri="{FF2B5EF4-FFF2-40B4-BE49-F238E27FC236}">
                <a16:creationId xmlns:a16="http://schemas.microsoft.com/office/drawing/2014/main" id="{C1E903F7-F8D8-4EDB-9F04-459CD30AFD5F}"/>
              </a:ext>
            </a:extLst>
          </p:cNvPr>
          <p:cNvPicPr>
            <a:picLocks noChangeAspect="1"/>
          </p:cNvPicPr>
          <p:nvPr/>
        </p:nvPicPr>
        <p:blipFill>
          <a:blip r:embed="rId2"/>
          <a:stretch>
            <a:fillRect/>
          </a:stretch>
        </p:blipFill>
        <p:spPr>
          <a:xfrm>
            <a:off x="5570421" y="634989"/>
            <a:ext cx="3403611" cy="3403611"/>
          </a:xfrm>
          <a:prstGeom prst="rect">
            <a:avLst/>
          </a:prstGeom>
        </p:spPr>
      </p:pic>
    </p:spTree>
    <p:extLst>
      <p:ext uri="{BB962C8B-B14F-4D97-AF65-F5344CB8AC3E}">
        <p14:creationId xmlns:p14="http://schemas.microsoft.com/office/powerpoint/2010/main" val="2690817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Troublesome (non-inclusive) Language</a:t>
            </a:r>
            <a:endParaRPr lang="en-US" dirty="0"/>
          </a:p>
        </p:txBody>
      </p:sp>
      <p:sp>
        <p:nvSpPr>
          <p:cNvPr id="3" name="Content Placeholder 2"/>
          <p:cNvSpPr>
            <a:spLocks noGrp="1"/>
          </p:cNvSpPr>
          <p:nvPr>
            <p:ph idx="1"/>
          </p:nvPr>
        </p:nvSpPr>
        <p:spPr>
          <a:xfrm>
            <a:off x="685346" y="1267248"/>
            <a:ext cx="7704274" cy="2771352"/>
          </a:xfrm>
        </p:spPr>
        <p:txBody>
          <a:bodyPr/>
          <a:lstStyle/>
          <a:p>
            <a:r>
              <a:rPr lang="en-US" dirty="0"/>
              <a:t>Brown bag lunch</a:t>
            </a:r>
          </a:p>
          <a:p>
            <a:r>
              <a:rPr lang="en-US" dirty="0"/>
              <a:t>Freshman</a:t>
            </a:r>
          </a:p>
          <a:p>
            <a:pPr lvl="1"/>
            <a:r>
              <a:rPr lang="en-US" dirty="0"/>
              <a:t>Anchorman, Chairman, Fireman, Garbage Man, Handyman, etc.</a:t>
            </a:r>
          </a:p>
          <a:p>
            <a:r>
              <a:rPr lang="en-US" dirty="0"/>
              <a:t>Blacklist </a:t>
            </a:r>
          </a:p>
          <a:p>
            <a:r>
              <a:rPr lang="en-US" dirty="0"/>
              <a:t>White glove</a:t>
            </a:r>
          </a:p>
        </p:txBody>
      </p:sp>
    </p:spTree>
    <p:extLst>
      <p:ext uri="{BB962C8B-B14F-4D97-AF65-F5344CB8AC3E}">
        <p14:creationId xmlns:p14="http://schemas.microsoft.com/office/powerpoint/2010/main" val="4237254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Troublesome (non-inclusive) Language</a:t>
            </a:r>
            <a:endParaRPr lang="en-US" dirty="0"/>
          </a:p>
        </p:txBody>
      </p:sp>
      <p:sp>
        <p:nvSpPr>
          <p:cNvPr id="3" name="Content Placeholder 2"/>
          <p:cNvSpPr>
            <a:spLocks noGrp="1"/>
          </p:cNvSpPr>
          <p:nvPr>
            <p:ph idx="1"/>
          </p:nvPr>
        </p:nvSpPr>
        <p:spPr/>
        <p:txBody>
          <a:bodyPr/>
          <a:lstStyle/>
          <a:p>
            <a:r>
              <a:rPr lang="en-US" dirty="0"/>
              <a:t>Illegal alien</a:t>
            </a:r>
          </a:p>
          <a:p>
            <a:r>
              <a:rPr lang="en-US" dirty="0"/>
              <a:t>Circle the wagons</a:t>
            </a:r>
          </a:p>
          <a:p>
            <a:r>
              <a:rPr lang="en-US" dirty="0"/>
              <a:t>Powwow</a:t>
            </a:r>
          </a:p>
          <a:p>
            <a:r>
              <a:rPr lang="en-US" dirty="0"/>
              <a:t>Ignoring pronouns and preferred names</a:t>
            </a:r>
          </a:p>
          <a:p>
            <a:r>
              <a:rPr lang="en-US" dirty="0"/>
              <a:t>Stand up meetings</a:t>
            </a:r>
          </a:p>
          <a:p>
            <a:endParaRPr lang="en-US" dirty="0"/>
          </a:p>
          <a:p>
            <a:endParaRPr lang="en-US" dirty="0"/>
          </a:p>
        </p:txBody>
      </p:sp>
    </p:spTree>
    <p:extLst>
      <p:ext uri="{BB962C8B-B14F-4D97-AF65-F5344CB8AC3E}">
        <p14:creationId xmlns:p14="http://schemas.microsoft.com/office/powerpoint/2010/main" val="227648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85732B8-97CD-43E4-BB99-07BE3B293E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160" y="507323"/>
            <a:ext cx="8231679" cy="3452630"/>
          </a:xfrm>
          <a:prstGeom prst="rect">
            <a:avLst/>
          </a:prstGeom>
          <a:ln w="15875">
            <a:solidFill>
              <a:srgbClr val="306790"/>
            </a:solidFill>
          </a:ln>
        </p:spPr>
      </p:pic>
    </p:spTree>
    <p:extLst>
      <p:ext uri="{BB962C8B-B14F-4D97-AF65-F5344CB8AC3E}">
        <p14:creationId xmlns:p14="http://schemas.microsoft.com/office/powerpoint/2010/main" val="7453169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50134C-498D-4805-A796-DD899515CDC6}"/>
              </a:ext>
            </a:extLst>
          </p:cNvPr>
          <p:cNvPicPr>
            <a:picLocks noChangeAspect="1"/>
          </p:cNvPicPr>
          <p:nvPr/>
        </p:nvPicPr>
        <p:blipFill>
          <a:blip r:embed="rId2"/>
          <a:stretch>
            <a:fillRect/>
          </a:stretch>
        </p:blipFill>
        <p:spPr>
          <a:xfrm>
            <a:off x="800100" y="758190"/>
            <a:ext cx="7543799" cy="2678048"/>
          </a:xfrm>
          <a:prstGeom prst="rect">
            <a:avLst/>
          </a:prstGeom>
          <a:solidFill>
            <a:srgbClr val="FFFFFF">
              <a:shade val="85000"/>
            </a:srgbClr>
          </a:solidFill>
          <a:ln w="19050" cap="sq">
            <a:solidFill>
              <a:schemeClr val="tx1">
                <a:lumMod val="8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143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0;p13">
            <a:extLst>
              <a:ext uri="{FF2B5EF4-FFF2-40B4-BE49-F238E27FC236}">
                <a16:creationId xmlns:a16="http://schemas.microsoft.com/office/drawing/2014/main" id="{F7BD3716-5895-4B87-8221-4FA0FD788F58}"/>
              </a:ext>
            </a:extLst>
          </p:cNvPr>
          <p:cNvSpPr txBox="1">
            <a:spLocks/>
          </p:cNvSpPr>
          <p:nvPr/>
        </p:nvSpPr>
        <p:spPr>
          <a:xfrm>
            <a:off x="402702" y="206433"/>
            <a:ext cx="7764553" cy="1132608"/>
          </a:xfrm>
          <a:prstGeom prst="rect">
            <a:avLst/>
          </a:prstGeom>
        </p:spPr>
        <p:txBody>
          <a:bodyPr spcFirstLastPara="1" wrap="square" lIns="91425" tIns="91425" rIns="91425" bIns="91425" anchor="b" anchorCtr="0">
            <a:normAutofit fontScale="97500"/>
          </a:bodyPr>
          <a:lstStyle>
            <a:lvl1pPr algn="ctr" defTabSz="685800" rtl="0" eaLnBrk="1" latinLnBrk="0" hangingPunct="1">
              <a:lnSpc>
                <a:spcPct val="90000"/>
              </a:lnSpc>
              <a:spcBef>
                <a:spcPct val="0"/>
              </a:spcBef>
              <a:buNone/>
              <a:defRPr sz="255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algn="l">
              <a:spcBef>
                <a:spcPts val="0"/>
              </a:spcBef>
            </a:pPr>
            <a:r>
              <a:rPr lang="en-US" sz="3200" cap="none" dirty="0">
                <a:ln w="6350">
                  <a:solidFill>
                    <a:schemeClr val="accent3">
                      <a:lumMod val="60000"/>
                      <a:lumOff val="40000"/>
                    </a:schemeClr>
                  </a:solidFill>
                </a:ln>
                <a:effectLst>
                  <a:outerShdw blurRad="50800" dist="50800" dir="2700000" algn="tl" rotWithShape="0">
                    <a:prstClr val="black">
                      <a:alpha val="72000"/>
                    </a:prstClr>
                  </a:outerShdw>
                </a:effectLst>
                <a:latin typeface="Aharoni" panose="02010803020104030203" pitchFamily="2" charset="-79"/>
                <a:cs typeface="Aharoni" panose="02010803020104030203" pitchFamily="2" charset="-79"/>
              </a:rPr>
              <a:t>Accessibility &amp; Inclusion in Teaching Across the Medical Education Continuum </a:t>
            </a:r>
          </a:p>
        </p:txBody>
      </p:sp>
      <p:sp>
        <p:nvSpPr>
          <p:cNvPr id="6" name="TextBox 5">
            <a:extLst>
              <a:ext uri="{FF2B5EF4-FFF2-40B4-BE49-F238E27FC236}">
                <a16:creationId xmlns:a16="http://schemas.microsoft.com/office/drawing/2014/main" id="{87CEC297-2347-40D8-82B0-22C3AFB8E97E}"/>
              </a:ext>
            </a:extLst>
          </p:cNvPr>
          <p:cNvSpPr txBox="1"/>
          <p:nvPr/>
        </p:nvSpPr>
        <p:spPr>
          <a:xfrm>
            <a:off x="1314449" y="1726393"/>
            <a:ext cx="4850823" cy="523220"/>
          </a:xfrm>
          <a:prstGeom prst="rect">
            <a:avLst/>
          </a:prstGeom>
          <a:noFill/>
        </p:spPr>
        <p:txBody>
          <a:bodyPr wrap="square" rtlCol="0">
            <a:spAutoFit/>
          </a:bodyPr>
          <a:lstStyle/>
          <a:p>
            <a:r>
              <a:rPr lang="en-US" sz="2800" b="1" i="1" dirty="0">
                <a:ln w="6350">
                  <a:solidFill>
                    <a:schemeClr val="accent3">
                      <a:lumMod val="60000"/>
                      <a:lumOff val="40000"/>
                    </a:schemeClr>
                  </a:solidFill>
                </a:ln>
                <a:effectLst>
                  <a:outerShdw blurRad="50800" dist="50800" dir="2700000" algn="tl" rotWithShape="0">
                    <a:prstClr val="black">
                      <a:alpha val="72000"/>
                    </a:prstClr>
                  </a:outerShdw>
                </a:effectLst>
                <a:latin typeface="+mj-lt"/>
                <a:ea typeface="+mj-ea"/>
                <a:cs typeface="Aharoni" panose="02010803020104030203" pitchFamily="2" charset="-79"/>
              </a:rPr>
              <a:t>“Going Beyond		 ”</a:t>
            </a:r>
          </a:p>
        </p:txBody>
      </p:sp>
      <p:pic>
        <p:nvPicPr>
          <p:cNvPr id="7" name="Picture 6" descr="accessibility tag (white wheelchair on blue background)">
            <a:extLst>
              <a:ext uri="{FF2B5EF4-FFF2-40B4-BE49-F238E27FC236}">
                <a16:creationId xmlns:a16="http://schemas.microsoft.com/office/drawing/2014/main" id="{AA1D3211-C46C-41A5-BD0E-A124D1487247}"/>
              </a:ext>
            </a:extLst>
          </p:cNvPr>
          <p:cNvPicPr>
            <a:picLocks noChangeAspect="1"/>
          </p:cNvPicPr>
          <p:nvPr/>
        </p:nvPicPr>
        <p:blipFill>
          <a:blip r:embed="rId2"/>
          <a:stretch>
            <a:fillRect/>
          </a:stretch>
        </p:blipFill>
        <p:spPr>
          <a:xfrm>
            <a:off x="4270312" y="1527628"/>
            <a:ext cx="920750" cy="920750"/>
          </a:xfrm>
          <a:prstGeom prst="rect">
            <a:avLst/>
          </a:prstGeom>
        </p:spPr>
      </p:pic>
      <p:sp>
        <p:nvSpPr>
          <p:cNvPr id="9" name="Rectangle 8">
            <a:extLst>
              <a:ext uri="{FF2B5EF4-FFF2-40B4-BE49-F238E27FC236}">
                <a16:creationId xmlns:a16="http://schemas.microsoft.com/office/drawing/2014/main" id="{CA4DE85D-5750-461C-87FE-8AA85D67F3DB}"/>
              </a:ext>
            </a:extLst>
          </p:cNvPr>
          <p:cNvSpPr/>
          <p:nvPr/>
        </p:nvSpPr>
        <p:spPr>
          <a:xfrm>
            <a:off x="5346014" y="3146092"/>
            <a:ext cx="3547684" cy="923330"/>
          </a:xfrm>
          <a:prstGeom prst="rect">
            <a:avLst/>
          </a:prstGeom>
        </p:spPr>
        <p:txBody>
          <a:bodyPr wrap="square">
            <a:spAutoFit/>
          </a:bodyPr>
          <a:lstStyle/>
          <a:p>
            <a:r>
              <a:rPr lang="en-US" dirty="0">
                <a:solidFill>
                  <a:schemeClr val="accent1">
                    <a:lumMod val="20000"/>
                    <a:lumOff val="80000"/>
                  </a:schemeClr>
                </a:solidFill>
                <a:latin typeface="+mj-lt"/>
                <a:ea typeface="Calibri" panose="020F0502020204030204" pitchFamily="34" charset="0"/>
                <a:cs typeface="Times New Roman" panose="02020603050405020304" pitchFamily="18" charset="0"/>
              </a:rPr>
              <a:t>David Halpin, PhD</a:t>
            </a:r>
            <a:endParaRPr lang="en-US" sz="2000" dirty="0">
              <a:solidFill>
                <a:schemeClr val="accent1">
                  <a:lumMod val="20000"/>
                  <a:lumOff val="80000"/>
                </a:schemeClr>
              </a:solidFill>
              <a:latin typeface="+mj-lt"/>
              <a:ea typeface="Calibri" panose="020F0502020204030204" pitchFamily="34" charset="0"/>
              <a:cs typeface="Times New Roman" panose="02020603050405020304" pitchFamily="18" charset="0"/>
            </a:endParaRPr>
          </a:p>
          <a:p>
            <a:r>
              <a:rPr lang="en-US" sz="1200" dirty="0">
                <a:solidFill>
                  <a:schemeClr val="accent1">
                    <a:lumMod val="20000"/>
                    <a:lumOff val="80000"/>
                  </a:schemeClr>
                </a:solidFill>
                <a:latin typeface="+mj-lt"/>
                <a:ea typeface="Calibri" panose="020F0502020204030204" pitchFamily="34" charset="0"/>
                <a:cs typeface="Times New Roman" panose="02020603050405020304" pitchFamily="18" charset="0"/>
              </a:rPr>
              <a:t>Instructional Designer &amp; Trainer</a:t>
            </a:r>
          </a:p>
          <a:p>
            <a:r>
              <a:rPr lang="en-US" sz="1200" dirty="0">
                <a:solidFill>
                  <a:schemeClr val="accent1">
                    <a:lumMod val="20000"/>
                    <a:lumOff val="80000"/>
                  </a:schemeClr>
                </a:solidFill>
                <a:latin typeface="+mj-lt"/>
                <a:ea typeface="Calibri" panose="020F0502020204030204" pitchFamily="34" charset="0"/>
                <a:cs typeface="Times New Roman" panose="02020603050405020304" pitchFamily="18" charset="0"/>
              </a:rPr>
              <a:t>Center for Innovative Teaching &amp; Learning</a:t>
            </a:r>
          </a:p>
          <a:p>
            <a:r>
              <a:rPr lang="en-US" sz="1200" dirty="0">
                <a:solidFill>
                  <a:schemeClr val="accent1">
                    <a:lumMod val="20000"/>
                    <a:lumOff val="80000"/>
                  </a:schemeClr>
                </a:solidFill>
                <a:latin typeface="+mj-lt"/>
                <a:ea typeface="Calibri" panose="020F0502020204030204" pitchFamily="34" charset="0"/>
                <a:cs typeface="Times New Roman" panose="02020603050405020304" pitchFamily="18" charset="0"/>
              </a:rPr>
              <a:t>Radford University Carilion</a:t>
            </a:r>
            <a:endParaRPr lang="en-US" sz="1400" dirty="0">
              <a:solidFill>
                <a:schemeClr val="accent1">
                  <a:lumMod val="20000"/>
                  <a:lumOff val="80000"/>
                </a:schemeClr>
              </a:solidFill>
              <a:latin typeface="+mj-lt"/>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7BA535C1-6005-4D18-82EE-F9B01A130AB7}"/>
              </a:ext>
            </a:extLst>
          </p:cNvPr>
          <p:cNvSpPr/>
          <p:nvPr/>
        </p:nvSpPr>
        <p:spPr>
          <a:xfrm>
            <a:off x="534320" y="3146092"/>
            <a:ext cx="4133850" cy="923330"/>
          </a:xfrm>
          <a:prstGeom prst="rect">
            <a:avLst/>
          </a:prstGeom>
        </p:spPr>
        <p:txBody>
          <a:bodyPr wrap="square">
            <a:spAutoFit/>
          </a:bodyPr>
          <a:lstStyle/>
          <a:p>
            <a:r>
              <a:rPr lang="en-US" dirty="0" err="1">
                <a:solidFill>
                  <a:schemeClr val="accent1">
                    <a:lumMod val="20000"/>
                    <a:lumOff val="80000"/>
                  </a:schemeClr>
                </a:solidFill>
                <a:latin typeface="+mj-lt"/>
                <a:ea typeface="Calibri" panose="020F0502020204030204" pitchFamily="34" charset="0"/>
                <a:cs typeface="Times New Roman" panose="02020603050405020304" pitchFamily="18" charset="0"/>
              </a:rPr>
              <a:t>Vianne</a:t>
            </a:r>
            <a:r>
              <a:rPr lang="en-US" dirty="0">
                <a:solidFill>
                  <a:schemeClr val="accent1">
                    <a:lumMod val="20000"/>
                    <a:lumOff val="80000"/>
                  </a:schemeClr>
                </a:solidFill>
                <a:latin typeface="+mj-lt"/>
                <a:ea typeface="Calibri" panose="020F0502020204030204" pitchFamily="34" charset="0"/>
                <a:cs typeface="Times New Roman" panose="02020603050405020304" pitchFamily="18" charset="0"/>
              </a:rPr>
              <a:t> Greek, MBA, CPWA</a:t>
            </a:r>
            <a:endParaRPr lang="en-US" sz="2000" dirty="0">
              <a:solidFill>
                <a:schemeClr val="accent1">
                  <a:lumMod val="20000"/>
                  <a:lumOff val="80000"/>
                </a:schemeClr>
              </a:solidFill>
              <a:latin typeface="+mj-lt"/>
              <a:ea typeface="Calibri" panose="020F0502020204030204" pitchFamily="34" charset="0"/>
              <a:cs typeface="Times New Roman" panose="02020603050405020304" pitchFamily="18" charset="0"/>
            </a:endParaRPr>
          </a:p>
          <a:p>
            <a:r>
              <a:rPr lang="en-US" sz="1200" dirty="0">
                <a:solidFill>
                  <a:schemeClr val="accent1">
                    <a:lumMod val="20000"/>
                    <a:lumOff val="80000"/>
                  </a:schemeClr>
                </a:solidFill>
                <a:latin typeface="+mj-lt"/>
                <a:ea typeface="Calibri" panose="020F0502020204030204" pitchFamily="34" charset="0"/>
                <a:cs typeface="Times New Roman" panose="02020603050405020304" pitchFamily="18" charset="0"/>
              </a:rPr>
              <a:t>Director of Digital Initiatives for Medical Education</a:t>
            </a:r>
          </a:p>
          <a:p>
            <a:r>
              <a:rPr lang="en-US" sz="1200" dirty="0">
                <a:solidFill>
                  <a:schemeClr val="accent1">
                    <a:lumMod val="20000"/>
                    <a:lumOff val="80000"/>
                  </a:schemeClr>
                </a:solidFill>
                <a:latin typeface="+mj-lt"/>
                <a:ea typeface="Calibri" panose="020F0502020204030204" pitchFamily="34" charset="0"/>
                <a:cs typeface="Times New Roman" panose="02020603050405020304" pitchFamily="18" charset="0"/>
              </a:rPr>
              <a:t>Virginia Tech Carilion School of Medicine</a:t>
            </a:r>
          </a:p>
          <a:p>
            <a:r>
              <a:rPr lang="en-US" sz="1200" dirty="0">
                <a:solidFill>
                  <a:schemeClr val="accent1">
                    <a:lumMod val="20000"/>
                    <a:lumOff val="80000"/>
                  </a:schemeClr>
                </a:solidFill>
                <a:latin typeface="+mj-lt"/>
                <a:ea typeface="Calibri" panose="020F0502020204030204" pitchFamily="34" charset="0"/>
                <a:cs typeface="Times New Roman" panose="02020603050405020304" pitchFamily="18" charset="0"/>
              </a:rPr>
              <a:t>Virginia Tech</a:t>
            </a:r>
            <a:endParaRPr lang="en-US" sz="1200" dirty="0">
              <a:solidFill>
                <a:schemeClr val="accent1">
                  <a:lumMod val="20000"/>
                  <a:lumOff val="80000"/>
                </a:schemeClr>
              </a:solidFill>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430256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60;p13">
            <a:extLst>
              <a:ext uri="{FF2B5EF4-FFF2-40B4-BE49-F238E27FC236}">
                <a16:creationId xmlns:a16="http://schemas.microsoft.com/office/drawing/2014/main" id="{F7BD3716-5895-4B87-8221-4FA0FD788F58}"/>
              </a:ext>
            </a:extLst>
          </p:cNvPr>
          <p:cNvSpPr txBox="1">
            <a:spLocks/>
          </p:cNvSpPr>
          <p:nvPr/>
        </p:nvSpPr>
        <p:spPr>
          <a:xfrm>
            <a:off x="402702" y="206433"/>
            <a:ext cx="7764553" cy="1132608"/>
          </a:xfrm>
          <a:prstGeom prst="rect">
            <a:avLst/>
          </a:prstGeom>
        </p:spPr>
        <p:txBody>
          <a:bodyPr spcFirstLastPara="1" wrap="square" lIns="91425" tIns="91425" rIns="91425" bIns="91425" anchor="b" anchorCtr="0">
            <a:normAutofit fontScale="97500"/>
          </a:bodyPr>
          <a:lstStyle>
            <a:lvl1pPr algn="ctr" defTabSz="685800" rtl="0" eaLnBrk="1" latinLnBrk="0" hangingPunct="1">
              <a:lnSpc>
                <a:spcPct val="90000"/>
              </a:lnSpc>
              <a:spcBef>
                <a:spcPct val="0"/>
              </a:spcBef>
              <a:buNone/>
              <a:defRPr sz="2550" b="1" i="0" kern="1200" cap="all">
                <a:solidFill>
                  <a:schemeClr val="tx1"/>
                </a:solidFill>
                <a:effectLst>
                  <a:outerShdw blurRad="50800" dist="63500" dir="2700000" algn="tl" rotWithShape="0">
                    <a:srgbClr val="000000">
                      <a:alpha val="48000"/>
                    </a:srgbClr>
                  </a:outerShdw>
                </a:effectLst>
                <a:latin typeface="+mj-lt"/>
                <a:ea typeface="+mj-ea"/>
                <a:cs typeface="+mj-cs"/>
              </a:defRPr>
            </a:lvl1pPr>
          </a:lstStyle>
          <a:p>
            <a:pPr marL="0" marR="0" lvl="0" indent="0" algn="l" defTabSz="6858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w="6350">
                  <a:solidFill>
                    <a:srgbClr val="4A9CCC">
                      <a:lumMod val="60000"/>
                      <a:lumOff val="40000"/>
                    </a:srgbClr>
                  </a:solidFill>
                </a:ln>
                <a:solidFill>
                  <a:prstClr val="white"/>
                </a:solidFill>
                <a:effectLst>
                  <a:outerShdw blurRad="50800" dist="50800" dir="2700000" algn="tl" rotWithShape="0">
                    <a:prstClr val="black">
                      <a:alpha val="72000"/>
                    </a:prstClr>
                  </a:outerShdw>
                </a:effectLst>
                <a:uLnTx/>
                <a:uFillTx/>
                <a:latin typeface="Aharoni" panose="02010803020104030203" pitchFamily="2" charset="-79"/>
                <a:ea typeface="+mj-ea"/>
                <a:cs typeface="Aharoni" panose="02010803020104030203" pitchFamily="2" charset="-79"/>
              </a:rPr>
              <a:t>Accessibility &amp; Inclusion in Teaching Across the Medical Education Continuum </a:t>
            </a:r>
          </a:p>
        </p:txBody>
      </p:sp>
      <p:sp>
        <p:nvSpPr>
          <p:cNvPr id="6" name="TextBox 5">
            <a:extLst>
              <a:ext uri="{FF2B5EF4-FFF2-40B4-BE49-F238E27FC236}">
                <a16:creationId xmlns:a16="http://schemas.microsoft.com/office/drawing/2014/main" id="{87CEC297-2347-40D8-82B0-22C3AFB8E97E}"/>
              </a:ext>
            </a:extLst>
          </p:cNvPr>
          <p:cNvSpPr txBox="1"/>
          <p:nvPr/>
        </p:nvSpPr>
        <p:spPr>
          <a:xfrm>
            <a:off x="1314449" y="1726393"/>
            <a:ext cx="4850823"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w="6350">
                  <a:solidFill>
                    <a:srgbClr val="4A9CCC">
                      <a:lumMod val="60000"/>
                      <a:lumOff val="40000"/>
                    </a:srgbClr>
                  </a:solidFill>
                </a:ln>
                <a:solidFill>
                  <a:prstClr val="white"/>
                </a:solidFill>
                <a:effectLst>
                  <a:outerShdw blurRad="50800" dist="50800" dir="2700000" algn="tl" rotWithShape="0">
                    <a:prstClr val="black">
                      <a:alpha val="72000"/>
                    </a:prstClr>
                  </a:outerShdw>
                </a:effectLst>
                <a:uLnTx/>
                <a:uFillTx/>
                <a:latin typeface="Bookman Old Style" panose="02050604050505020204"/>
                <a:ea typeface="+mn-ea"/>
                <a:cs typeface="Aharoni" panose="02010803020104030203" pitchFamily="2" charset="-79"/>
              </a:rPr>
              <a:t>“Going Beyond		 ”</a:t>
            </a:r>
          </a:p>
        </p:txBody>
      </p:sp>
      <p:pic>
        <p:nvPicPr>
          <p:cNvPr id="7" name="Picture 6" descr="accessibility tag (white wheelchair on blue background)">
            <a:extLst>
              <a:ext uri="{FF2B5EF4-FFF2-40B4-BE49-F238E27FC236}">
                <a16:creationId xmlns:a16="http://schemas.microsoft.com/office/drawing/2014/main" id="{AA1D3211-C46C-41A5-BD0E-A124D1487247}"/>
              </a:ext>
            </a:extLst>
          </p:cNvPr>
          <p:cNvPicPr>
            <a:picLocks noChangeAspect="1"/>
          </p:cNvPicPr>
          <p:nvPr/>
        </p:nvPicPr>
        <p:blipFill>
          <a:blip r:embed="rId2"/>
          <a:stretch>
            <a:fillRect/>
          </a:stretch>
        </p:blipFill>
        <p:spPr>
          <a:xfrm>
            <a:off x="4270312" y="1527628"/>
            <a:ext cx="920750" cy="920750"/>
          </a:xfrm>
          <a:prstGeom prst="rect">
            <a:avLst/>
          </a:prstGeom>
        </p:spPr>
      </p:pic>
      <p:sp>
        <p:nvSpPr>
          <p:cNvPr id="9" name="Rectangle 8">
            <a:extLst>
              <a:ext uri="{FF2B5EF4-FFF2-40B4-BE49-F238E27FC236}">
                <a16:creationId xmlns:a16="http://schemas.microsoft.com/office/drawing/2014/main" id="{CA4DE85D-5750-461C-87FE-8AA85D67F3DB}"/>
              </a:ext>
            </a:extLst>
          </p:cNvPr>
          <p:cNvSpPr/>
          <p:nvPr/>
        </p:nvSpPr>
        <p:spPr>
          <a:xfrm>
            <a:off x="5346014" y="3146092"/>
            <a:ext cx="3547684"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9EC544">
                    <a:lumMod val="20000"/>
                    <a:lumOff val="80000"/>
                  </a:srgbClr>
                </a:solidFill>
                <a:effectLst/>
                <a:uLnTx/>
                <a:uFillTx/>
                <a:latin typeface="Bookman Old Style" panose="02050604050505020204"/>
                <a:ea typeface="Calibri" panose="020F0502020204030204" pitchFamily="34" charset="0"/>
                <a:cs typeface="Times New Roman" panose="02020603050405020304" pitchFamily="18" charset="0"/>
              </a:rPr>
              <a:t>David Halpin, PhD</a:t>
            </a:r>
            <a:endParaRPr kumimoji="0" lang="en-US" sz="2000" b="0" i="0" u="none" strike="noStrike" kern="1200" cap="none" spc="0" normalizeH="0" baseline="0" noProof="0" dirty="0">
              <a:ln>
                <a:noFill/>
              </a:ln>
              <a:solidFill>
                <a:srgbClr val="9EC544">
                  <a:lumMod val="20000"/>
                  <a:lumOff val="80000"/>
                </a:srgbClr>
              </a:solidFill>
              <a:effectLst/>
              <a:uLnTx/>
              <a:uFillTx/>
              <a:latin typeface="Bookman Old Style" panose="02050604050505020204"/>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EC544">
                    <a:lumMod val="20000"/>
                    <a:lumOff val="80000"/>
                  </a:srgbClr>
                </a:solidFill>
                <a:effectLst/>
                <a:uLnTx/>
                <a:uFillTx/>
                <a:latin typeface="Bookman Old Style" panose="02050604050505020204"/>
                <a:ea typeface="Calibri" panose="020F0502020204030204" pitchFamily="34" charset="0"/>
                <a:cs typeface="Times New Roman" panose="02020603050405020304" pitchFamily="18" charset="0"/>
              </a:rPr>
              <a:t>Instructional Designer &amp; Trainer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EC544">
                    <a:lumMod val="20000"/>
                    <a:lumOff val="80000"/>
                  </a:srgbClr>
                </a:solidFill>
                <a:effectLst/>
                <a:uLnTx/>
                <a:uFillTx/>
                <a:latin typeface="Bookman Old Style" panose="02050604050505020204"/>
                <a:ea typeface="Calibri" panose="020F0502020204030204" pitchFamily="34" charset="0"/>
                <a:cs typeface="Times New Roman" panose="02020603050405020304" pitchFamily="18" charset="0"/>
              </a:rPr>
              <a:t>Center for Innovative Teaching &amp; Learning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EC544">
                    <a:lumMod val="20000"/>
                    <a:lumOff val="80000"/>
                  </a:srgbClr>
                </a:solidFill>
                <a:effectLst/>
                <a:uLnTx/>
                <a:uFillTx/>
                <a:latin typeface="Bookman Old Style" panose="02050604050505020204"/>
                <a:ea typeface="Calibri" panose="020F0502020204030204" pitchFamily="34" charset="0"/>
                <a:cs typeface="Times New Roman" panose="02020603050405020304" pitchFamily="18" charset="0"/>
              </a:rPr>
              <a:t>Radford University Carilion</a:t>
            </a:r>
            <a:endParaRPr kumimoji="0" lang="en-US" sz="1400" b="0" i="0" u="none" strike="noStrike" kern="1200" cap="none" spc="0" normalizeH="0" baseline="0" noProof="0" dirty="0">
              <a:ln>
                <a:noFill/>
              </a:ln>
              <a:solidFill>
                <a:srgbClr val="9EC544">
                  <a:lumMod val="20000"/>
                  <a:lumOff val="80000"/>
                </a:srgbClr>
              </a:solidFill>
              <a:effectLst/>
              <a:uLnTx/>
              <a:uFillTx/>
              <a:latin typeface="Bookman Old Style" panose="02050604050505020204"/>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7BA535C1-6005-4D18-82EE-F9B01A130AB7}"/>
              </a:ext>
            </a:extLst>
          </p:cNvPr>
          <p:cNvSpPr/>
          <p:nvPr/>
        </p:nvSpPr>
        <p:spPr>
          <a:xfrm>
            <a:off x="534320" y="3146092"/>
            <a:ext cx="4133850" cy="92333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9EC544">
                    <a:lumMod val="20000"/>
                    <a:lumOff val="80000"/>
                  </a:srgbClr>
                </a:solidFill>
                <a:effectLst/>
                <a:uLnTx/>
                <a:uFillTx/>
                <a:latin typeface="Bookman Old Style" panose="02050604050505020204"/>
                <a:ea typeface="Calibri" panose="020F0502020204030204" pitchFamily="34" charset="0"/>
                <a:cs typeface="Times New Roman" panose="02020603050405020304" pitchFamily="18" charset="0"/>
              </a:rPr>
              <a:t>Vianne</a:t>
            </a:r>
            <a:r>
              <a:rPr kumimoji="0" lang="en-US" sz="1800" b="0" i="0" u="none" strike="noStrike" kern="1200" cap="none" spc="0" normalizeH="0" baseline="0" noProof="0" dirty="0">
                <a:ln>
                  <a:noFill/>
                </a:ln>
                <a:solidFill>
                  <a:srgbClr val="9EC544">
                    <a:lumMod val="20000"/>
                    <a:lumOff val="80000"/>
                  </a:srgbClr>
                </a:solidFill>
                <a:effectLst/>
                <a:uLnTx/>
                <a:uFillTx/>
                <a:latin typeface="Bookman Old Style" panose="02050604050505020204"/>
                <a:ea typeface="Calibri" panose="020F0502020204030204" pitchFamily="34" charset="0"/>
                <a:cs typeface="Times New Roman" panose="02020603050405020304" pitchFamily="18" charset="0"/>
              </a:rPr>
              <a:t> Greek, MBA, CPWA</a:t>
            </a:r>
            <a:endParaRPr kumimoji="0" lang="en-US" sz="2000" b="0" i="0" u="none" strike="noStrike" kern="1200" cap="none" spc="0" normalizeH="0" baseline="0" noProof="0" dirty="0">
              <a:ln>
                <a:noFill/>
              </a:ln>
              <a:solidFill>
                <a:srgbClr val="9EC544">
                  <a:lumMod val="20000"/>
                  <a:lumOff val="80000"/>
                </a:srgbClr>
              </a:solidFill>
              <a:effectLst/>
              <a:uLnTx/>
              <a:uFillTx/>
              <a:latin typeface="Bookman Old Style" panose="02050604050505020204"/>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EC544">
                    <a:lumMod val="20000"/>
                    <a:lumOff val="80000"/>
                  </a:srgbClr>
                </a:solidFill>
                <a:effectLst/>
                <a:uLnTx/>
                <a:uFillTx/>
                <a:latin typeface="Bookman Old Style" panose="02050604050505020204"/>
                <a:ea typeface="Calibri" panose="020F0502020204030204" pitchFamily="34" charset="0"/>
                <a:cs typeface="Times New Roman" panose="02020603050405020304" pitchFamily="18" charset="0"/>
              </a:rPr>
              <a:t>Director of Digital Initiatives for Medical Education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EC544">
                    <a:lumMod val="20000"/>
                    <a:lumOff val="80000"/>
                  </a:srgbClr>
                </a:solidFill>
                <a:effectLst/>
                <a:uLnTx/>
                <a:uFillTx/>
                <a:latin typeface="Bookman Old Style" panose="02050604050505020204"/>
                <a:ea typeface="Calibri" panose="020F0502020204030204" pitchFamily="34" charset="0"/>
                <a:cs typeface="Times New Roman" panose="02020603050405020304" pitchFamily="18" charset="0"/>
              </a:rPr>
              <a:t>Virginia Tech Carilion School of Medicine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EC544">
                    <a:lumMod val="20000"/>
                    <a:lumOff val="80000"/>
                  </a:srgbClr>
                </a:solidFill>
                <a:effectLst/>
                <a:uLnTx/>
                <a:uFillTx/>
                <a:latin typeface="Bookman Old Style" panose="02050604050505020204"/>
                <a:ea typeface="Calibri" panose="020F0502020204030204" pitchFamily="34" charset="0"/>
                <a:cs typeface="Times New Roman" panose="02020603050405020304" pitchFamily="18" charset="0"/>
              </a:rPr>
              <a:t>Virginia Tech</a:t>
            </a:r>
          </a:p>
        </p:txBody>
      </p:sp>
    </p:spTree>
    <p:extLst>
      <p:ext uri="{BB962C8B-B14F-4D97-AF65-F5344CB8AC3E}">
        <p14:creationId xmlns:p14="http://schemas.microsoft.com/office/powerpoint/2010/main" val="16618723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Learning objectives</a:t>
            </a:r>
            <a:endParaRPr/>
          </a:p>
        </p:txBody>
      </p:sp>
      <p:sp>
        <p:nvSpPr>
          <p:cNvPr id="104" name="Google Shape;104;p18"/>
          <p:cNvSpPr txBox="1">
            <a:spLocks noGrp="1"/>
          </p:cNvSpPr>
          <p:nvPr>
            <p:ph type="body" idx="1"/>
          </p:nvPr>
        </p:nvSpPr>
        <p:spPr>
          <a:xfrm>
            <a:off x="311700" y="1152475"/>
            <a:ext cx="8520600" cy="3076500"/>
          </a:xfrm>
          <a:prstGeom prst="rect">
            <a:avLst/>
          </a:prstGeom>
        </p:spPr>
        <p:txBody>
          <a:bodyPr spcFirstLastPara="1" wrap="square" lIns="91425" tIns="91425" rIns="91425" bIns="91425" anchor="t" anchorCtr="0">
            <a:normAutofit/>
          </a:bodyPr>
          <a:lstStyle/>
          <a:p>
            <a:pPr marL="457200" lvl="0" indent="-361950" algn="l" rtl="0">
              <a:spcBef>
                <a:spcPts val="0"/>
              </a:spcBef>
              <a:spcAft>
                <a:spcPts val="0"/>
              </a:spcAft>
              <a:buSzPts val="2100"/>
              <a:buChar char="●"/>
            </a:pPr>
            <a:r>
              <a:rPr lang="en" sz="1900" dirty="0"/>
              <a:t>List and compare three categories of disabilities.</a:t>
            </a:r>
            <a:endParaRPr sz="1900" dirty="0"/>
          </a:p>
          <a:p>
            <a:pPr marL="457200" lvl="0" indent="-361950" algn="l" rtl="0">
              <a:spcBef>
                <a:spcPts val="0"/>
              </a:spcBef>
              <a:spcAft>
                <a:spcPts val="0"/>
              </a:spcAft>
              <a:buSzPts val="2100"/>
              <a:buChar char="●"/>
            </a:pPr>
            <a:r>
              <a:rPr lang="en" sz="1900" dirty="0"/>
              <a:t>Define the terms accessibility, accommodation, diversity, and inclusion.</a:t>
            </a:r>
            <a:endParaRPr sz="1900" dirty="0"/>
          </a:p>
          <a:p>
            <a:pPr marL="457200" lvl="0" indent="-361950" algn="l" rtl="0">
              <a:spcBef>
                <a:spcPts val="0"/>
              </a:spcBef>
              <a:spcAft>
                <a:spcPts val="0"/>
              </a:spcAft>
              <a:buSzPts val="2100"/>
              <a:buChar char="●"/>
            </a:pPr>
            <a:r>
              <a:rPr lang="en" sz="1900" dirty="0"/>
              <a:t>Employ two strategies for creating content that reflect your learners’ unique identities and experiences.</a:t>
            </a:r>
            <a:endParaRPr sz="19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9589E-FADC-4FEB-8702-12DAB8615A94}"/>
              </a:ext>
            </a:extLst>
          </p:cNvPr>
          <p:cNvSpPr>
            <a:spLocks noGrp="1"/>
          </p:cNvSpPr>
          <p:nvPr>
            <p:ph type="title"/>
          </p:nvPr>
        </p:nvSpPr>
        <p:spPr/>
        <p:txBody>
          <a:bodyPr/>
          <a:lstStyle/>
          <a:p>
            <a:r>
              <a:rPr lang="en-US" dirty="0"/>
              <a:t>Accessibility</a:t>
            </a:r>
          </a:p>
        </p:txBody>
      </p:sp>
      <p:sp>
        <p:nvSpPr>
          <p:cNvPr id="3" name="Text Placeholder 2">
            <a:extLst>
              <a:ext uri="{FF2B5EF4-FFF2-40B4-BE49-F238E27FC236}">
                <a16:creationId xmlns:a16="http://schemas.microsoft.com/office/drawing/2014/main" id="{31E7456C-19C5-4EAC-9C97-081FB98C6F2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38087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8" name="Rectangle 7">
            <a:extLst>
              <a:ext uri="{FF2B5EF4-FFF2-40B4-BE49-F238E27FC236}">
                <a16:creationId xmlns:a16="http://schemas.microsoft.com/office/drawing/2014/main" id="{867E2F99-6DBF-4F42-BBD2-241562571F78}"/>
              </a:ext>
            </a:extLst>
          </p:cNvPr>
          <p:cNvSpPr/>
          <p:nvPr/>
        </p:nvSpPr>
        <p:spPr>
          <a:xfrm>
            <a:off x="0" y="0"/>
            <a:ext cx="9144000" cy="4222750"/>
          </a:xfrm>
          <a:prstGeom prst="rect">
            <a:avLst/>
          </a:prstGeom>
          <a:solidFill>
            <a:srgbClr val="1F43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Google Shape;110;p19">
            <a:extLst>
              <a:ext uri="{FF2B5EF4-FFF2-40B4-BE49-F238E27FC236}">
                <a16:creationId xmlns:a16="http://schemas.microsoft.com/office/drawing/2014/main" id="{8F32C2B0-0344-40E0-BF0F-CF1DC9576A36}"/>
              </a:ext>
            </a:extLst>
          </p:cNvPr>
          <p:cNvGraphicFramePr/>
          <p:nvPr>
            <p:extLst>
              <p:ext uri="{D42A27DB-BD31-4B8C-83A1-F6EECF244321}">
                <p14:modId xmlns:p14="http://schemas.microsoft.com/office/powerpoint/2010/main" val="3733337757"/>
              </p:ext>
            </p:extLst>
          </p:nvPr>
        </p:nvGraphicFramePr>
        <p:xfrm>
          <a:off x="504937" y="2162750"/>
          <a:ext cx="8134125" cy="1638550"/>
        </p:xfrm>
        <a:graphic>
          <a:graphicData uri="http://schemas.openxmlformats.org/drawingml/2006/table">
            <a:tbl>
              <a:tblPr>
                <a:noFill/>
              </a:tblPr>
              <a:tblGrid>
                <a:gridCol w="2711375">
                  <a:extLst>
                    <a:ext uri="{9D8B030D-6E8A-4147-A177-3AD203B41FA5}">
                      <a16:colId xmlns:a16="http://schemas.microsoft.com/office/drawing/2014/main" val="20000"/>
                    </a:ext>
                  </a:extLst>
                </a:gridCol>
                <a:gridCol w="2711375">
                  <a:extLst>
                    <a:ext uri="{9D8B030D-6E8A-4147-A177-3AD203B41FA5}">
                      <a16:colId xmlns:a16="http://schemas.microsoft.com/office/drawing/2014/main" val="20001"/>
                    </a:ext>
                  </a:extLst>
                </a:gridCol>
                <a:gridCol w="2711375">
                  <a:extLst>
                    <a:ext uri="{9D8B030D-6E8A-4147-A177-3AD203B41FA5}">
                      <a16:colId xmlns:a16="http://schemas.microsoft.com/office/drawing/2014/main" val="20002"/>
                    </a:ext>
                  </a:extLst>
                </a:gridCol>
              </a:tblGrid>
              <a:tr h="534175">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spcBef>
                          <a:spcPts val="0"/>
                        </a:spcBef>
                        <a:spcAft>
                          <a:spcPts val="0"/>
                        </a:spcAft>
                        <a:buNone/>
                      </a:pPr>
                      <a:endParaRPr sz="2000">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spcBef>
                          <a:spcPts val="0"/>
                        </a:spcBef>
                        <a:spcAft>
                          <a:spcPts val="0"/>
                        </a:spcAft>
                        <a:buNone/>
                      </a:pPr>
                      <a:endParaRPr sz="2000">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spcBef>
                          <a:spcPts val="0"/>
                        </a:spcBef>
                        <a:spcAft>
                          <a:spcPts val="0"/>
                        </a:spcAft>
                        <a:buNone/>
                      </a:pPr>
                      <a:endParaRPr sz="2000">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34175">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spcBef>
                          <a:spcPts val="0"/>
                        </a:spcBef>
                        <a:spcAft>
                          <a:spcPts val="0"/>
                        </a:spcAft>
                        <a:buNone/>
                      </a:pPr>
                      <a:r>
                        <a:rPr lang="en" sz="2000">
                          <a:solidFill>
                            <a:schemeClr val="lt1"/>
                          </a:solidFill>
                        </a:rPr>
                        <a:t>Physical disability</a:t>
                      </a:r>
                      <a:endParaRPr sz="2000">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spcBef>
                          <a:spcPts val="0"/>
                        </a:spcBef>
                        <a:spcAft>
                          <a:spcPts val="0"/>
                        </a:spcAft>
                        <a:buNone/>
                      </a:pPr>
                      <a:r>
                        <a:rPr lang="en" sz="2000" dirty="0">
                          <a:solidFill>
                            <a:schemeClr val="lt1"/>
                          </a:solidFill>
                        </a:rPr>
                        <a:t>Cognitive disability</a:t>
                      </a:r>
                      <a:endParaRPr sz="2000" dirty="0">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spcBef>
                          <a:spcPts val="0"/>
                        </a:spcBef>
                        <a:spcAft>
                          <a:spcPts val="0"/>
                        </a:spcAft>
                        <a:buNone/>
                      </a:pPr>
                      <a:r>
                        <a:rPr lang="en" sz="2000">
                          <a:solidFill>
                            <a:schemeClr val="lt1"/>
                          </a:solidFill>
                        </a:rPr>
                        <a:t>Chronic illness</a:t>
                      </a:r>
                      <a:endParaRPr sz="2000">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70200">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spcBef>
                          <a:spcPts val="0"/>
                        </a:spcBef>
                        <a:spcAft>
                          <a:spcPts val="0"/>
                        </a:spcAft>
                        <a:buNone/>
                      </a:pPr>
                      <a:r>
                        <a:rPr lang="en" sz="2000">
                          <a:solidFill>
                            <a:schemeClr val="lt1"/>
                          </a:solidFill>
                        </a:rPr>
                        <a:t>ACCESS</a:t>
                      </a:r>
                      <a:endParaRPr sz="2000">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spcBef>
                          <a:spcPts val="0"/>
                        </a:spcBef>
                        <a:spcAft>
                          <a:spcPts val="0"/>
                        </a:spcAft>
                        <a:buNone/>
                      </a:pPr>
                      <a:r>
                        <a:rPr lang="en" sz="2000" dirty="0">
                          <a:solidFill>
                            <a:schemeClr val="lt1"/>
                          </a:solidFill>
                        </a:rPr>
                        <a:t>UNDERSTANDING</a:t>
                      </a:r>
                      <a:endParaRPr sz="2000" dirty="0">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tc>
                  <a:txBody>
                    <a:bodyPr/>
                    <a:lstStyle>
                      <a:lvl1pPr marL="0" algn="l" defTabSz="685800" rtl="0" eaLnBrk="1" latinLnBrk="0" hangingPunct="1">
                        <a:defRPr sz="1350" kern="1200">
                          <a:solidFill>
                            <a:schemeClr val="tx1"/>
                          </a:solidFill>
                          <a:latin typeface="Arial"/>
                        </a:defRPr>
                      </a:lvl1pPr>
                      <a:lvl2pPr marL="342900" algn="l" defTabSz="685800" rtl="0" eaLnBrk="1" latinLnBrk="0" hangingPunct="1">
                        <a:defRPr sz="1350" kern="1200">
                          <a:solidFill>
                            <a:schemeClr val="tx1"/>
                          </a:solidFill>
                          <a:latin typeface="Arial"/>
                        </a:defRPr>
                      </a:lvl2pPr>
                      <a:lvl3pPr marL="685800" algn="l" defTabSz="685800" rtl="0" eaLnBrk="1" latinLnBrk="0" hangingPunct="1">
                        <a:defRPr sz="1350" kern="1200">
                          <a:solidFill>
                            <a:schemeClr val="tx1"/>
                          </a:solidFill>
                          <a:latin typeface="Arial"/>
                        </a:defRPr>
                      </a:lvl3pPr>
                      <a:lvl4pPr marL="1028700" algn="l" defTabSz="685800" rtl="0" eaLnBrk="1" latinLnBrk="0" hangingPunct="1">
                        <a:defRPr sz="1350" kern="1200">
                          <a:solidFill>
                            <a:schemeClr val="tx1"/>
                          </a:solidFill>
                          <a:latin typeface="Arial"/>
                        </a:defRPr>
                      </a:lvl4pPr>
                      <a:lvl5pPr marL="1371600" algn="l" defTabSz="685800" rtl="0" eaLnBrk="1" latinLnBrk="0" hangingPunct="1">
                        <a:defRPr sz="1350" kern="1200">
                          <a:solidFill>
                            <a:schemeClr val="tx1"/>
                          </a:solidFill>
                          <a:latin typeface="Arial"/>
                        </a:defRPr>
                      </a:lvl5pPr>
                      <a:lvl6pPr marL="1714500" algn="l" defTabSz="685800" rtl="0" eaLnBrk="1" latinLnBrk="0" hangingPunct="1">
                        <a:defRPr sz="1350" kern="1200">
                          <a:solidFill>
                            <a:schemeClr val="tx1"/>
                          </a:solidFill>
                          <a:latin typeface="Arial"/>
                        </a:defRPr>
                      </a:lvl6pPr>
                      <a:lvl7pPr marL="2057400" algn="l" defTabSz="685800" rtl="0" eaLnBrk="1" latinLnBrk="0" hangingPunct="1">
                        <a:defRPr sz="1350" kern="1200">
                          <a:solidFill>
                            <a:schemeClr val="tx1"/>
                          </a:solidFill>
                          <a:latin typeface="Arial"/>
                        </a:defRPr>
                      </a:lvl7pPr>
                      <a:lvl8pPr marL="2400300" algn="l" defTabSz="685800" rtl="0" eaLnBrk="1" latinLnBrk="0" hangingPunct="1">
                        <a:defRPr sz="1350" kern="1200">
                          <a:solidFill>
                            <a:schemeClr val="tx1"/>
                          </a:solidFill>
                          <a:latin typeface="Arial"/>
                        </a:defRPr>
                      </a:lvl8pPr>
                      <a:lvl9pPr marL="2743200" algn="l" defTabSz="685800" rtl="0" eaLnBrk="1" latinLnBrk="0" hangingPunct="1">
                        <a:defRPr sz="1350" kern="1200">
                          <a:solidFill>
                            <a:schemeClr val="tx1"/>
                          </a:solidFill>
                          <a:latin typeface="Arial"/>
                        </a:defRPr>
                      </a:lvl9pPr>
                    </a:lstStyle>
                    <a:p>
                      <a:pPr marL="0" lvl="0" indent="0" algn="ctr" rtl="0">
                        <a:spcBef>
                          <a:spcPts val="0"/>
                        </a:spcBef>
                        <a:spcAft>
                          <a:spcPts val="0"/>
                        </a:spcAft>
                        <a:buNone/>
                      </a:pPr>
                      <a:r>
                        <a:rPr lang="en" sz="2000" dirty="0">
                          <a:solidFill>
                            <a:schemeClr val="lt1"/>
                          </a:solidFill>
                        </a:rPr>
                        <a:t>ENERGY</a:t>
                      </a:r>
                      <a:endParaRPr sz="2000" dirty="0">
                        <a:solidFill>
                          <a:schemeClr val="lt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109" name="Google Shape;109;p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Categories of disability</a:t>
            </a:r>
            <a:endParaRPr/>
          </a:p>
        </p:txBody>
      </p:sp>
      <p:pic>
        <p:nvPicPr>
          <p:cNvPr id="111" name="Google Shape;111;p19" descr="brain icon"/>
          <p:cNvPicPr preferRelativeResize="0"/>
          <p:nvPr/>
        </p:nvPicPr>
        <p:blipFill>
          <a:blip r:embed="rId3">
            <a:alphaModFix/>
          </a:blip>
          <a:stretch>
            <a:fillRect/>
          </a:stretch>
        </p:blipFill>
        <p:spPr>
          <a:xfrm>
            <a:off x="4038600" y="1431200"/>
            <a:ext cx="1143000" cy="1143000"/>
          </a:xfrm>
          <a:prstGeom prst="rect">
            <a:avLst/>
          </a:prstGeom>
          <a:noFill/>
          <a:ln>
            <a:noFill/>
          </a:ln>
        </p:spPr>
      </p:pic>
      <p:pic>
        <p:nvPicPr>
          <p:cNvPr id="112" name="Google Shape;112;p19" descr="wheelchair icon"/>
          <p:cNvPicPr preferRelativeResize="0"/>
          <p:nvPr/>
        </p:nvPicPr>
        <p:blipFill>
          <a:blip r:embed="rId4">
            <a:alphaModFix/>
          </a:blip>
          <a:stretch>
            <a:fillRect/>
          </a:stretch>
        </p:blipFill>
        <p:spPr>
          <a:xfrm>
            <a:off x="1357375" y="1431200"/>
            <a:ext cx="1143000" cy="1143000"/>
          </a:xfrm>
          <a:prstGeom prst="rect">
            <a:avLst/>
          </a:prstGeom>
          <a:noFill/>
          <a:ln>
            <a:noFill/>
          </a:ln>
        </p:spPr>
      </p:pic>
      <p:pic>
        <p:nvPicPr>
          <p:cNvPr id="113" name="Google Shape;113;p19" descr="RX (prescription) icon"/>
          <p:cNvPicPr preferRelativeResize="0"/>
          <p:nvPr/>
        </p:nvPicPr>
        <p:blipFill>
          <a:blip r:embed="rId5">
            <a:alphaModFix/>
          </a:blip>
          <a:stretch>
            <a:fillRect/>
          </a:stretch>
        </p:blipFill>
        <p:spPr>
          <a:xfrm>
            <a:off x="6814850" y="1431200"/>
            <a:ext cx="981075" cy="1143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0" descr="Pocket watch"/>
          <p:cNvPicPr preferRelativeResize="0"/>
          <p:nvPr/>
        </p:nvPicPr>
        <p:blipFill rotWithShape="1">
          <a:blip r:embed="rId3">
            <a:alphaModFix/>
          </a:blip>
          <a:srcRect t="56273" b="6737"/>
          <a:stretch/>
        </p:blipFill>
        <p:spPr>
          <a:xfrm>
            <a:off x="0" y="-1"/>
            <a:ext cx="9144000" cy="5143501"/>
          </a:xfrm>
          <a:prstGeom prst="rect">
            <a:avLst/>
          </a:prstGeom>
          <a:noFill/>
          <a:ln>
            <a:noFill/>
          </a:ln>
        </p:spPr>
      </p:pic>
      <p:sp>
        <p:nvSpPr>
          <p:cNvPr id="4" name="Google Shape;6;p1">
            <a:extLst>
              <a:ext uri="{FF2B5EF4-FFF2-40B4-BE49-F238E27FC236}">
                <a16:creationId xmlns:a16="http://schemas.microsoft.com/office/drawing/2014/main" id="{E435F1B2-E740-46ED-9B07-5FDF861AFE85}"/>
              </a:ext>
            </a:extLst>
          </p:cNvPr>
          <p:cNvSpPr/>
          <p:nvPr/>
        </p:nvSpPr>
        <p:spPr>
          <a:xfrm>
            <a:off x="0" y="4229100"/>
            <a:ext cx="9144000" cy="914400"/>
          </a:xfrm>
          <a:prstGeom prst="rect">
            <a:avLst/>
          </a:prstGeom>
          <a:solidFill>
            <a:schemeClr val="lt2">
              <a:alpha val="32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Damask</Template>
  <TotalTime>8546</TotalTime>
  <Words>1438</Words>
  <Application>Microsoft Office PowerPoint</Application>
  <PresentationFormat>On-screen Show (16:9)</PresentationFormat>
  <Paragraphs>212</Paragraphs>
  <Slides>50</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Inter ExtraBold</vt:lpstr>
      <vt:lpstr>Inter Medium</vt:lpstr>
      <vt:lpstr>Rockwell</vt:lpstr>
      <vt:lpstr>Aharoni</vt:lpstr>
      <vt:lpstr>Calibri</vt:lpstr>
      <vt:lpstr>Bookman Old Style</vt:lpstr>
      <vt:lpstr>Arial</vt:lpstr>
      <vt:lpstr>Times New Roman</vt:lpstr>
      <vt:lpstr>Proxima Nova</vt:lpstr>
      <vt:lpstr>Inter Medium Italic</vt:lpstr>
      <vt:lpstr>Damask</vt:lpstr>
      <vt:lpstr>What are some barriers to education for medical students with disabilities? </vt:lpstr>
      <vt:lpstr>PowerPoint Presentation</vt:lpstr>
      <vt:lpstr>Systemic barriers for students with disabilities</vt:lpstr>
      <vt:lpstr>Systemic barriers</vt:lpstr>
      <vt:lpstr>PowerPoint Presentation</vt:lpstr>
      <vt:lpstr>Learning objectives</vt:lpstr>
      <vt:lpstr>Accessibility</vt:lpstr>
      <vt:lpstr>Categories of disability</vt:lpstr>
      <vt:lpstr>PowerPoint Presentation</vt:lpstr>
      <vt:lpstr>Save time: include accessibility during design phase</vt:lpstr>
      <vt:lpstr>Definitions: Accessibility</vt:lpstr>
      <vt:lpstr>Definitions: Accommodations</vt:lpstr>
      <vt:lpstr>Definitions: Universal Design for Learning</vt:lpstr>
      <vt:lpstr>Common accommodations in didactic setting</vt:lpstr>
      <vt:lpstr>Reduce common accommodations with UDL/accessibility</vt:lpstr>
      <vt:lpstr>Common accommodations</vt:lpstr>
      <vt:lpstr>Knowledge Check</vt:lpstr>
      <vt:lpstr>Reducing barriers: lab setting</vt:lpstr>
      <vt:lpstr>Reducing barriers: clinical and clerkship setting</vt:lpstr>
      <vt:lpstr>Reducing barriers: graduate medical education</vt:lpstr>
      <vt:lpstr>Reducing barriers: continuing medical education</vt:lpstr>
      <vt:lpstr>References and resources</vt:lpstr>
      <vt:lpstr>Inclusion</vt:lpstr>
      <vt:lpstr>PowerPoint Presentation</vt:lpstr>
      <vt:lpstr>PowerPoint Presentation</vt:lpstr>
      <vt:lpstr>Diversity</vt:lpstr>
      <vt:lpstr>Inclusion</vt:lpstr>
      <vt:lpstr>PowerPoint Presentation</vt:lpstr>
      <vt:lpstr>PowerPoint Presentation</vt:lpstr>
      <vt:lpstr>PowerPoint Presentation</vt:lpstr>
      <vt:lpstr>PowerPoint Presentation</vt:lpstr>
      <vt:lpstr>PowerPoint Presentation</vt:lpstr>
      <vt:lpstr>Inclusive Design</vt:lpstr>
      <vt:lpstr>Prior to Your Experience</vt:lpstr>
      <vt:lpstr>When Creating Activities</vt:lpstr>
      <vt:lpstr>PowerPoint Presentation</vt:lpstr>
      <vt:lpstr>When Creating Activities</vt:lpstr>
      <vt:lpstr>When Creating Activities</vt:lpstr>
      <vt:lpstr>Plus-One Thinking</vt:lpstr>
      <vt:lpstr>During Your Learning Experience</vt:lpstr>
      <vt:lpstr>During Your Learning Experience</vt:lpstr>
      <vt:lpstr>During Your Learning Experience</vt:lpstr>
      <vt:lpstr>Assessment</vt:lpstr>
      <vt:lpstr>Online Courses</vt:lpstr>
      <vt:lpstr>Technology Barriers</vt:lpstr>
      <vt:lpstr>Troublesome (non-inclusive) Language</vt:lpstr>
      <vt:lpstr>Troublesome (non-inclusive) Language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are some barriers to education for students with disabilities?</dc:title>
  <dc:creator>Halpin, David</dc:creator>
  <cp:lastModifiedBy>Halpin, David</cp:lastModifiedBy>
  <cp:revision>108</cp:revision>
  <dcterms:modified xsi:type="dcterms:W3CDTF">2023-11-13T14:20:15Z</dcterms:modified>
</cp:coreProperties>
</file>