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51"/>
  </p:notesMasterIdLst>
  <p:handoutMasterIdLst>
    <p:handoutMasterId r:id="rId52"/>
  </p:handoutMasterIdLst>
  <p:sldIdLst>
    <p:sldId id="261" r:id="rId2"/>
    <p:sldId id="257" r:id="rId3"/>
    <p:sldId id="662" r:id="rId4"/>
    <p:sldId id="695" r:id="rId5"/>
    <p:sldId id="696" r:id="rId6"/>
    <p:sldId id="275" r:id="rId7"/>
    <p:sldId id="482" r:id="rId8"/>
    <p:sldId id="663" r:id="rId9"/>
    <p:sldId id="664" r:id="rId10"/>
    <p:sldId id="683" r:id="rId11"/>
    <p:sldId id="686" r:id="rId12"/>
    <p:sldId id="688" r:id="rId13"/>
    <p:sldId id="661" r:id="rId14"/>
    <p:sldId id="533" r:id="rId15"/>
    <p:sldId id="495" r:id="rId16"/>
    <p:sldId id="496" r:id="rId17"/>
    <p:sldId id="472" r:id="rId18"/>
    <p:sldId id="677" r:id="rId19"/>
    <p:sldId id="465" r:id="rId20"/>
    <p:sldId id="497" r:id="rId21"/>
    <p:sldId id="498" r:id="rId22"/>
    <p:sldId id="500" r:id="rId23"/>
    <p:sldId id="501" r:id="rId24"/>
    <p:sldId id="530" r:id="rId25"/>
    <p:sldId id="506" r:id="rId26"/>
    <p:sldId id="508" r:id="rId27"/>
    <p:sldId id="514" r:id="rId28"/>
    <p:sldId id="532" r:id="rId29"/>
    <p:sldId id="279" r:id="rId30"/>
    <p:sldId id="531" r:id="rId31"/>
    <p:sldId id="462" r:id="rId32"/>
    <p:sldId id="453" r:id="rId33"/>
    <p:sldId id="314" r:id="rId34"/>
    <p:sldId id="317" r:id="rId35"/>
    <p:sldId id="258" r:id="rId36"/>
    <p:sldId id="259" r:id="rId37"/>
    <p:sldId id="693" r:id="rId38"/>
    <p:sldId id="264" r:id="rId39"/>
    <p:sldId id="659" r:id="rId40"/>
    <p:sldId id="576" r:id="rId41"/>
    <p:sldId id="265" r:id="rId42"/>
    <p:sldId id="274" r:id="rId43"/>
    <p:sldId id="342" r:id="rId44"/>
    <p:sldId id="359" r:id="rId45"/>
    <p:sldId id="361" r:id="rId46"/>
    <p:sldId id="360" r:id="rId47"/>
    <p:sldId id="383" r:id="rId48"/>
    <p:sldId id="379" r:id="rId49"/>
    <p:sldId id="682"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BC98"/>
    <a:srgbClr val="0043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86407"/>
  </p:normalViewPr>
  <p:slideViewPr>
    <p:cSldViewPr snapToGrid="0">
      <p:cViewPr varScale="1">
        <p:scale>
          <a:sx n="72" d="100"/>
          <a:sy n="72" d="100"/>
        </p:scale>
        <p:origin x="360" y="192"/>
      </p:cViewPr>
      <p:guideLst/>
    </p:cSldViewPr>
  </p:slideViewPr>
  <p:outlineViewPr>
    <p:cViewPr>
      <p:scale>
        <a:sx n="33" d="100"/>
        <a:sy n="33" d="100"/>
      </p:scale>
      <p:origin x="0" y="-15376"/>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7" d="100"/>
          <a:sy n="67" d="100"/>
        </p:scale>
        <p:origin x="288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91FCE0-3DC9-4E0A-A22B-A398CE9938E0}"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2F3B20D7-B572-422F-86AA-CEE4256E570B}">
      <dgm:prSet/>
      <dgm:spPr/>
      <dgm:t>
        <a:bodyPr/>
        <a:lstStyle/>
        <a:p>
          <a:r>
            <a:rPr lang="en-US"/>
            <a:t>Relationship centered</a:t>
          </a:r>
        </a:p>
      </dgm:t>
    </dgm:pt>
    <dgm:pt modelId="{36CA8F33-A340-41B1-B6B9-E860DED1C195}" type="parTrans" cxnId="{8C884933-49E2-4FD3-8EBC-B153CD770DEE}">
      <dgm:prSet/>
      <dgm:spPr/>
      <dgm:t>
        <a:bodyPr/>
        <a:lstStyle/>
        <a:p>
          <a:endParaRPr lang="en-US"/>
        </a:p>
      </dgm:t>
    </dgm:pt>
    <dgm:pt modelId="{F547D047-53E2-4CF4-A2C4-A17B56EA0652}" type="sibTrans" cxnId="{8C884933-49E2-4FD3-8EBC-B153CD770DEE}">
      <dgm:prSet/>
      <dgm:spPr/>
      <dgm:t>
        <a:bodyPr/>
        <a:lstStyle/>
        <a:p>
          <a:endParaRPr lang="en-US"/>
        </a:p>
      </dgm:t>
    </dgm:pt>
    <dgm:pt modelId="{A013F63F-0A85-4D8F-9F21-025B9C966A4E}">
      <dgm:prSet/>
      <dgm:spPr/>
      <dgm:t>
        <a:bodyPr/>
        <a:lstStyle/>
        <a:p>
          <a:r>
            <a:rPr lang="en-US"/>
            <a:t>Culturally and linguistically diverse</a:t>
          </a:r>
        </a:p>
      </dgm:t>
    </dgm:pt>
    <dgm:pt modelId="{96FD9FC9-CDA1-4DDD-80CC-EEC513C9B601}" type="parTrans" cxnId="{B66BE482-EDD0-4792-864A-2DBB621A37E1}">
      <dgm:prSet/>
      <dgm:spPr/>
      <dgm:t>
        <a:bodyPr/>
        <a:lstStyle/>
        <a:p>
          <a:endParaRPr lang="en-US"/>
        </a:p>
      </dgm:t>
    </dgm:pt>
    <dgm:pt modelId="{B517EA8F-2A72-4398-8C00-B6466CA38840}" type="sibTrans" cxnId="{B66BE482-EDD0-4792-864A-2DBB621A37E1}">
      <dgm:prSet/>
      <dgm:spPr/>
      <dgm:t>
        <a:bodyPr/>
        <a:lstStyle/>
        <a:p>
          <a:endParaRPr lang="en-US"/>
        </a:p>
      </dgm:t>
    </dgm:pt>
    <dgm:pt modelId="{7ECB8D6B-EFD5-4489-966B-B5FC3997AFA9}">
      <dgm:prSet/>
      <dgm:spPr/>
      <dgm:t>
        <a:bodyPr/>
        <a:lstStyle/>
        <a:p>
          <a:r>
            <a:rPr lang="en-US"/>
            <a:t>Targeted focus</a:t>
          </a:r>
        </a:p>
      </dgm:t>
    </dgm:pt>
    <dgm:pt modelId="{3B0AD9BC-7F19-42A3-A572-746C2D589EEC}" type="parTrans" cxnId="{7E1F04E1-97B7-41AD-B2CF-4B4D718124AF}">
      <dgm:prSet/>
      <dgm:spPr/>
      <dgm:t>
        <a:bodyPr/>
        <a:lstStyle/>
        <a:p>
          <a:endParaRPr lang="en-US"/>
        </a:p>
      </dgm:t>
    </dgm:pt>
    <dgm:pt modelId="{048EC9C0-C779-43B3-A5F7-8E5EAF68570E}" type="sibTrans" cxnId="{7E1F04E1-97B7-41AD-B2CF-4B4D718124AF}">
      <dgm:prSet/>
      <dgm:spPr/>
      <dgm:t>
        <a:bodyPr/>
        <a:lstStyle/>
        <a:p>
          <a:endParaRPr lang="en-US"/>
        </a:p>
      </dgm:t>
    </dgm:pt>
    <dgm:pt modelId="{351FB28C-005F-4A2D-9BD3-84226DBD175D}">
      <dgm:prSet/>
      <dgm:spPr/>
      <dgm:t>
        <a:bodyPr/>
        <a:lstStyle/>
        <a:p>
          <a:r>
            <a:rPr lang="en-US"/>
            <a:t>Transparent</a:t>
          </a:r>
        </a:p>
      </dgm:t>
    </dgm:pt>
    <dgm:pt modelId="{6A67F45C-E27E-4880-BC98-333E9AD7DE18}" type="parTrans" cxnId="{644DE0C9-1B4E-4FE3-9BFC-B3AC24069973}">
      <dgm:prSet/>
      <dgm:spPr/>
      <dgm:t>
        <a:bodyPr/>
        <a:lstStyle/>
        <a:p>
          <a:endParaRPr lang="en-US"/>
        </a:p>
      </dgm:t>
    </dgm:pt>
    <dgm:pt modelId="{6A8DAF08-DA7B-4FC5-BBDE-2889F8C4F8EE}" type="sibTrans" cxnId="{644DE0C9-1B4E-4FE3-9BFC-B3AC24069973}">
      <dgm:prSet/>
      <dgm:spPr/>
      <dgm:t>
        <a:bodyPr/>
        <a:lstStyle/>
        <a:p>
          <a:endParaRPr lang="en-US"/>
        </a:p>
      </dgm:t>
    </dgm:pt>
    <dgm:pt modelId="{A4506EB9-A403-4459-87B2-604DB52ACC46}">
      <dgm:prSet/>
      <dgm:spPr/>
      <dgm:t>
        <a:bodyPr/>
        <a:lstStyle/>
        <a:p>
          <a:r>
            <a:rPr lang="en-US"/>
            <a:t>Long and short term goals</a:t>
          </a:r>
        </a:p>
      </dgm:t>
    </dgm:pt>
    <dgm:pt modelId="{8E638A5D-7728-4270-B473-9221E467C0E5}" type="parTrans" cxnId="{13A7C24D-D784-4D02-A0F6-884C8D97B047}">
      <dgm:prSet/>
      <dgm:spPr/>
      <dgm:t>
        <a:bodyPr/>
        <a:lstStyle/>
        <a:p>
          <a:endParaRPr lang="en-US"/>
        </a:p>
      </dgm:t>
    </dgm:pt>
    <dgm:pt modelId="{553F5FF0-0136-4752-993A-DACDFC6404FE}" type="sibTrans" cxnId="{13A7C24D-D784-4D02-A0F6-884C8D97B047}">
      <dgm:prSet/>
      <dgm:spPr/>
      <dgm:t>
        <a:bodyPr/>
        <a:lstStyle/>
        <a:p>
          <a:endParaRPr lang="en-US"/>
        </a:p>
      </dgm:t>
    </dgm:pt>
    <dgm:pt modelId="{FDB70BC1-F071-4486-9940-B1577C00E75B}">
      <dgm:prSet/>
      <dgm:spPr/>
      <dgm:t>
        <a:bodyPr/>
        <a:lstStyle/>
        <a:p>
          <a:r>
            <a:rPr lang="en-US"/>
            <a:t>Collaborative</a:t>
          </a:r>
        </a:p>
      </dgm:t>
    </dgm:pt>
    <dgm:pt modelId="{0662AFC5-221D-4142-B1F7-01C8E7FC76B9}" type="parTrans" cxnId="{16A3990F-3B14-4259-9171-9B289AA90CA9}">
      <dgm:prSet/>
      <dgm:spPr/>
      <dgm:t>
        <a:bodyPr/>
        <a:lstStyle/>
        <a:p>
          <a:endParaRPr lang="en-US"/>
        </a:p>
      </dgm:t>
    </dgm:pt>
    <dgm:pt modelId="{6CCC8573-73D1-4E10-A3EB-4E7A7D5006A1}" type="sibTrans" cxnId="{16A3990F-3B14-4259-9171-9B289AA90CA9}">
      <dgm:prSet/>
      <dgm:spPr/>
      <dgm:t>
        <a:bodyPr/>
        <a:lstStyle/>
        <a:p>
          <a:endParaRPr lang="en-US"/>
        </a:p>
      </dgm:t>
    </dgm:pt>
    <dgm:pt modelId="{D6595E04-4B51-45F1-AB23-E0E06EEB2B80}">
      <dgm:prSet/>
      <dgm:spPr/>
      <dgm:t>
        <a:bodyPr/>
        <a:lstStyle/>
        <a:p>
          <a:r>
            <a:rPr lang="en-US"/>
            <a:t>Comprehensive</a:t>
          </a:r>
        </a:p>
      </dgm:t>
    </dgm:pt>
    <dgm:pt modelId="{95265D41-F9F2-4C98-B516-86C11ADD779C}" type="parTrans" cxnId="{63890D27-024B-4DA9-A6CD-125DDFC8A2EF}">
      <dgm:prSet/>
      <dgm:spPr/>
      <dgm:t>
        <a:bodyPr/>
        <a:lstStyle/>
        <a:p>
          <a:endParaRPr lang="en-US"/>
        </a:p>
      </dgm:t>
    </dgm:pt>
    <dgm:pt modelId="{7F92FFD2-7E57-4856-AD0C-B8CE8AAD5543}" type="sibTrans" cxnId="{63890D27-024B-4DA9-A6CD-125DDFC8A2EF}">
      <dgm:prSet/>
      <dgm:spPr/>
      <dgm:t>
        <a:bodyPr/>
        <a:lstStyle/>
        <a:p>
          <a:endParaRPr lang="en-US"/>
        </a:p>
      </dgm:t>
    </dgm:pt>
    <dgm:pt modelId="{900BFC13-EFAE-42A0-8ED1-10A037847282}">
      <dgm:prSet/>
      <dgm:spPr/>
      <dgm:t>
        <a:bodyPr/>
        <a:lstStyle/>
        <a:p>
          <a:r>
            <a:rPr lang="en-US"/>
            <a:t>Fiscally responsive</a:t>
          </a:r>
        </a:p>
      </dgm:t>
    </dgm:pt>
    <dgm:pt modelId="{84CFBD92-20EC-4CEB-AFBB-BBF5A467F377}" type="parTrans" cxnId="{5B6A05BB-9583-4FAD-9A06-1EAA1C28C948}">
      <dgm:prSet/>
      <dgm:spPr/>
      <dgm:t>
        <a:bodyPr/>
        <a:lstStyle/>
        <a:p>
          <a:endParaRPr lang="en-US"/>
        </a:p>
      </dgm:t>
    </dgm:pt>
    <dgm:pt modelId="{287B289B-E5B3-4817-A301-AC3BB18B0711}" type="sibTrans" cxnId="{5B6A05BB-9583-4FAD-9A06-1EAA1C28C948}">
      <dgm:prSet/>
      <dgm:spPr/>
      <dgm:t>
        <a:bodyPr/>
        <a:lstStyle/>
        <a:p>
          <a:endParaRPr lang="en-US"/>
        </a:p>
      </dgm:t>
    </dgm:pt>
    <dgm:pt modelId="{2722B48F-DC97-45A3-80D1-7995833A363D}">
      <dgm:prSet/>
      <dgm:spPr/>
      <dgm:t>
        <a:bodyPr/>
        <a:lstStyle/>
        <a:p>
          <a:r>
            <a:rPr lang="en-US"/>
            <a:t>MONITOR and REVISE</a:t>
          </a:r>
        </a:p>
      </dgm:t>
    </dgm:pt>
    <dgm:pt modelId="{01AB0B1C-99F2-4365-9F65-FC25EBD2FDF6}" type="parTrans" cxnId="{95358FEF-B800-47B3-9D9C-B918F3757496}">
      <dgm:prSet/>
      <dgm:spPr/>
      <dgm:t>
        <a:bodyPr/>
        <a:lstStyle/>
        <a:p>
          <a:endParaRPr lang="en-US"/>
        </a:p>
      </dgm:t>
    </dgm:pt>
    <dgm:pt modelId="{D5B0774C-4635-4E14-9F56-C5D0391A08B1}" type="sibTrans" cxnId="{95358FEF-B800-47B3-9D9C-B918F3757496}">
      <dgm:prSet/>
      <dgm:spPr/>
      <dgm:t>
        <a:bodyPr/>
        <a:lstStyle/>
        <a:p>
          <a:endParaRPr lang="en-US"/>
        </a:p>
      </dgm:t>
    </dgm:pt>
    <dgm:pt modelId="{55C8849B-768E-4833-97CE-1627E8F52FE7}" type="pres">
      <dgm:prSet presAssocID="{9391FCE0-3DC9-4E0A-A22B-A398CE9938E0}" presName="Name0" presStyleCnt="0">
        <dgm:presLayoutVars>
          <dgm:dir/>
          <dgm:resizeHandles val="exact"/>
        </dgm:presLayoutVars>
      </dgm:prSet>
      <dgm:spPr/>
    </dgm:pt>
    <dgm:pt modelId="{D9FE47B8-C2CC-4412-9244-D493E9D10F4A}" type="pres">
      <dgm:prSet presAssocID="{2F3B20D7-B572-422F-86AA-CEE4256E570B}" presName="node" presStyleLbl="node1" presStyleIdx="0" presStyleCnt="9">
        <dgm:presLayoutVars>
          <dgm:bulletEnabled val="1"/>
        </dgm:presLayoutVars>
      </dgm:prSet>
      <dgm:spPr/>
    </dgm:pt>
    <dgm:pt modelId="{B000FD88-06F2-4874-A220-07BF5465D969}" type="pres">
      <dgm:prSet presAssocID="{F547D047-53E2-4CF4-A2C4-A17B56EA0652}" presName="sibTrans" presStyleLbl="sibTrans1D1" presStyleIdx="0" presStyleCnt="8"/>
      <dgm:spPr/>
    </dgm:pt>
    <dgm:pt modelId="{1790B9DC-99F6-4EAF-A19D-C4C75976E774}" type="pres">
      <dgm:prSet presAssocID="{F547D047-53E2-4CF4-A2C4-A17B56EA0652}" presName="connectorText" presStyleLbl="sibTrans1D1" presStyleIdx="0" presStyleCnt="8"/>
      <dgm:spPr/>
    </dgm:pt>
    <dgm:pt modelId="{CF37C99E-BF8F-404F-A638-79F32893284E}" type="pres">
      <dgm:prSet presAssocID="{A013F63F-0A85-4D8F-9F21-025B9C966A4E}" presName="node" presStyleLbl="node1" presStyleIdx="1" presStyleCnt="9">
        <dgm:presLayoutVars>
          <dgm:bulletEnabled val="1"/>
        </dgm:presLayoutVars>
      </dgm:prSet>
      <dgm:spPr/>
    </dgm:pt>
    <dgm:pt modelId="{BB199A08-0F3C-46F5-B9F0-F75280A752D9}" type="pres">
      <dgm:prSet presAssocID="{B517EA8F-2A72-4398-8C00-B6466CA38840}" presName="sibTrans" presStyleLbl="sibTrans1D1" presStyleIdx="1" presStyleCnt="8"/>
      <dgm:spPr/>
    </dgm:pt>
    <dgm:pt modelId="{4DC43D74-D83B-47A9-A0F2-FB2222618FBE}" type="pres">
      <dgm:prSet presAssocID="{B517EA8F-2A72-4398-8C00-B6466CA38840}" presName="connectorText" presStyleLbl="sibTrans1D1" presStyleIdx="1" presStyleCnt="8"/>
      <dgm:spPr/>
    </dgm:pt>
    <dgm:pt modelId="{1E00EFBA-3B6B-4A7B-9F38-FB6AAAA210FF}" type="pres">
      <dgm:prSet presAssocID="{7ECB8D6B-EFD5-4489-966B-B5FC3997AFA9}" presName="node" presStyleLbl="node1" presStyleIdx="2" presStyleCnt="9">
        <dgm:presLayoutVars>
          <dgm:bulletEnabled val="1"/>
        </dgm:presLayoutVars>
      </dgm:prSet>
      <dgm:spPr/>
    </dgm:pt>
    <dgm:pt modelId="{C2C9338B-4154-43A7-BD20-8CD2C7103B9C}" type="pres">
      <dgm:prSet presAssocID="{048EC9C0-C779-43B3-A5F7-8E5EAF68570E}" presName="sibTrans" presStyleLbl="sibTrans1D1" presStyleIdx="2" presStyleCnt="8"/>
      <dgm:spPr/>
    </dgm:pt>
    <dgm:pt modelId="{A4AF95C3-381E-4BB9-93A7-586AD421FFE1}" type="pres">
      <dgm:prSet presAssocID="{048EC9C0-C779-43B3-A5F7-8E5EAF68570E}" presName="connectorText" presStyleLbl="sibTrans1D1" presStyleIdx="2" presStyleCnt="8"/>
      <dgm:spPr/>
    </dgm:pt>
    <dgm:pt modelId="{2FE3B6E5-E118-465C-BC70-E6AF9455EB38}" type="pres">
      <dgm:prSet presAssocID="{351FB28C-005F-4A2D-9BD3-84226DBD175D}" presName="node" presStyleLbl="node1" presStyleIdx="3" presStyleCnt="9">
        <dgm:presLayoutVars>
          <dgm:bulletEnabled val="1"/>
        </dgm:presLayoutVars>
      </dgm:prSet>
      <dgm:spPr/>
    </dgm:pt>
    <dgm:pt modelId="{45E08A66-FB06-4DE5-9CE6-7415A441A19D}" type="pres">
      <dgm:prSet presAssocID="{6A8DAF08-DA7B-4FC5-BBDE-2889F8C4F8EE}" presName="sibTrans" presStyleLbl="sibTrans1D1" presStyleIdx="3" presStyleCnt="8"/>
      <dgm:spPr/>
    </dgm:pt>
    <dgm:pt modelId="{7B6EB56E-4C5E-4CB8-919F-545C87F00D1F}" type="pres">
      <dgm:prSet presAssocID="{6A8DAF08-DA7B-4FC5-BBDE-2889F8C4F8EE}" presName="connectorText" presStyleLbl="sibTrans1D1" presStyleIdx="3" presStyleCnt="8"/>
      <dgm:spPr/>
    </dgm:pt>
    <dgm:pt modelId="{63285B31-4B26-44FC-A160-0272358085AB}" type="pres">
      <dgm:prSet presAssocID="{A4506EB9-A403-4459-87B2-604DB52ACC46}" presName="node" presStyleLbl="node1" presStyleIdx="4" presStyleCnt="9">
        <dgm:presLayoutVars>
          <dgm:bulletEnabled val="1"/>
        </dgm:presLayoutVars>
      </dgm:prSet>
      <dgm:spPr/>
    </dgm:pt>
    <dgm:pt modelId="{AFBC037B-A93F-4D94-8274-85DEFF91FAB5}" type="pres">
      <dgm:prSet presAssocID="{553F5FF0-0136-4752-993A-DACDFC6404FE}" presName="sibTrans" presStyleLbl="sibTrans1D1" presStyleIdx="4" presStyleCnt="8"/>
      <dgm:spPr/>
    </dgm:pt>
    <dgm:pt modelId="{27287C37-74EE-49D7-A4DD-2B43CDB65ED3}" type="pres">
      <dgm:prSet presAssocID="{553F5FF0-0136-4752-993A-DACDFC6404FE}" presName="connectorText" presStyleLbl="sibTrans1D1" presStyleIdx="4" presStyleCnt="8"/>
      <dgm:spPr/>
    </dgm:pt>
    <dgm:pt modelId="{FDC46F2F-65E7-48CB-A956-7B4BF8B44B55}" type="pres">
      <dgm:prSet presAssocID="{FDB70BC1-F071-4486-9940-B1577C00E75B}" presName="node" presStyleLbl="node1" presStyleIdx="5" presStyleCnt="9">
        <dgm:presLayoutVars>
          <dgm:bulletEnabled val="1"/>
        </dgm:presLayoutVars>
      </dgm:prSet>
      <dgm:spPr/>
    </dgm:pt>
    <dgm:pt modelId="{35C7D13F-6A73-4947-B252-712D166D041F}" type="pres">
      <dgm:prSet presAssocID="{6CCC8573-73D1-4E10-A3EB-4E7A7D5006A1}" presName="sibTrans" presStyleLbl="sibTrans1D1" presStyleIdx="5" presStyleCnt="8"/>
      <dgm:spPr/>
    </dgm:pt>
    <dgm:pt modelId="{534B8A01-BFBC-42F3-BEC5-B71817CB2808}" type="pres">
      <dgm:prSet presAssocID="{6CCC8573-73D1-4E10-A3EB-4E7A7D5006A1}" presName="connectorText" presStyleLbl="sibTrans1D1" presStyleIdx="5" presStyleCnt="8"/>
      <dgm:spPr/>
    </dgm:pt>
    <dgm:pt modelId="{CB6C4165-5844-4D65-815D-CFD12D487757}" type="pres">
      <dgm:prSet presAssocID="{D6595E04-4B51-45F1-AB23-E0E06EEB2B80}" presName="node" presStyleLbl="node1" presStyleIdx="6" presStyleCnt="9">
        <dgm:presLayoutVars>
          <dgm:bulletEnabled val="1"/>
        </dgm:presLayoutVars>
      </dgm:prSet>
      <dgm:spPr/>
    </dgm:pt>
    <dgm:pt modelId="{6BEAAAF8-FEFD-43E5-972C-FF9B28B325CB}" type="pres">
      <dgm:prSet presAssocID="{7F92FFD2-7E57-4856-AD0C-B8CE8AAD5543}" presName="sibTrans" presStyleLbl="sibTrans1D1" presStyleIdx="6" presStyleCnt="8"/>
      <dgm:spPr/>
    </dgm:pt>
    <dgm:pt modelId="{E872627D-1F86-4246-B7F3-035C38938D0F}" type="pres">
      <dgm:prSet presAssocID="{7F92FFD2-7E57-4856-AD0C-B8CE8AAD5543}" presName="connectorText" presStyleLbl="sibTrans1D1" presStyleIdx="6" presStyleCnt="8"/>
      <dgm:spPr/>
    </dgm:pt>
    <dgm:pt modelId="{6F251D16-8D46-493B-A094-04BF67195428}" type="pres">
      <dgm:prSet presAssocID="{900BFC13-EFAE-42A0-8ED1-10A037847282}" presName="node" presStyleLbl="node1" presStyleIdx="7" presStyleCnt="9">
        <dgm:presLayoutVars>
          <dgm:bulletEnabled val="1"/>
        </dgm:presLayoutVars>
      </dgm:prSet>
      <dgm:spPr/>
    </dgm:pt>
    <dgm:pt modelId="{532AEE9E-AD10-4FB7-8BBF-283C889840F5}" type="pres">
      <dgm:prSet presAssocID="{287B289B-E5B3-4817-A301-AC3BB18B0711}" presName="sibTrans" presStyleLbl="sibTrans1D1" presStyleIdx="7" presStyleCnt="8"/>
      <dgm:spPr/>
    </dgm:pt>
    <dgm:pt modelId="{D450CB11-5400-4230-90A6-E251E952E0D3}" type="pres">
      <dgm:prSet presAssocID="{287B289B-E5B3-4817-A301-AC3BB18B0711}" presName="connectorText" presStyleLbl="sibTrans1D1" presStyleIdx="7" presStyleCnt="8"/>
      <dgm:spPr/>
    </dgm:pt>
    <dgm:pt modelId="{7B1AA97C-6F88-4711-A9C6-2CD9AA7332D8}" type="pres">
      <dgm:prSet presAssocID="{2722B48F-DC97-45A3-80D1-7995833A363D}" presName="node" presStyleLbl="node1" presStyleIdx="8" presStyleCnt="9">
        <dgm:presLayoutVars>
          <dgm:bulletEnabled val="1"/>
        </dgm:presLayoutVars>
      </dgm:prSet>
      <dgm:spPr/>
    </dgm:pt>
  </dgm:ptLst>
  <dgm:cxnLst>
    <dgm:cxn modelId="{42703C03-4461-40EA-B24E-273E4DA2F4AD}" type="presOf" srcId="{553F5FF0-0136-4752-993A-DACDFC6404FE}" destId="{AFBC037B-A93F-4D94-8274-85DEFF91FAB5}" srcOrd="0" destOrd="0" presId="urn:microsoft.com/office/officeart/2016/7/layout/RepeatingBendingProcessNew"/>
    <dgm:cxn modelId="{B3FBC20D-1C01-4E67-8B0B-4C16E4C208B4}" type="presOf" srcId="{6A8DAF08-DA7B-4FC5-BBDE-2889F8C4F8EE}" destId="{45E08A66-FB06-4DE5-9CE6-7415A441A19D}" srcOrd="0" destOrd="0" presId="urn:microsoft.com/office/officeart/2016/7/layout/RepeatingBendingProcessNew"/>
    <dgm:cxn modelId="{16A3990F-3B14-4259-9171-9B289AA90CA9}" srcId="{9391FCE0-3DC9-4E0A-A22B-A398CE9938E0}" destId="{FDB70BC1-F071-4486-9940-B1577C00E75B}" srcOrd="5" destOrd="0" parTransId="{0662AFC5-221D-4142-B1F7-01C8E7FC76B9}" sibTransId="{6CCC8573-73D1-4E10-A3EB-4E7A7D5006A1}"/>
    <dgm:cxn modelId="{DDD18F13-D3B6-4507-AD67-E0852CC1430D}" type="presOf" srcId="{A4506EB9-A403-4459-87B2-604DB52ACC46}" destId="{63285B31-4B26-44FC-A160-0272358085AB}" srcOrd="0" destOrd="0" presId="urn:microsoft.com/office/officeart/2016/7/layout/RepeatingBendingProcessNew"/>
    <dgm:cxn modelId="{BB147115-D053-4110-AEF1-ABFEC9ECAA53}" type="presOf" srcId="{6CCC8573-73D1-4E10-A3EB-4E7A7D5006A1}" destId="{534B8A01-BFBC-42F3-BEC5-B71817CB2808}" srcOrd="1" destOrd="0" presId="urn:microsoft.com/office/officeart/2016/7/layout/RepeatingBendingProcessNew"/>
    <dgm:cxn modelId="{165F2516-7556-4E9D-84AF-3DCF4FEE8E95}" type="presOf" srcId="{F547D047-53E2-4CF4-A2C4-A17B56EA0652}" destId="{B000FD88-06F2-4874-A220-07BF5465D969}" srcOrd="0" destOrd="0" presId="urn:microsoft.com/office/officeart/2016/7/layout/RepeatingBendingProcessNew"/>
    <dgm:cxn modelId="{83AE6F16-0661-4F3F-97F6-779A9EB50DC8}" type="presOf" srcId="{048EC9C0-C779-43B3-A5F7-8E5EAF68570E}" destId="{A4AF95C3-381E-4BB9-93A7-586AD421FFE1}" srcOrd="1" destOrd="0" presId="urn:microsoft.com/office/officeart/2016/7/layout/RepeatingBendingProcessNew"/>
    <dgm:cxn modelId="{D276DF1B-EB67-4479-B1F3-887D4F5D93C3}" type="presOf" srcId="{6A8DAF08-DA7B-4FC5-BBDE-2889F8C4F8EE}" destId="{7B6EB56E-4C5E-4CB8-919F-545C87F00D1F}" srcOrd="1" destOrd="0" presId="urn:microsoft.com/office/officeart/2016/7/layout/RepeatingBendingProcessNew"/>
    <dgm:cxn modelId="{3DD5601E-92AB-419D-AAFC-C796A0C6E635}" type="presOf" srcId="{7ECB8D6B-EFD5-4489-966B-B5FC3997AFA9}" destId="{1E00EFBA-3B6B-4A7B-9F38-FB6AAAA210FF}" srcOrd="0" destOrd="0" presId="urn:microsoft.com/office/officeart/2016/7/layout/RepeatingBendingProcessNew"/>
    <dgm:cxn modelId="{B15FCE1F-DB11-47F8-AA84-4DB72C54DA1C}" type="presOf" srcId="{2F3B20D7-B572-422F-86AA-CEE4256E570B}" destId="{D9FE47B8-C2CC-4412-9244-D493E9D10F4A}" srcOrd="0" destOrd="0" presId="urn:microsoft.com/office/officeart/2016/7/layout/RepeatingBendingProcessNew"/>
    <dgm:cxn modelId="{85CA7420-C0CD-4B0E-A5FF-54BB4FD0B444}" type="presOf" srcId="{FDB70BC1-F071-4486-9940-B1577C00E75B}" destId="{FDC46F2F-65E7-48CB-A956-7B4BF8B44B55}" srcOrd="0" destOrd="0" presId="urn:microsoft.com/office/officeart/2016/7/layout/RepeatingBendingProcessNew"/>
    <dgm:cxn modelId="{57EE0D26-5506-4E8D-888C-21F6F10E9EF5}" type="presOf" srcId="{7F92FFD2-7E57-4856-AD0C-B8CE8AAD5543}" destId="{6BEAAAF8-FEFD-43E5-972C-FF9B28B325CB}" srcOrd="0" destOrd="0" presId="urn:microsoft.com/office/officeart/2016/7/layout/RepeatingBendingProcessNew"/>
    <dgm:cxn modelId="{C63E4F26-2820-4475-A0A2-626BE7DF54DF}" type="presOf" srcId="{900BFC13-EFAE-42A0-8ED1-10A037847282}" destId="{6F251D16-8D46-493B-A094-04BF67195428}" srcOrd="0" destOrd="0" presId="urn:microsoft.com/office/officeart/2016/7/layout/RepeatingBendingProcessNew"/>
    <dgm:cxn modelId="{63890D27-024B-4DA9-A6CD-125DDFC8A2EF}" srcId="{9391FCE0-3DC9-4E0A-A22B-A398CE9938E0}" destId="{D6595E04-4B51-45F1-AB23-E0E06EEB2B80}" srcOrd="6" destOrd="0" parTransId="{95265D41-F9F2-4C98-B516-86C11ADD779C}" sibTransId="{7F92FFD2-7E57-4856-AD0C-B8CE8AAD5543}"/>
    <dgm:cxn modelId="{FE029C2C-6343-4665-B64F-19A2C3F18AA9}" type="presOf" srcId="{B517EA8F-2A72-4398-8C00-B6466CA38840}" destId="{4DC43D74-D83B-47A9-A0F2-FB2222618FBE}" srcOrd="1" destOrd="0" presId="urn:microsoft.com/office/officeart/2016/7/layout/RepeatingBendingProcessNew"/>
    <dgm:cxn modelId="{8C884933-49E2-4FD3-8EBC-B153CD770DEE}" srcId="{9391FCE0-3DC9-4E0A-A22B-A398CE9938E0}" destId="{2F3B20D7-B572-422F-86AA-CEE4256E570B}" srcOrd="0" destOrd="0" parTransId="{36CA8F33-A340-41B1-B6B9-E860DED1C195}" sibTransId="{F547D047-53E2-4CF4-A2C4-A17B56EA0652}"/>
    <dgm:cxn modelId="{B4CF1C34-E882-45E3-B392-F26263C5157C}" type="presOf" srcId="{287B289B-E5B3-4817-A301-AC3BB18B0711}" destId="{532AEE9E-AD10-4FB7-8BBF-283C889840F5}" srcOrd="0" destOrd="0" presId="urn:microsoft.com/office/officeart/2016/7/layout/RepeatingBendingProcessNew"/>
    <dgm:cxn modelId="{13A7C24D-D784-4D02-A0F6-884C8D97B047}" srcId="{9391FCE0-3DC9-4E0A-A22B-A398CE9938E0}" destId="{A4506EB9-A403-4459-87B2-604DB52ACC46}" srcOrd="4" destOrd="0" parTransId="{8E638A5D-7728-4270-B473-9221E467C0E5}" sibTransId="{553F5FF0-0136-4752-993A-DACDFC6404FE}"/>
    <dgm:cxn modelId="{62189F56-6E07-4362-B88F-22E704065575}" type="presOf" srcId="{553F5FF0-0136-4752-993A-DACDFC6404FE}" destId="{27287C37-74EE-49D7-A4DD-2B43CDB65ED3}" srcOrd="1" destOrd="0" presId="urn:microsoft.com/office/officeart/2016/7/layout/RepeatingBendingProcessNew"/>
    <dgm:cxn modelId="{B5BA106E-88FA-44EA-98E5-D7C08F2BA1C2}" type="presOf" srcId="{F547D047-53E2-4CF4-A2C4-A17B56EA0652}" destId="{1790B9DC-99F6-4EAF-A19D-C4C75976E774}" srcOrd="1" destOrd="0" presId="urn:microsoft.com/office/officeart/2016/7/layout/RepeatingBendingProcessNew"/>
    <dgm:cxn modelId="{B7541B71-CA9F-4287-983C-5FEFCB5625B0}" type="presOf" srcId="{287B289B-E5B3-4817-A301-AC3BB18B0711}" destId="{D450CB11-5400-4230-90A6-E251E952E0D3}" srcOrd="1" destOrd="0" presId="urn:microsoft.com/office/officeart/2016/7/layout/RepeatingBendingProcessNew"/>
    <dgm:cxn modelId="{B66BE482-EDD0-4792-864A-2DBB621A37E1}" srcId="{9391FCE0-3DC9-4E0A-A22B-A398CE9938E0}" destId="{A013F63F-0A85-4D8F-9F21-025B9C966A4E}" srcOrd="1" destOrd="0" parTransId="{96FD9FC9-CDA1-4DDD-80CC-EEC513C9B601}" sibTransId="{B517EA8F-2A72-4398-8C00-B6466CA38840}"/>
    <dgm:cxn modelId="{0EBDF283-8924-4F23-BBBB-40D0CEF39B4D}" type="presOf" srcId="{351FB28C-005F-4A2D-9BD3-84226DBD175D}" destId="{2FE3B6E5-E118-465C-BC70-E6AF9455EB38}" srcOrd="0" destOrd="0" presId="urn:microsoft.com/office/officeart/2016/7/layout/RepeatingBendingProcessNew"/>
    <dgm:cxn modelId="{17779D8E-FEEF-43D6-A20A-2F47D00CB028}" type="presOf" srcId="{7F92FFD2-7E57-4856-AD0C-B8CE8AAD5543}" destId="{E872627D-1F86-4246-B7F3-035C38938D0F}" srcOrd="1" destOrd="0" presId="urn:microsoft.com/office/officeart/2016/7/layout/RepeatingBendingProcessNew"/>
    <dgm:cxn modelId="{FE886AB0-A390-4A15-97E5-EF9A902AA28A}" type="presOf" srcId="{2722B48F-DC97-45A3-80D1-7995833A363D}" destId="{7B1AA97C-6F88-4711-A9C6-2CD9AA7332D8}" srcOrd="0" destOrd="0" presId="urn:microsoft.com/office/officeart/2016/7/layout/RepeatingBendingProcessNew"/>
    <dgm:cxn modelId="{60AFF8B2-BCE2-452F-A4EC-2EBB2C9CC672}" type="presOf" srcId="{B517EA8F-2A72-4398-8C00-B6466CA38840}" destId="{BB199A08-0F3C-46F5-B9F0-F75280A752D9}" srcOrd="0" destOrd="0" presId="urn:microsoft.com/office/officeart/2016/7/layout/RepeatingBendingProcessNew"/>
    <dgm:cxn modelId="{5B6A05BB-9583-4FAD-9A06-1EAA1C28C948}" srcId="{9391FCE0-3DC9-4E0A-A22B-A398CE9938E0}" destId="{900BFC13-EFAE-42A0-8ED1-10A037847282}" srcOrd="7" destOrd="0" parTransId="{84CFBD92-20EC-4CEB-AFBB-BBF5A467F377}" sibTransId="{287B289B-E5B3-4817-A301-AC3BB18B0711}"/>
    <dgm:cxn modelId="{644DE0C9-1B4E-4FE3-9BFC-B3AC24069973}" srcId="{9391FCE0-3DC9-4E0A-A22B-A398CE9938E0}" destId="{351FB28C-005F-4A2D-9BD3-84226DBD175D}" srcOrd="3" destOrd="0" parTransId="{6A67F45C-E27E-4880-BC98-333E9AD7DE18}" sibTransId="{6A8DAF08-DA7B-4FC5-BBDE-2889F8C4F8EE}"/>
    <dgm:cxn modelId="{7429F6CF-E23A-4DD8-90A8-1B6024DD7DAF}" type="presOf" srcId="{A013F63F-0A85-4D8F-9F21-025B9C966A4E}" destId="{CF37C99E-BF8F-404F-A638-79F32893284E}" srcOrd="0" destOrd="0" presId="urn:microsoft.com/office/officeart/2016/7/layout/RepeatingBendingProcessNew"/>
    <dgm:cxn modelId="{C2F6D4D7-74B4-4016-9301-BEF77EA4CC77}" type="presOf" srcId="{9391FCE0-3DC9-4E0A-A22B-A398CE9938E0}" destId="{55C8849B-768E-4833-97CE-1627E8F52FE7}" srcOrd="0" destOrd="0" presId="urn:microsoft.com/office/officeart/2016/7/layout/RepeatingBendingProcessNew"/>
    <dgm:cxn modelId="{99E81CDF-EDCE-44B4-8256-BD504169237E}" type="presOf" srcId="{D6595E04-4B51-45F1-AB23-E0E06EEB2B80}" destId="{CB6C4165-5844-4D65-815D-CFD12D487757}" srcOrd="0" destOrd="0" presId="urn:microsoft.com/office/officeart/2016/7/layout/RepeatingBendingProcessNew"/>
    <dgm:cxn modelId="{DF862AE0-A270-439F-B5E8-597CA151286C}" type="presOf" srcId="{048EC9C0-C779-43B3-A5F7-8E5EAF68570E}" destId="{C2C9338B-4154-43A7-BD20-8CD2C7103B9C}" srcOrd="0" destOrd="0" presId="urn:microsoft.com/office/officeart/2016/7/layout/RepeatingBendingProcessNew"/>
    <dgm:cxn modelId="{7E1F04E1-97B7-41AD-B2CF-4B4D718124AF}" srcId="{9391FCE0-3DC9-4E0A-A22B-A398CE9938E0}" destId="{7ECB8D6B-EFD5-4489-966B-B5FC3997AFA9}" srcOrd="2" destOrd="0" parTransId="{3B0AD9BC-7F19-42A3-A572-746C2D589EEC}" sibTransId="{048EC9C0-C779-43B3-A5F7-8E5EAF68570E}"/>
    <dgm:cxn modelId="{95358FEF-B800-47B3-9D9C-B918F3757496}" srcId="{9391FCE0-3DC9-4E0A-A22B-A398CE9938E0}" destId="{2722B48F-DC97-45A3-80D1-7995833A363D}" srcOrd="8" destOrd="0" parTransId="{01AB0B1C-99F2-4365-9F65-FC25EBD2FDF6}" sibTransId="{D5B0774C-4635-4E14-9F56-C5D0391A08B1}"/>
    <dgm:cxn modelId="{1DB0BCF5-6A91-4576-8593-3545EE34E489}" type="presOf" srcId="{6CCC8573-73D1-4E10-A3EB-4E7A7D5006A1}" destId="{35C7D13F-6A73-4947-B252-712D166D041F}" srcOrd="0" destOrd="0" presId="urn:microsoft.com/office/officeart/2016/7/layout/RepeatingBendingProcessNew"/>
    <dgm:cxn modelId="{9181F88D-A3A3-42F5-BB21-1D27AFA86B79}" type="presParOf" srcId="{55C8849B-768E-4833-97CE-1627E8F52FE7}" destId="{D9FE47B8-C2CC-4412-9244-D493E9D10F4A}" srcOrd="0" destOrd="0" presId="urn:microsoft.com/office/officeart/2016/7/layout/RepeatingBendingProcessNew"/>
    <dgm:cxn modelId="{C5B53F17-EF24-427B-9F87-966996B178A8}" type="presParOf" srcId="{55C8849B-768E-4833-97CE-1627E8F52FE7}" destId="{B000FD88-06F2-4874-A220-07BF5465D969}" srcOrd="1" destOrd="0" presId="urn:microsoft.com/office/officeart/2016/7/layout/RepeatingBendingProcessNew"/>
    <dgm:cxn modelId="{E11256A6-5392-40F7-AF07-6A0ECA6FB27A}" type="presParOf" srcId="{B000FD88-06F2-4874-A220-07BF5465D969}" destId="{1790B9DC-99F6-4EAF-A19D-C4C75976E774}" srcOrd="0" destOrd="0" presId="urn:microsoft.com/office/officeart/2016/7/layout/RepeatingBendingProcessNew"/>
    <dgm:cxn modelId="{A648538D-6A0C-4B96-BEAC-6885676DF0B4}" type="presParOf" srcId="{55C8849B-768E-4833-97CE-1627E8F52FE7}" destId="{CF37C99E-BF8F-404F-A638-79F32893284E}" srcOrd="2" destOrd="0" presId="urn:microsoft.com/office/officeart/2016/7/layout/RepeatingBendingProcessNew"/>
    <dgm:cxn modelId="{DD815C0E-0F52-410D-8617-C918B16D9356}" type="presParOf" srcId="{55C8849B-768E-4833-97CE-1627E8F52FE7}" destId="{BB199A08-0F3C-46F5-B9F0-F75280A752D9}" srcOrd="3" destOrd="0" presId="urn:microsoft.com/office/officeart/2016/7/layout/RepeatingBendingProcessNew"/>
    <dgm:cxn modelId="{636129B4-4976-437F-8BE8-BEFB43A3107F}" type="presParOf" srcId="{BB199A08-0F3C-46F5-B9F0-F75280A752D9}" destId="{4DC43D74-D83B-47A9-A0F2-FB2222618FBE}" srcOrd="0" destOrd="0" presId="urn:microsoft.com/office/officeart/2016/7/layout/RepeatingBendingProcessNew"/>
    <dgm:cxn modelId="{E459F196-BBE5-43BC-819A-77056B79C516}" type="presParOf" srcId="{55C8849B-768E-4833-97CE-1627E8F52FE7}" destId="{1E00EFBA-3B6B-4A7B-9F38-FB6AAAA210FF}" srcOrd="4" destOrd="0" presId="urn:microsoft.com/office/officeart/2016/7/layout/RepeatingBendingProcessNew"/>
    <dgm:cxn modelId="{57468596-5595-4324-B112-5CA6784D1F8A}" type="presParOf" srcId="{55C8849B-768E-4833-97CE-1627E8F52FE7}" destId="{C2C9338B-4154-43A7-BD20-8CD2C7103B9C}" srcOrd="5" destOrd="0" presId="urn:microsoft.com/office/officeart/2016/7/layout/RepeatingBendingProcessNew"/>
    <dgm:cxn modelId="{69A12E04-76A3-4567-B346-02720D6DD785}" type="presParOf" srcId="{C2C9338B-4154-43A7-BD20-8CD2C7103B9C}" destId="{A4AF95C3-381E-4BB9-93A7-586AD421FFE1}" srcOrd="0" destOrd="0" presId="urn:microsoft.com/office/officeart/2016/7/layout/RepeatingBendingProcessNew"/>
    <dgm:cxn modelId="{A104EAA1-DEE1-4933-8ED0-8DE2F287EF4D}" type="presParOf" srcId="{55C8849B-768E-4833-97CE-1627E8F52FE7}" destId="{2FE3B6E5-E118-465C-BC70-E6AF9455EB38}" srcOrd="6" destOrd="0" presId="urn:microsoft.com/office/officeart/2016/7/layout/RepeatingBendingProcessNew"/>
    <dgm:cxn modelId="{6FBFC74E-D0BF-47C7-94D3-5FE4270A5889}" type="presParOf" srcId="{55C8849B-768E-4833-97CE-1627E8F52FE7}" destId="{45E08A66-FB06-4DE5-9CE6-7415A441A19D}" srcOrd="7" destOrd="0" presId="urn:microsoft.com/office/officeart/2016/7/layout/RepeatingBendingProcessNew"/>
    <dgm:cxn modelId="{BC2B89E7-251A-4378-A607-00B9DEE4C028}" type="presParOf" srcId="{45E08A66-FB06-4DE5-9CE6-7415A441A19D}" destId="{7B6EB56E-4C5E-4CB8-919F-545C87F00D1F}" srcOrd="0" destOrd="0" presId="urn:microsoft.com/office/officeart/2016/7/layout/RepeatingBendingProcessNew"/>
    <dgm:cxn modelId="{98CC56E0-C186-45AE-A8BA-3C7B0E4F5770}" type="presParOf" srcId="{55C8849B-768E-4833-97CE-1627E8F52FE7}" destId="{63285B31-4B26-44FC-A160-0272358085AB}" srcOrd="8" destOrd="0" presId="urn:microsoft.com/office/officeart/2016/7/layout/RepeatingBendingProcessNew"/>
    <dgm:cxn modelId="{FC136458-2170-481E-90F6-14B789DC3DD5}" type="presParOf" srcId="{55C8849B-768E-4833-97CE-1627E8F52FE7}" destId="{AFBC037B-A93F-4D94-8274-85DEFF91FAB5}" srcOrd="9" destOrd="0" presId="urn:microsoft.com/office/officeart/2016/7/layout/RepeatingBendingProcessNew"/>
    <dgm:cxn modelId="{1F25221C-905C-449B-BBCF-E43B4F5E7F4C}" type="presParOf" srcId="{AFBC037B-A93F-4D94-8274-85DEFF91FAB5}" destId="{27287C37-74EE-49D7-A4DD-2B43CDB65ED3}" srcOrd="0" destOrd="0" presId="urn:microsoft.com/office/officeart/2016/7/layout/RepeatingBendingProcessNew"/>
    <dgm:cxn modelId="{5B1A0E86-3700-45A3-AA33-84DBC898FA9D}" type="presParOf" srcId="{55C8849B-768E-4833-97CE-1627E8F52FE7}" destId="{FDC46F2F-65E7-48CB-A956-7B4BF8B44B55}" srcOrd="10" destOrd="0" presId="urn:microsoft.com/office/officeart/2016/7/layout/RepeatingBendingProcessNew"/>
    <dgm:cxn modelId="{E8E4A1E1-EE23-41A8-A31F-5114F6828EB3}" type="presParOf" srcId="{55C8849B-768E-4833-97CE-1627E8F52FE7}" destId="{35C7D13F-6A73-4947-B252-712D166D041F}" srcOrd="11" destOrd="0" presId="urn:microsoft.com/office/officeart/2016/7/layout/RepeatingBendingProcessNew"/>
    <dgm:cxn modelId="{B41C7819-226B-49CF-A77F-BC304E55AEF3}" type="presParOf" srcId="{35C7D13F-6A73-4947-B252-712D166D041F}" destId="{534B8A01-BFBC-42F3-BEC5-B71817CB2808}" srcOrd="0" destOrd="0" presId="urn:microsoft.com/office/officeart/2016/7/layout/RepeatingBendingProcessNew"/>
    <dgm:cxn modelId="{DDB5FCDB-277E-4FFF-B8A8-6C9C14DA111C}" type="presParOf" srcId="{55C8849B-768E-4833-97CE-1627E8F52FE7}" destId="{CB6C4165-5844-4D65-815D-CFD12D487757}" srcOrd="12" destOrd="0" presId="urn:microsoft.com/office/officeart/2016/7/layout/RepeatingBendingProcessNew"/>
    <dgm:cxn modelId="{3DDD6904-9C9D-4A51-97A4-687E6D764FBF}" type="presParOf" srcId="{55C8849B-768E-4833-97CE-1627E8F52FE7}" destId="{6BEAAAF8-FEFD-43E5-972C-FF9B28B325CB}" srcOrd="13" destOrd="0" presId="urn:microsoft.com/office/officeart/2016/7/layout/RepeatingBendingProcessNew"/>
    <dgm:cxn modelId="{443EA668-CEA5-4754-8240-2C13378398CD}" type="presParOf" srcId="{6BEAAAF8-FEFD-43E5-972C-FF9B28B325CB}" destId="{E872627D-1F86-4246-B7F3-035C38938D0F}" srcOrd="0" destOrd="0" presId="urn:microsoft.com/office/officeart/2016/7/layout/RepeatingBendingProcessNew"/>
    <dgm:cxn modelId="{B8739D7E-C03E-4C57-B295-16700D0E4BA0}" type="presParOf" srcId="{55C8849B-768E-4833-97CE-1627E8F52FE7}" destId="{6F251D16-8D46-493B-A094-04BF67195428}" srcOrd="14" destOrd="0" presId="urn:microsoft.com/office/officeart/2016/7/layout/RepeatingBendingProcessNew"/>
    <dgm:cxn modelId="{F0FA22B0-6EEF-4D90-949C-89C64C3B9B8C}" type="presParOf" srcId="{55C8849B-768E-4833-97CE-1627E8F52FE7}" destId="{532AEE9E-AD10-4FB7-8BBF-283C889840F5}" srcOrd="15" destOrd="0" presId="urn:microsoft.com/office/officeart/2016/7/layout/RepeatingBendingProcessNew"/>
    <dgm:cxn modelId="{720F8DB4-A13C-484A-A814-35D329C69037}" type="presParOf" srcId="{532AEE9E-AD10-4FB7-8BBF-283C889840F5}" destId="{D450CB11-5400-4230-90A6-E251E952E0D3}" srcOrd="0" destOrd="0" presId="urn:microsoft.com/office/officeart/2016/7/layout/RepeatingBendingProcessNew"/>
    <dgm:cxn modelId="{DEC2AFA3-ECF9-48D6-AE38-FE8208F9185B}" type="presParOf" srcId="{55C8849B-768E-4833-97CE-1627E8F52FE7}" destId="{7B1AA97C-6F88-4711-A9C6-2CD9AA7332D8}" srcOrd="1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BBF775-8BF5-4850-B91D-EB8A4615C709}"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3B10A1E1-AC92-4465-8A32-27D6B56F4074}">
      <dgm:prSet/>
      <dgm:spPr/>
      <dgm:t>
        <a:bodyPr/>
        <a:lstStyle/>
        <a:p>
          <a:r>
            <a:rPr lang="en-US"/>
            <a:t>1.  Poverty / low average household income </a:t>
          </a:r>
        </a:p>
      </dgm:t>
    </dgm:pt>
    <dgm:pt modelId="{A93B106B-D428-447D-BCFD-224F4BF2D71D}" type="parTrans" cxnId="{BE06A0E0-68BF-4C10-A5BB-FD75D8FC2BFF}">
      <dgm:prSet/>
      <dgm:spPr/>
      <dgm:t>
        <a:bodyPr/>
        <a:lstStyle/>
        <a:p>
          <a:endParaRPr lang="en-US"/>
        </a:p>
      </dgm:t>
    </dgm:pt>
    <dgm:pt modelId="{6627608C-49CC-4D98-8733-89E6C6E87169}" type="sibTrans" cxnId="{BE06A0E0-68BF-4C10-A5BB-FD75D8FC2BFF}">
      <dgm:prSet/>
      <dgm:spPr/>
      <dgm:t>
        <a:bodyPr/>
        <a:lstStyle/>
        <a:p>
          <a:endParaRPr lang="en-US"/>
        </a:p>
      </dgm:t>
    </dgm:pt>
    <dgm:pt modelId="{DECD1E86-4AC3-4983-96CD-E8C07268E1DC}">
      <dgm:prSet/>
      <dgm:spPr/>
      <dgm:t>
        <a:bodyPr/>
        <a:lstStyle/>
        <a:p>
          <a:r>
            <a:rPr lang="en-US"/>
            <a:t>2.  Transportation / transit system </a:t>
          </a:r>
        </a:p>
      </dgm:t>
    </dgm:pt>
    <dgm:pt modelId="{28F50F91-1E27-4A6D-94D1-33BD12586FF2}" type="parTrans" cxnId="{547300D6-BA50-45CF-AAE9-5D6CB60BE720}">
      <dgm:prSet/>
      <dgm:spPr/>
      <dgm:t>
        <a:bodyPr/>
        <a:lstStyle/>
        <a:p>
          <a:endParaRPr lang="en-US"/>
        </a:p>
      </dgm:t>
    </dgm:pt>
    <dgm:pt modelId="{FF565296-7F98-4A52-A201-18E67464C024}" type="sibTrans" cxnId="{547300D6-BA50-45CF-AAE9-5D6CB60BE720}">
      <dgm:prSet/>
      <dgm:spPr/>
      <dgm:t>
        <a:bodyPr/>
        <a:lstStyle/>
        <a:p>
          <a:endParaRPr lang="en-US"/>
        </a:p>
      </dgm:t>
    </dgm:pt>
    <dgm:pt modelId="{BA601798-7E6A-4ACB-B634-3383A564846F}">
      <dgm:prSet/>
      <dgm:spPr/>
      <dgm:t>
        <a:bodyPr/>
        <a:lstStyle/>
        <a:p>
          <a:r>
            <a:rPr lang="en-US"/>
            <a:t>3.  Access:</a:t>
          </a:r>
        </a:p>
      </dgm:t>
    </dgm:pt>
    <dgm:pt modelId="{416E6100-8D94-4AC9-9C0F-08F584A93CA6}" type="parTrans" cxnId="{55738F39-0E73-406B-9817-E4300A1EBE20}">
      <dgm:prSet/>
      <dgm:spPr/>
      <dgm:t>
        <a:bodyPr/>
        <a:lstStyle/>
        <a:p>
          <a:endParaRPr lang="en-US"/>
        </a:p>
      </dgm:t>
    </dgm:pt>
    <dgm:pt modelId="{B577D14B-E9AF-4434-BB4B-0EE72761AA6A}" type="sibTrans" cxnId="{55738F39-0E73-406B-9817-E4300A1EBE20}">
      <dgm:prSet/>
      <dgm:spPr/>
      <dgm:t>
        <a:bodyPr/>
        <a:lstStyle/>
        <a:p>
          <a:endParaRPr lang="en-US"/>
        </a:p>
      </dgm:t>
    </dgm:pt>
    <dgm:pt modelId="{BEDB9C66-D339-4547-A69C-DCCEE60557A1}">
      <dgm:prSet/>
      <dgm:spPr/>
      <dgm:t>
        <a:bodyPr/>
        <a:lstStyle/>
        <a:p>
          <a:r>
            <a:rPr lang="en-US"/>
            <a:t>Mental / Behavioral health services 	</a:t>
          </a:r>
        </a:p>
      </dgm:t>
    </dgm:pt>
    <dgm:pt modelId="{FCE2E0C7-FED4-4DE3-B93C-218165AB6E3D}" type="parTrans" cxnId="{F5F65D92-5639-4680-A079-E2015EBF147A}">
      <dgm:prSet/>
      <dgm:spPr/>
      <dgm:t>
        <a:bodyPr/>
        <a:lstStyle/>
        <a:p>
          <a:endParaRPr lang="en-US"/>
        </a:p>
      </dgm:t>
    </dgm:pt>
    <dgm:pt modelId="{0FA7FB6F-1BB2-4583-83B1-D45CA601012F}" type="sibTrans" cxnId="{F5F65D92-5639-4680-A079-E2015EBF147A}">
      <dgm:prSet/>
      <dgm:spPr/>
      <dgm:t>
        <a:bodyPr/>
        <a:lstStyle/>
        <a:p>
          <a:endParaRPr lang="en-US"/>
        </a:p>
      </dgm:t>
    </dgm:pt>
    <dgm:pt modelId="{F4553558-5826-4250-858F-60D3C9AD4106}">
      <dgm:prSet/>
      <dgm:spPr/>
      <dgm:t>
        <a:bodyPr/>
        <a:lstStyle/>
        <a:p>
          <a:r>
            <a:rPr lang="en-US"/>
            <a:t>Substance use services</a:t>
          </a:r>
        </a:p>
      </dgm:t>
    </dgm:pt>
    <dgm:pt modelId="{0E72487A-45FD-456D-AF56-8CEEFDCBDD8C}" type="parTrans" cxnId="{E3ED7C06-C05B-4659-8A75-E5142316C3E7}">
      <dgm:prSet/>
      <dgm:spPr/>
      <dgm:t>
        <a:bodyPr/>
        <a:lstStyle/>
        <a:p>
          <a:endParaRPr lang="en-US"/>
        </a:p>
      </dgm:t>
    </dgm:pt>
    <dgm:pt modelId="{474E719C-B0A7-4414-AA0D-D7B0129C9FEF}" type="sibTrans" cxnId="{E3ED7C06-C05B-4659-8A75-E5142316C3E7}">
      <dgm:prSet/>
      <dgm:spPr/>
      <dgm:t>
        <a:bodyPr/>
        <a:lstStyle/>
        <a:p>
          <a:endParaRPr lang="en-US"/>
        </a:p>
      </dgm:t>
    </dgm:pt>
    <dgm:pt modelId="{184D3AC9-4720-4FF4-91F8-0B67D5088F44}">
      <dgm:prSet/>
      <dgm:spPr/>
      <dgm:t>
        <a:bodyPr/>
        <a:lstStyle/>
        <a:p>
          <a:r>
            <a:rPr lang="en-US"/>
            <a:t>4.  Culture: healthy behaviors not a priority </a:t>
          </a:r>
        </a:p>
      </dgm:t>
    </dgm:pt>
    <dgm:pt modelId="{39BEC191-8773-4CCB-BB33-566EA42B24A0}" type="parTrans" cxnId="{0B832C77-2EAB-4123-BA83-EBB050D3FCCF}">
      <dgm:prSet/>
      <dgm:spPr/>
      <dgm:t>
        <a:bodyPr/>
        <a:lstStyle/>
        <a:p>
          <a:endParaRPr lang="en-US"/>
        </a:p>
      </dgm:t>
    </dgm:pt>
    <dgm:pt modelId="{771F86C4-BC6C-44A3-A164-7D3FD821A0F5}" type="sibTrans" cxnId="{0B832C77-2EAB-4123-BA83-EBB050D3FCCF}">
      <dgm:prSet/>
      <dgm:spPr/>
      <dgm:t>
        <a:bodyPr/>
        <a:lstStyle/>
        <a:p>
          <a:endParaRPr lang="en-US"/>
        </a:p>
      </dgm:t>
    </dgm:pt>
    <dgm:pt modelId="{29B95356-2988-4294-99F3-4B67C4E8A7CD}">
      <dgm:prSet/>
      <dgm:spPr/>
      <dgm:t>
        <a:bodyPr/>
        <a:lstStyle/>
        <a:p>
          <a:r>
            <a:rPr lang="en-US"/>
            <a:t>5.  High uninsured / underinsured population</a:t>
          </a:r>
        </a:p>
      </dgm:t>
    </dgm:pt>
    <dgm:pt modelId="{94DE313E-4343-4EEA-970B-9FE8058B22E2}" type="parTrans" cxnId="{40C49BEB-AD25-4A72-978C-5D1DB3A0C1C1}">
      <dgm:prSet/>
      <dgm:spPr/>
      <dgm:t>
        <a:bodyPr/>
        <a:lstStyle/>
        <a:p>
          <a:endParaRPr lang="en-US"/>
        </a:p>
      </dgm:t>
    </dgm:pt>
    <dgm:pt modelId="{71AD346B-825F-41C0-B31C-67A0A23C41A5}" type="sibTrans" cxnId="{40C49BEB-AD25-4A72-978C-5D1DB3A0C1C1}">
      <dgm:prSet/>
      <dgm:spPr/>
      <dgm:t>
        <a:bodyPr/>
        <a:lstStyle/>
        <a:p>
          <a:endParaRPr lang="en-US"/>
        </a:p>
      </dgm:t>
    </dgm:pt>
    <dgm:pt modelId="{07BEF4B2-ACDD-4A75-9A05-7AB67DB753B7}">
      <dgm:prSet/>
      <dgm:spPr/>
      <dgm:t>
        <a:bodyPr/>
        <a:lstStyle/>
        <a:p>
          <a:r>
            <a:rPr lang="en-US"/>
            <a:t>6.  Affordable / safe housing </a:t>
          </a:r>
        </a:p>
      </dgm:t>
    </dgm:pt>
    <dgm:pt modelId="{8A8634A2-860C-4B0C-BDE4-BC773DBB8C08}" type="parTrans" cxnId="{7F0F4E31-47BF-4970-B34C-B915561A56F0}">
      <dgm:prSet/>
      <dgm:spPr/>
      <dgm:t>
        <a:bodyPr/>
        <a:lstStyle/>
        <a:p>
          <a:endParaRPr lang="en-US"/>
        </a:p>
      </dgm:t>
    </dgm:pt>
    <dgm:pt modelId="{19EFC616-8160-4BE4-B22E-F8EBB214F0E3}" type="sibTrans" cxnId="{7F0F4E31-47BF-4970-B34C-B915561A56F0}">
      <dgm:prSet/>
      <dgm:spPr/>
      <dgm:t>
        <a:bodyPr/>
        <a:lstStyle/>
        <a:p>
          <a:endParaRPr lang="en-US"/>
        </a:p>
      </dgm:t>
    </dgm:pt>
    <dgm:pt modelId="{021E5AEC-5373-4399-9450-9A08FDCF2507}">
      <dgm:prSet/>
      <dgm:spPr/>
      <dgm:t>
        <a:bodyPr/>
        <a:lstStyle/>
        <a:p>
          <a:r>
            <a:rPr lang="en-US"/>
            <a:t>7.  Access to dental care</a:t>
          </a:r>
        </a:p>
      </dgm:t>
    </dgm:pt>
    <dgm:pt modelId="{03DB9643-599D-4FCD-81A2-02DE672CD5EF}" type="parTrans" cxnId="{2BB9AE19-089B-4809-93DD-AB37D345C1A7}">
      <dgm:prSet/>
      <dgm:spPr/>
      <dgm:t>
        <a:bodyPr/>
        <a:lstStyle/>
        <a:p>
          <a:endParaRPr lang="en-US"/>
        </a:p>
      </dgm:t>
    </dgm:pt>
    <dgm:pt modelId="{6F741907-14E3-406E-819C-73AFD8B0B0B2}" type="sibTrans" cxnId="{2BB9AE19-089B-4809-93DD-AB37D345C1A7}">
      <dgm:prSet/>
      <dgm:spPr/>
      <dgm:t>
        <a:bodyPr/>
        <a:lstStyle/>
        <a:p>
          <a:endParaRPr lang="en-US"/>
        </a:p>
      </dgm:t>
    </dgm:pt>
    <dgm:pt modelId="{01E8864A-93DF-4235-A69E-938E211271AE}">
      <dgm:prSet/>
      <dgm:spPr/>
      <dgm:t>
        <a:bodyPr/>
        <a:lstStyle/>
        <a:p>
          <a:r>
            <a:rPr lang="en-US"/>
            <a:t>8.  Poor diet</a:t>
          </a:r>
        </a:p>
      </dgm:t>
    </dgm:pt>
    <dgm:pt modelId="{E11522E7-82DD-4695-A91A-96EE56C24618}" type="parTrans" cxnId="{D503D53B-D04F-4A23-B49C-0D38151DF86E}">
      <dgm:prSet/>
      <dgm:spPr/>
      <dgm:t>
        <a:bodyPr/>
        <a:lstStyle/>
        <a:p>
          <a:endParaRPr lang="en-US"/>
        </a:p>
      </dgm:t>
    </dgm:pt>
    <dgm:pt modelId="{97B86BFC-257B-40FF-8E0C-DF27D1A8C500}" type="sibTrans" cxnId="{D503D53B-D04F-4A23-B49C-0D38151DF86E}">
      <dgm:prSet/>
      <dgm:spPr/>
      <dgm:t>
        <a:bodyPr/>
        <a:lstStyle/>
        <a:p>
          <a:endParaRPr lang="en-US"/>
        </a:p>
      </dgm:t>
    </dgm:pt>
    <dgm:pt modelId="{EF032F33-D1D0-4158-BF9A-A39EFCDABD7D}">
      <dgm:prSet/>
      <dgm:spPr/>
      <dgm:t>
        <a:bodyPr/>
        <a:lstStyle/>
        <a:p>
          <a:r>
            <a:rPr lang="en-US"/>
            <a:t>9.  High cost of care </a:t>
          </a:r>
        </a:p>
      </dgm:t>
    </dgm:pt>
    <dgm:pt modelId="{E32C420E-C81A-455D-AF84-6608F5C03E83}" type="parTrans" cxnId="{E8869784-47C7-4912-81B3-1B3C9FED293E}">
      <dgm:prSet/>
      <dgm:spPr/>
      <dgm:t>
        <a:bodyPr/>
        <a:lstStyle/>
        <a:p>
          <a:endParaRPr lang="en-US"/>
        </a:p>
      </dgm:t>
    </dgm:pt>
    <dgm:pt modelId="{61298085-3D7E-4EF2-806F-73BAAB40B758}" type="sibTrans" cxnId="{E8869784-47C7-4912-81B3-1B3C9FED293E}">
      <dgm:prSet/>
      <dgm:spPr/>
      <dgm:t>
        <a:bodyPr/>
        <a:lstStyle/>
        <a:p>
          <a:endParaRPr lang="en-US"/>
        </a:p>
      </dgm:t>
    </dgm:pt>
    <dgm:pt modelId="{96563AE7-2988-4715-A475-E8831AFD06A1}">
      <dgm:prSet/>
      <dgm:spPr/>
      <dgm:t>
        <a:bodyPr/>
        <a:lstStyle/>
        <a:p>
          <a:r>
            <a:rPr lang="en-US"/>
            <a:t>10. Educational attainment</a:t>
          </a:r>
        </a:p>
      </dgm:t>
    </dgm:pt>
    <dgm:pt modelId="{6518EEF8-FA36-4FC5-A85B-B93A3F410F59}" type="parTrans" cxnId="{E6FAFC82-6A6F-4635-ADA2-CF56B7A7719D}">
      <dgm:prSet/>
      <dgm:spPr/>
      <dgm:t>
        <a:bodyPr/>
        <a:lstStyle/>
        <a:p>
          <a:endParaRPr lang="en-US"/>
        </a:p>
      </dgm:t>
    </dgm:pt>
    <dgm:pt modelId="{2530A8E4-E8D8-42DB-B027-0E0BEC4AA276}" type="sibTrans" cxnId="{E6FAFC82-6A6F-4635-ADA2-CF56B7A7719D}">
      <dgm:prSet/>
      <dgm:spPr/>
      <dgm:t>
        <a:bodyPr/>
        <a:lstStyle/>
        <a:p>
          <a:endParaRPr lang="en-US"/>
        </a:p>
      </dgm:t>
    </dgm:pt>
    <dgm:pt modelId="{CD6D9DF2-1757-ED46-A95A-E97EFC9F2F62}" type="pres">
      <dgm:prSet presAssocID="{9EBBF775-8BF5-4850-B91D-EB8A4615C709}" presName="diagram" presStyleCnt="0">
        <dgm:presLayoutVars>
          <dgm:dir/>
          <dgm:resizeHandles val="exact"/>
        </dgm:presLayoutVars>
      </dgm:prSet>
      <dgm:spPr/>
    </dgm:pt>
    <dgm:pt modelId="{9164CFA5-718E-F24B-B994-CE8FF2E4B997}" type="pres">
      <dgm:prSet presAssocID="{3B10A1E1-AC92-4465-8A32-27D6B56F4074}" presName="node" presStyleLbl="node1" presStyleIdx="0" presStyleCnt="10">
        <dgm:presLayoutVars>
          <dgm:bulletEnabled val="1"/>
        </dgm:presLayoutVars>
      </dgm:prSet>
      <dgm:spPr/>
    </dgm:pt>
    <dgm:pt modelId="{DD9BBABD-6743-5F45-8E00-D363AF587D16}" type="pres">
      <dgm:prSet presAssocID="{6627608C-49CC-4D98-8733-89E6C6E87169}" presName="sibTrans" presStyleCnt="0"/>
      <dgm:spPr/>
    </dgm:pt>
    <dgm:pt modelId="{0E865DA4-5263-354C-BF70-CF6EA6B5E3B1}" type="pres">
      <dgm:prSet presAssocID="{DECD1E86-4AC3-4983-96CD-E8C07268E1DC}" presName="node" presStyleLbl="node1" presStyleIdx="1" presStyleCnt="10">
        <dgm:presLayoutVars>
          <dgm:bulletEnabled val="1"/>
        </dgm:presLayoutVars>
      </dgm:prSet>
      <dgm:spPr/>
    </dgm:pt>
    <dgm:pt modelId="{E0B82BCD-7B3E-C441-8D41-868529B7F7A4}" type="pres">
      <dgm:prSet presAssocID="{FF565296-7F98-4A52-A201-18E67464C024}" presName="sibTrans" presStyleCnt="0"/>
      <dgm:spPr/>
    </dgm:pt>
    <dgm:pt modelId="{3C2059D8-44F6-8444-97FD-731E9061FEAF}" type="pres">
      <dgm:prSet presAssocID="{BA601798-7E6A-4ACB-B634-3383A564846F}" presName="node" presStyleLbl="node1" presStyleIdx="2" presStyleCnt="10">
        <dgm:presLayoutVars>
          <dgm:bulletEnabled val="1"/>
        </dgm:presLayoutVars>
      </dgm:prSet>
      <dgm:spPr/>
    </dgm:pt>
    <dgm:pt modelId="{683391CB-8809-724D-8EAC-E81A4267977A}" type="pres">
      <dgm:prSet presAssocID="{B577D14B-E9AF-4434-BB4B-0EE72761AA6A}" presName="sibTrans" presStyleCnt="0"/>
      <dgm:spPr/>
    </dgm:pt>
    <dgm:pt modelId="{90FD2D43-97A3-B243-A43D-3D1887322042}" type="pres">
      <dgm:prSet presAssocID="{184D3AC9-4720-4FF4-91F8-0B67D5088F44}" presName="node" presStyleLbl="node1" presStyleIdx="3" presStyleCnt="10">
        <dgm:presLayoutVars>
          <dgm:bulletEnabled val="1"/>
        </dgm:presLayoutVars>
      </dgm:prSet>
      <dgm:spPr/>
    </dgm:pt>
    <dgm:pt modelId="{2D055D52-D1D3-C64D-849C-CBCB15F9FDF7}" type="pres">
      <dgm:prSet presAssocID="{771F86C4-BC6C-44A3-A164-7D3FD821A0F5}" presName="sibTrans" presStyleCnt="0"/>
      <dgm:spPr/>
    </dgm:pt>
    <dgm:pt modelId="{41BB9B91-1E89-3A4B-A657-8D817103F219}" type="pres">
      <dgm:prSet presAssocID="{29B95356-2988-4294-99F3-4B67C4E8A7CD}" presName="node" presStyleLbl="node1" presStyleIdx="4" presStyleCnt="10">
        <dgm:presLayoutVars>
          <dgm:bulletEnabled val="1"/>
        </dgm:presLayoutVars>
      </dgm:prSet>
      <dgm:spPr/>
    </dgm:pt>
    <dgm:pt modelId="{E6CDD901-8186-6E42-8F84-DBC7A8C445AE}" type="pres">
      <dgm:prSet presAssocID="{71AD346B-825F-41C0-B31C-67A0A23C41A5}" presName="sibTrans" presStyleCnt="0"/>
      <dgm:spPr/>
    </dgm:pt>
    <dgm:pt modelId="{E80FB0C4-DF8B-2A45-977E-8A96DF28612F}" type="pres">
      <dgm:prSet presAssocID="{07BEF4B2-ACDD-4A75-9A05-7AB67DB753B7}" presName="node" presStyleLbl="node1" presStyleIdx="5" presStyleCnt="10">
        <dgm:presLayoutVars>
          <dgm:bulletEnabled val="1"/>
        </dgm:presLayoutVars>
      </dgm:prSet>
      <dgm:spPr/>
    </dgm:pt>
    <dgm:pt modelId="{4EA3F130-59F1-BD45-96DB-0813D49A7A0C}" type="pres">
      <dgm:prSet presAssocID="{19EFC616-8160-4BE4-B22E-F8EBB214F0E3}" presName="sibTrans" presStyleCnt="0"/>
      <dgm:spPr/>
    </dgm:pt>
    <dgm:pt modelId="{DB34955A-E91A-F844-AFA7-D2013DCE87D3}" type="pres">
      <dgm:prSet presAssocID="{021E5AEC-5373-4399-9450-9A08FDCF2507}" presName="node" presStyleLbl="node1" presStyleIdx="6" presStyleCnt="10">
        <dgm:presLayoutVars>
          <dgm:bulletEnabled val="1"/>
        </dgm:presLayoutVars>
      </dgm:prSet>
      <dgm:spPr/>
    </dgm:pt>
    <dgm:pt modelId="{2C4E9093-A2A7-F044-90EF-2D0DB4B20340}" type="pres">
      <dgm:prSet presAssocID="{6F741907-14E3-406E-819C-73AFD8B0B0B2}" presName="sibTrans" presStyleCnt="0"/>
      <dgm:spPr/>
    </dgm:pt>
    <dgm:pt modelId="{13DA3550-E6E5-304C-9C04-81C80E28CE58}" type="pres">
      <dgm:prSet presAssocID="{01E8864A-93DF-4235-A69E-938E211271AE}" presName="node" presStyleLbl="node1" presStyleIdx="7" presStyleCnt="10">
        <dgm:presLayoutVars>
          <dgm:bulletEnabled val="1"/>
        </dgm:presLayoutVars>
      </dgm:prSet>
      <dgm:spPr/>
    </dgm:pt>
    <dgm:pt modelId="{646A043D-25F1-CF4E-AF3A-FB1195CE4C93}" type="pres">
      <dgm:prSet presAssocID="{97B86BFC-257B-40FF-8E0C-DF27D1A8C500}" presName="sibTrans" presStyleCnt="0"/>
      <dgm:spPr/>
    </dgm:pt>
    <dgm:pt modelId="{79830767-91BE-1A43-9DBE-5E1D3E768A96}" type="pres">
      <dgm:prSet presAssocID="{EF032F33-D1D0-4158-BF9A-A39EFCDABD7D}" presName="node" presStyleLbl="node1" presStyleIdx="8" presStyleCnt="10">
        <dgm:presLayoutVars>
          <dgm:bulletEnabled val="1"/>
        </dgm:presLayoutVars>
      </dgm:prSet>
      <dgm:spPr/>
    </dgm:pt>
    <dgm:pt modelId="{DA922847-2A64-024B-8132-5DA108971C9A}" type="pres">
      <dgm:prSet presAssocID="{61298085-3D7E-4EF2-806F-73BAAB40B758}" presName="sibTrans" presStyleCnt="0"/>
      <dgm:spPr/>
    </dgm:pt>
    <dgm:pt modelId="{8463F33A-667C-B249-8876-1618C420B980}" type="pres">
      <dgm:prSet presAssocID="{96563AE7-2988-4715-A475-E8831AFD06A1}" presName="node" presStyleLbl="node1" presStyleIdx="9" presStyleCnt="10">
        <dgm:presLayoutVars>
          <dgm:bulletEnabled val="1"/>
        </dgm:presLayoutVars>
      </dgm:prSet>
      <dgm:spPr/>
    </dgm:pt>
  </dgm:ptLst>
  <dgm:cxnLst>
    <dgm:cxn modelId="{E3ED7C06-C05B-4659-8A75-E5142316C3E7}" srcId="{BA601798-7E6A-4ACB-B634-3383A564846F}" destId="{F4553558-5826-4250-858F-60D3C9AD4106}" srcOrd="1" destOrd="0" parTransId="{0E72487A-45FD-456D-AF56-8CEEFDCBDD8C}" sibTransId="{474E719C-B0A7-4414-AA0D-D7B0129C9FEF}"/>
    <dgm:cxn modelId="{2BB9AE19-089B-4809-93DD-AB37D345C1A7}" srcId="{9EBBF775-8BF5-4850-B91D-EB8A4615C709}" destId="{021E5AEC-5373-4399-9450-9A08FDCF2507}" srcOrd="6" destOrd="0" parTransId="{03DB9643-599D-4FCD-81A2-02DE672CD5EF}" sibTransId="{6F741907-14E3-406E-819C-73AFD8B0B0B2}"/>
    <dgm:cxn modelId="{22AE252C-F504-5B4B-84CB-397B601771C8}" type="presOf" srcId="{BA601798-7E6A-4ACB-B634-3383A564846F}" destId="{3C2059D8-44F6-8444-97FD-731E9061FEAF}" srcOrd="0" destOrd="0" presId="urn:microsoft.com/office/officeart/2005/8/layout/default"/>
    <dgm:cxn modelId="{7F0F4E31-47BF-4970-B34C-B915561A56F0}" srcId="{9EBBF775-8BF5-4850-B91D-EB8A4615C709}" destId="{07BEF4B2-ACDD-4A75-9A05-7AB67DB753B7}" srcOrd="5" destOrd="0" parTransId="{8A8634A2-860C-4B0C-BDE4-BC773DBB8C08}" sibTransId="{19EFC616-8160-4BE4-B22E-F8EBB214F0E3}"/>
    <dgm:cxn modelId="{6BFD0F34-5D0A-C541-96F1-E43E107B6A31}" type="presOf" srcId="{07BEF4B2-ACDD-4A75-9A05-7AB67DB753B7}" destId="{E80FB0C4-DF8B-2A45-977E-8A96DF28612F}" srcOrd="0" destOrd="0" presId="urn:microsoft.com/office/officeart/2005/8/layout/default"/>
    <dgm:cxn modelId="{55738F39-0E73-406B-9817-E4300A1EBE20}" srcId="{9EBBF775-8BF5-4850-B91D-EB8A4615C709}" destId="{BA601798-7E6A-4ACB-B634-3383A564846F}" srcOrd="2" destOrd="0" parTransId="{416E6100-8D94-4AC9-9C0F-08F584A93CA6}" sibTransId="{B577D14B-E9AF-4434-BB4B-0EE72761AA6A}"/>
    <dgm:cxn modelId="{D503D53B-D04F-4A23-B49C-0D38151DF86E}" srcId="{9EBBF775-8BF5-4850-B91D-EB8A4615C709}" destId="{01E8864A-93DF-4235-A69E-938E211271AE}" srcOrd="7" destOrd="0" parTransId="{E11522E7-82DD-4695-A91A-96EE56C24618}" sibTransId="{97B86BFC-257B-40FF-8E0C-DF27D1A8C500}"/>
    <dgm:cxn modelId="{0ADDAD41-271E-614E-A8BD-AC1C92FCA578}" type="presOf" srcId="{DECD1E86-4AC3-4983-96CD-E8C07268E1DC}" destId="{0E865DA4-5263-354C-BF70-CF6EA6B5E3B1}" srcOrd="0" destOrd="0" presId="urn:microsoft.com/office/officeart/2005/8/layout/default"/>
    <dgm:cxn modelId="{6F1E8951-6FB6-9842-B0A1-559704B82EF6}" type="presOf" srcId="{3B10A1E1-AC92-4465-8A32-27D6B56F4074}" destId="{9164CFA5-718E-F24B-B994-CE8FF2E4B997}" srcOrd="0" destOrd="0" presId="urn:microsoft.com/office/officeart/2005/8/layout/default"/>
    <dgm:cxn modelId="{44456D5A-F6E4-564A-A3D0-ABA74ACF91FA}" type="presOf" srcId="{184D3AC9-4720-4FF4-91F8-0B67D5088F44}" destId="{90FD2D43-97A3-B243-A43D-3D1887322042}" srcOrd="0" destOrd="0" presId="urn:microsoft.com/office/officeart/2005/8/layout/default"/>
    <dgm:cxn modelId="{13B23960-5790-1D42-937B-B6300C74E9D2}" type="presOf" srcId="{96563AE7-2988-4715-A475-E8831AFD06A1}" destId="{8463F33A-667C-B249-8876-1618C420B980}" srcOrd="0" destOrd="0" presId="urn:microsoft.com/office/officeart/2005/8/layout/default"/>
    <dgm:cxn modelId="{477CCD61-DBCD-E44D-B95D-30E8A74D725B}" type="presOf" srcId="{01E8864A-93DF-4235-A69E-938E211271AE}" destId="{13DA3550-E6E5-304C-9C04-81C80E28CE58}" srcOrd="0" destOrd="0" presId="urn:microsoft.com/office/officeart/2005/8/layout/default"/>
    <dgm:cxn modelId="{7F7BAE6B-AE3E-9A46-B176-48AA11069E70}" type="presOf" srcId="{29B95356-2988-4294-99F3-4B67C4E8A7CD}" destId="{41BB9B91-1E89-3A4B-A657-8D817103F219}" srcOrd="0" destOrd="0" presId="urn:microsoft.com/office/officeart/2005/8/layout/default"/>
    <dgm:cxn modelId="{7E30DE6C-7926-ED49-9453-8CD4BC9E081A}" type="presOf" srcId="{021E5AEC-5373-4399-9450-9A08FDCF2507}" destId="{DB34955A-E91A-F844-AFA7-D2013DCE87D3}" srcOrd="0" destOrd="0" presId="urn:microsoft.com/office/officeart/2005/8/layout/default"/>
    <dgm:cxn modelId="{0B832C77-2EAB-4123-BA83-EBB050D3FCCF}" srcId="{9EBBF775-8BF5-4850-B91D-EB8A4615C709}" destId="{184D3AC9-4720-4FF4-91F8-0B67D5088F44}" srcOrd="3" destOrd="0" parTransId="{39BEC191-8773-4CCB-BB33-566EA42B24A0}" sibTransId="{771F86C4-BC6C-44A3-A164-7D3FD821A0F5}"/>
    <dgm:cxn modelId="{E8CB9A7D-E56E-674D-A3CB-5EBF453F7EBF}" type="presOf" srcId="{EF032F33-D1D0-4158-BF9A-A39EFCDABD7D}" destId="{79830767-91BE-1A43-9DBE-5E1D3E768A96}" srcOrd="0" destOrd="0" presId="urn:microsoft.com/office/officeart/2005/8/layout/default"/>
    <dgm:cxn modelId="{E6FAFC82-6A6F-4635-ADA2-CF56B7A7719D}" srcId="{9EBBF775-8BF5-4850-B91D-EB8A4615C709}" destId="{96563AE7-2988-4715-A475-E8831AFD06A1}" srcOrd="9" destOrd="0" parTransId="{6518EEF8-FA36-4FC5-A85B-B93A3F410F59}" sibTransId="{2530A8E4-E8D8-42DB-B027-0E0BEC4AA276}"/>
    <dgm:cxn modelId="{E8869784-47C7-4912-81B3-1B3C9FED293E}" srcId="{9EBBF775-8BF5-4850-B91D-EB8A4615C709}" destId="{EF032F33-D1D0-4158-BF9A-A39EFCDABD7D}" srcOrd="8" destOrd="0" parTransId="{E32C420E-C81A-455D-AF84-6608F5C03E83}" sibTransId="{61298085-3D7E-4EF2-806F-73BAAB40B758}"/>
    <dgm:cxn modelId="{4E61FF8B-3FAE-494F-9EF8-A24A407805A6}" type="presOf" srcId="{9EBBF775-8BF5-4850-B91D-EB8A4615C709}" destId="{CD6D9DF2-1757-ED46-A95A-E97EFC9F2F62}" srcOrd="0" destOrd="0" presId="urn:microsoft.com/office/officeart/2005/8/layout/default"/>
    <dgm:cxn modelId="{F5F65D92-5639-4680-A079-E2015EBF147A}" srcId="{BA601798-7E6A-4ACB-B634-3383A564846F}" destId="{BEDB9C66-D339-4547-A69C-DCCEE60557A1}" srcOrd="0" destOrd="0" parTransId="{FCE2E0C7-FED4-4DE3-B93C-218165AB6E3D}" sibTransId="{0FA7FB6F-1BB2-4583-83B1-D45CA601012F}"/>
    <dgm:cxn modelId="{F29933A0-BFA8-6042-9E28-BCC73F03994F}" type="presOf" srcId="{BEDB9C66-D339-4547-A69C-DCCEE60557A1}" destId="{3C2059D8-44F6-8444-97FD-731E9061FEAF}" srcOrd="0" destOrd="1" presId="urn:microsoft.com/office/officeart/2005/8/layout/default"/>
    <dgm:cxn modelId="{7B8013CC-0684-A04E-9B02-10517660781D}" type="presOf" srcId="{F4553558-5826-4250-858F-60D3C9AD4106}" destId="{3C2059D8-44F6-8444-97FD-731E9061FEAF}" srcOrd="0" destOrd="2" presId="urn:microsoft.com/office/officeart/2005/8/layout/default"/>
    <dgm:cxn modelId="{547300D6-BA50-45CF-AAE9-5D6CB60BE720}" srcId="{9EBBF775-8BF5-4850-B91D-EB8A4615C709}" destId="{DECD1E86-4AC3-4983-96CD-E8C07268E1DC}" srcOrd="1" destOrd="0" parTransId="{28F50F91-1E27-4A6D-94D1-33BD12586FF2}" sibTransId="{FF565296-7F98-4A52-A201-18E67464C024}"/>
    <dgm:cxn modelId="{BE06A0E0-68BF-4C10-A5BB-FD75D8FC2BFF}" srcId="{9EBBF775-8BF5-4850-B91D-EB8A4615C709}" destId="{3B10A1E1-AC92-4465-8A32-27D6B56F4074}" srcOrd="0" destOrd="0" parTransId="{A93B106B-D428-447D-BCFD-224F4BF2D71D}" sibTransId="{6627608C-49CC-4D98-8733-89E6C6E87169}"/>
    <dgm:cxn modelId="{40C49BEB-AD25-4A72-978C-5D1DB3A0C1C1}" srcId="{9EBBF775-8BF5-4850-B91D-EB8A4615C709}" destId="{29B95356-2988-4294-99F3-4B67C4E8A7CD}" srcOrd="4" destOrd="0" parTransId="{94DE313E-4343-4EEA-970B-9FE8058B22E2}" sibTransId="{71AD346B-825F-41C0-B31C-67A0A23C41A5}"/>
    <dgm:cxn modelId="{0939E7C6-9EE4-6C46-B3FF-DD7B663A8471}" type="presParOf" srcId="{CD6D9DF2-1757-ED46-A95A-E97EFC9F2F62}" destId="{9164CFA5-718E-F24B-B994-CE8FF2E4B997}" srcOrd="0" destOrd="0" presId="urn:microsoft.com/office/officeart/2005/8/layout/default"/>
    <dgm:cxn modelId="{69FD8BDA-B2BF-3340-B710-CF76D0B63DDB}" type="presParOf" srcId="{CD6D9DF2-1757-ED46-A95A-E97EFC9F2F62}" destId="{DD9BBABD-6743-5F45-8E00-D363AF587D16}" srcOrd="1" destOrd="0" presId="urn:microsoft.com/office/officeart/2005/8/layout/default"/>
    <dgm:cxn modelId="{94854389-21F9-8246-8D6C-A83AA9482315}" type="presParOf" srcId="{CD6D9DF2-1757-ED46-A95A-E97EFC9F2F62}" destId="{0E865DA4-5263-354C-BF70-CF6EA6B5E3B1}" srcOrd="2" destOrd="0" presId="urn:microsoft.com/office/officeart/2005/8/layout/default"/>
    <dgm:cxn modelId="{A6F2BA6B-21AE-9146-A3C2-D7CEB87BE3DE}" type="presParOf" srcId="{CD6D9DF2-1757-ED46-A95A-E97EFC9F2F62}" destId="{E0B82BCD-7B3E-C441-8D41-868529B7F7A4}" srcOrd="3" destOrd="0" presId="urn:microsoft.com/office/officeart/2005/8/layout/default"/>
    <dgm:cxn modelId="{B654C697-CF32-9841-84D3-47DA4804A4DD}" type="presParOf" srcId="{CD6D9DF2-1757-ED46-A95A-E97EFC9F2F62}" destId="{3C2059D8-44F6-8444-97FD-731E9061FEAF}" srcOrd="4" destOrd="0" presId="urn:microsoft.com/office/officeart/2005/8/layout/default"/>
    <dgm:cxn modelId="{BDCA135A-8C50-764C-998D-4888D269F9EC}" type="presParOf" srcId="{CD6D9DF2-1757-ED46-A95A-E97EFC9F2F62}" destId="{683391CB-8809-724D-8EAC-E81A4267977A}" srcOrd="5" destOrd="0" presId="urn:microsoft.com/office/officeart/2005/8/layout/default"/>
    <dgm:cxn modelId="{F3833DE4-A0F2-834F-AD75-3B4B9A19DD35}" type="presParOf" srcId="{CD6D9DF2-1757-ED46-A95A-E97EFC9F2F62}" destId="{90FD2D43-97A3-B243-A43D-3D1887322042}" srcOrd="6" destOrd="0" presId="urn:microsoft.com/office/officeart/2005/8/layout/default"/>
    <dgm:cxn modelId="{31509597-DAD8-9D48-BE91-2CDF0B6FA1E1}" type="presParOf" srcId="{CD6D9DF2-1757-ED46-A95A-E97EFC9F2F62}" destId="{2D055D52-D1D3-C64D-849C-CBCB15F9FDF7}" srcOrd="7" destOrd="0" presId="urn:microsoft.com/office/officeart/2005/8/layout/default"/>
    <dgm:cxn modelId="{67F02DCE-02CE-4241-9295-18770FC955F5}" type="presParOf" srcId="{CD6D9DF2-1757-ED46-A95A-E97EFC9F2F62}" destId="{41BB9B91-1E89-3A4B-A657-8D817103F219}" srcOrd="8" destOrd="0" presId="urn:microsoft.com/office/officeart/2005/8/layout/default"/>
    <dgm:cxn modelId="{90F5F4AE-5D8D-304F-AD35-15AF6D9C582F}" type="presParOf" srcId="{CD6D9DF2-1757-ED46-A95A-E97EFC9F2F62}" destId="{E6CDD901-8186-6E42-8F84-DBC7A8C445AE}" srcOrd="9" destOrd="0" presId="urn:microsoft.com/office/officeart/2005/8/layout/default"/>
    <dgm:cxn modelId="{FA761F73-FC39-B74F-A0BD-6B9706F59E4F}" type="presParOf" srcId="{CD6D9DF2-1757-ED46-A95A-E97EFC9F2F62}" destId="{E80FB0C4-DF8B-2A45-977E-8A96DF28612F}" srcOrd="10" destOrd="0" presId="urn:microsoft.com/office/officeart/2005/8/layout/default"/>
    <dgm:cxn modelId="{86A8DF5B-989B-2743-BBC4-170FF06EBC3C}" type="presParOf" srcId="{CD6D9DF2-1757-ED46-A95A-E97EFC9F2F62}" destId="{4EA3F130-59F1-BD45-96DB-0813D49A7A0C}" srcOrd="11" destOrd="0" presId="urn:microsoft.com/office/officeart/2005/8/layout/default"/>
    <dgm:cxn modelId="{A93782C0-87F0-9D47-BC93-9137AC334DE3}" type="presParOf" srcId="{CD6D9DF2-1757-ED46-A95A-E97EFC9F2F62}" destId="{DB34955A-E91A-F844-AFA7-D2013DCE87D3}" srcOrd="12" destOrd="0" presId="urn:microsoft.com/office/officeart/2005/8/layout/default"/>
    <dgm:cxn modelId="{A8F4DA7F-AB3A-1847-B0D3-77F2AE76C5B9}" type="presParOf" srcId="{CD6D9DF2-1757-ED46-A95A-E97EFC9F2F62}" destId="{2C4E9093-A2A7-F044-90EF-2D0DB4B20340}" srcOrd="13" destOrd="0" presId="urn:microsoft.com/office/officeart/2005/8/layout/default"/>
    <dgm:cxn modelId="{02493DE3-51FC-264C-9FDA-C6BA9421F3D5}" type="presParOf" srcId="{CD6D9DF2-1757-ED46-A95A-E97EFC9F2F62}" destId="{13DA3550-E6E5-304C-9C04-81C80E28CE58}" srcOrd="14" destOrd="0" presId="urn:microsoft.com/office/officeart/2005/8/layout/default"/>
    <dgm:cxn modelId="{C238A73B-9BB3-5A41-BEFE-2E187608E415}" type="presParOf" srcId="{CD6D9DF2-1757-ED46-A95A-E97EFC9F2F62}" destId="{646A043D-25F1-CF4E-AF3A-FB1195CE4C93}" srcOrd="15" destOrd="0" presId="urn:microsoft.com/office/officeart/2005/8/layout/default"/>
    <dgm:cxn modelId="{E5AEF221-A27A-7B40-9525-FDE698AEFD6E}" type="presParOf" srcId="{CD6D9DF2-1757-ED46-A95A-E97EFC9F2F62}" destId="{79830767-91BE-1A43-9DBE-5E1D3E768A96}" srcOrd="16" destOrd="0" presId="urn:microsoft.com/office/officeart/2005/8/layout/default"/>
    <dgm:cxn modelId="{229D7567-6D5A-A847-9DA7-CC571D2750B0}" type="presParOf" srcId="{CD6D9DF2-1757-ED46-A95A-E97EFC9F2F62}" destId="{DA922847-2A64-024B-8132-5DA108971C9A}" srcOrd="17" destOrd="0" presId="urn:microsoft.com/office/officeart/2005/8/layout/default"/>
    <dgm:cxn modelId="{935197CF-3374-9746-8F42-F97AB92032B1}" type="presParOf" srcId="{CD6D9DF2-1757-ED46-A95A-E97EFC9F2F62}" destId="{8463F33A-667C-B249-8876-1618C420B980}"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00FD88-06F2-4874-A220-07BF5465D969}">
      <dsp:nvSpPr>
        <dsp:cNvPr id="0" name=""/>
        <dsp:cNvSpPr/>
      </dsp:nvSpPr>
      <dsp:spPr>
        <a:xfrm>
          <a:off x="1993523" y="1172749"/>
          <a:ext cx="427108" cy="91440"/>
        </a:xfrm>
        <a:custGeom>
          <a:avLst/>
          <a:gdLst/>
          <a:ahLst/>
          <a:cxnLst/>
          <a:rect l="0" t="0" r="0" b="0"/>
          <a:pathLst>
            <a:path>
              <a:moveTo>
                <a:pt x="0" y="45720"/>
              </a:moveTo>
              <a:lnTo>
                <a:pt x="427108" y="45720"/>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95634" y="1216181"/>
        <a:ext cx="22885" cy="4577"/>
      </dsp:txXfrm>
    </dsp:sp>
    <dsp:sp modelId="{D9FE47B8-C2CC-4412-9244-D493E9D10F4A}">
      <dsp:nvSpPr>
        <dsp:cNvPr id="0" name=""/>
        <dsp:cNvSpPr/>
      </dsp:nvSpPr>
      <dsp:spPr>
        <a:xfrm>
          <a:off x="5286" y="621458"/>
          <a:ext cx="1990036" cy="11940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13" tIns="102358" rIns="97513" bIns="102358" numCol="1" spcCol="1270" anchor="ctr" anchorCtr="0">
          <a:noAutofit/>
        </a:bodyPr>
        <a:lstStyle/>
        <a:p>
          <a:pPr marL="0" lvl="0" indent="0" algn="ctr" defTabSz="977900">
            <a:lnSpc>
              <a:spcPct val="90000"/>
            </a:lnSpc>
            <a:spcBef>
              <a:spcPct val="0"/>
            </a:spcBef>
            <a:spcAft>
              <a:spcPct val="35000"/>
            </a:spcAft>
            <a:buNone/>
          </a:pPr>
          <a:r>
            <a:rPr lang="en-US" sz="2200" kern="1200"/>
            <a:t>Relationship centered</a:t>
          </a:r>
        </a:p>
      </dsp:txBody>
      <dsp:txXfrm>
        <a:off x="5286" y="621458"/>
        <a:ext cx="1990036" cy="1194022"/>
      </dsp:txXfrm>
    </dsp:sp>
    <dsp:sp modelId="{BB199A08-0F3C-46F5-B9F0-F75280A752D9}">
      <dsp:nvSpPr>
        <dsp:cNvPr id="0" name=""/>
        <dsp:cNvSpPr/>
      </dsp:nvSpPr>
      <dsp:spPr>
        <a:xfrm>
          <a:off x="4441268" y="1172749"/>
          <a:ext cx="427108" cy="91440"/>
        </a:xfrm>
        <a:custGeom>
          <a:avLst/>
          <a:gdLst/>
          <a:ahLst/>
          <a:cxnLst/>
          <a:rect l="0" t="0" r="0" b="0"/>
          <a:pathLst>
            <a:path>
              <a:moveTo>
                <a:pt x="0" y="45720"/>
              </a:moveTo>
              <a:lnTo>
                <a:pt x="427108" y="45720"/>
              </a:lnTo>
            </a:path>
          </a:pathLst>
        </a:custGeom>
        <a:noFill/>
        <a:ln w="635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43379" y="1216181"/>
        <a:ext cx="22885" cy="4577"/>
      </dsp:txXfrm>
    </dsp:sp>
    <dsp:sp modelId="{CF37C99E-BF8F-404F-A638-79F32893284E}">
      <dsp:nvSpPr>
        <dsp:cNvPr id="0" name=""/>
        <dsp:cNvSpPr/>
      </dsp:nvSpPr>
      <dsp:spPr>
        <a:xfrm>
          <a:off x="2453031" y="621458"/>
          <a:ext cx="1990036" cy="11940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13" tIns="102358" rIns="97513" bIns="102358" numCol="1" spcCol="1270" anchor="ctr" anchorCtr="0">
          <a:noAutofit/>
        </a:bodyPr>
        <a:lstStyle/>
        <a:p>
          <a:pPr marL="0" lvl="0" indent="0" algn="ctr" defTabSz="977900">
            <a:lnSpc>
              <a:spcPct val="90000"/>
            </a:lnSpc>
            <a:spcBef>
              <a:spcPct val="0"/>
            </a:spcBef>
            <a:spcAft>
              <a:spcPct val="35000"/>
            </a:spcAft>
            <a:buNone/>
          </a:pPr>
          <a:r>
            <a:rPr lang="en-US" sz="2200" kern="1200"/>
            <a:t>Culturally and linguistically diverse</a:t>
          </a:r>
        </a:p>
      </dsp:txBody>
      <dsp:txXfrm>
        <a:off x="2453031" y="621458"/>
        <a:ext cx="1990036" cy="1194022"/>
      </dsp:txXfrm>
    </dsp:sp>
    <dsp:sp modelId="{C2C9338B-4154-43A7-BD20-8CD2C7103B9C}">
      <dsp:nvSpPr>
        <dsp:cNvPr id="0" name=""/>
        <dsp:cNvSpPr/>
      </dsp:nvSpPr>
      <dsp:spPr>
        <a:xfrm>
          <a:off x="1000304" y="1813680"/>
          <a:ext cx="4895490" cy="427108"/>
        </a:xfrm>
        <a:custGeom>
          <a:avLst/>
          <a:gdLst/>
          <a:ahLst/>
          <a:cxnLst/>
          <a:rect l="0" t="0" r="0" b="0"/>
          <a:pathLst>
            <a:path>
              <a:moveTo>
                <a:pt x="4895490" y="0"/>
              </a:moveTo>
              <a:lnTo>
                <a:pt x="4895490" y="230654"/>
              </a:lnTo>
              <a:lnTo>
                <a:pt x="0" y="230654"/>
              </a:lnTo>
              <a:lnTo>
                <a:pt x="0" y="427108"/>
              </a:lnTo>
            </a:path>
          </a:pathLst>
        </a:custGeom>
        <a:noFill/>
        <a:ln w="635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5128" y="2024946"/>
        <a:ext cx="245842" cy="4577"/>
      </dsp:txXfrm>
    </dsp:sp>
    <dsp:sp modelId="{1E00EFBA-3B6B-4A7B-9F38-FB6AAAA210FF}">
      <dsp:nvSpPr>
        <dsp:cNvPr id="0" name=""/>
        <dsp:cNvSpPr/>
      </dsp:nvSpPr>
      <dsp:spPr>
        <a:xfrm>
          <a:off x="4900776" y="621458"/>
          <a:ext cx="1990036" cy="119402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13" tIns="102358" rIns="97513" bIns="102358" numCol="1" spcCol="1270" anchor="ctr" anchorCtr="0">
          <a:noAutofit/>
        </a:bodyPr>
        <a:lstStyle/>
        <a:p>
          <a:pPr marL="0" lvl="0" indent="0" algn="ctr" defTabSz="977900">
            <a:lnSpc>
              <a:spcPct val="90000"/>
            </a:lnSpc>
            <a:spcBef>
              <a:spcPct val="0"/>
            </a:spcBef>
            <a:spcAft>
              <a:spcPct val="35000"/>
            </a:spcAft>
            <a:buNone/>
          </a:pPr>
          <a:r>
            <a:rPr lang="en-US" sz="2200" kern="1200"/>
            <a:t>Targeted focus</a:t>
          </a:r>
        </a:p>
      </dsp:txBody>
      <dsp:txXfrm>
        <a:off x="4900776" y="621458"/>
        <a:ext cx="1990036" cy="1194022"/>
      </dsp:txXfrm>
    </dsp:sp>
    <dsp:sp modelId="{45E08A66-FB06-4DE5-9CE6-7415A441A19D}">
      <dsp:nvSpPr>
        <dsp:cNvPr id="0" name=""/>
        <dsp:cNvSpPr/>
      </dsp:nvSpPr>
      <dsp:spPr>
        <a:xfrm>
          <a:off x="1993523" y="2824480"/>
          <a:ext cx="427108" cy="91440"/>
        </a:xfrm>
        <a:custGeom>
          <a:avLst/>
          <a:gdLst/>
          <a:ahLst/>
          <a:cxnLst/>
          <a:rect l="0" t="0" r="0" b="0"/>
          <a:pathLst>
            <a:path>
              <a:moveTo>
                <a:pt x="0" y="45720"/>
              </a:moveTo>
              <a:lnTo>
                <a:pt x="427108" y="45720"/>
              </a:lnTo>
            </a:path>
          </a:pathLst>
        </a:custGeom>
        <a:noFill/>
        <a:ln w="635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95634" y="2867911"/>
        <a:ext cx="22885" cy="4577"/>
      </dsp:txXfrm>
    </dsp:sp>
    <dsp:sp modelId="{2FE3B6E5-E118-465C-BC70-E6AF9455EB38}">
      <dsp:nvSpPr>
        <dsp:cNvPr id="0" name=""/>
        <dsp:cNvSpPr/>
      </dsp:nvSpPr>
      <dsp:spPr>
        <a:xfrm>
          <a:off x="5286" y="2273188"/>
          <a:ext cx="1990036" cy="119402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13" tIns="102358" rIns="97513" bIns="102358" numCol="1" spcCol="1270" anchor="ctr" anchorCtr="0">
          <a:noAutofit/>
        </a:bodyPr>
        <a:lstStyle/>
        <a:p>
          <a:pPr marL="0" lvl="0" indent="0" algn="ctr" defTabSz="977900">
            <a:lnSpc>
              <a:spcPct val="90000"/>
            </a:lnSpc>
            <a:spcBef>
              <a:spcPct val="0"/>
            </a:spcBef>
            <a:spcAft>
              <a:spcPct val="35000"/>
            </a:spcAft>
            <a:buNone/>
          </a:pPr>
          <a:r>
            <a:rPr lang="en-US" sz="2200" kern="1200"/>
            <a:t>Transparent</a:t>
          </a:r>
        </a:p>
      </dsp:txBody>
      <dsp:txXfrm>
        <a:off x="5286" y="2273188"/>
        <a:ext cx="1990036" cy="1194022"/>
      </dsp:txXfrm>
    </dsp:sp>
    <dsp:sp modelId="{AFBC037B-A93F-4D94-8274-85DEFF91FAB5}">
      <dsp:nvSpPr>
        <dsp:cNvPr id="0" name=""/>
        <dsp:cNvSpPr/>
      </dsp:nvSpPr>
      <dsp:spPr>
        <a:xfrm>
          <a:off x="4441268" y="2824480"/>
          <a:ext cx="427108" cy="91440"/>
        </a:xfrm>
        <a:custGeom>
          <a:avLst/>
          <a:gdLst/>
          <a:ahLst/>
          <a:cxnLst/>
          <a:rect l="0" t="0" r="0" b="0"/>
          <a:pathLst>
            <a:path>
              <a:moveTo>
                <a:pt x="0" y="45720"/>
              </a:moveTo>
              <a:lnTo>
                <a:pt x="427108" y="45720"/>
              </a:lnTo>
            </a:path>
          </a:pathLst>
        </a:custGeom>
        <a:noFill/>
        <a:ln w="635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43379" y="2867911"/>
        <a:ext cx="22885" cy="4577"/>
      </dsp:txXfrm>
    </dsp:sp>
    <dsp:sp modelId="{63285B31-4B26-44FC-A160-0272358085AB}">
      <dsp:nvSpPr>
        <dsp:cNvPr id="0" name=""/>
        <dsp:cNvSpPr/>
      </dsp:nvSpPr>
      <dsp:spPr>
        <a:xfrm>
          <a:off x="2453031" y="2273188"/>
          <a:ext cx="1990036" cy="119402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13" tIns="102358" rIns="97513" bIns="102358" numCol="1" spcCol="1270" anchor="ctr" anchorCtr="0">
          <a:noAutofit/>
        </a:bodyPr>
        <a:lstStyle/>
        <a:p>
          <a:pPr marL="0" lvl="0" indent="0" algn="ctr" defTabSz="977900">
            <a:lnSpc>
              <a:spcPct val="90000"/>
            </a:lnSpc>
            <a:spcBef>
              <a:spcPct val="0"/>
            </a:spcBef>
            <a:spcAft>
              <a:spcPct val="35000"/>
            </a:spcAft>
            <a:buNone/>
          </a:pPr>
          <a:r>
            <a:rPr lang="en-US" sz="2200" kern="1200"/>
            <a:t>Long and short term goals</a:t>
          </a:r>
        </a:p>
      </dsp:txBody>
      <dsp:txXfrm>
        <a:off x="2453031" y="2273188"/>
        <a:ext cx="1990036" cy="1194022"/>
      </dsp:txXfrm>
    </dsp:sp>
    <dsp:sp modelId="{35C7D13F-6A73-4947-B252-712D166D041F}">
      <dsp:nvSpPr>
        <dsp:cNvPr id="0" name=""/>
        <dsp:cNvSpPr/>
      </dsp:nvSpPr>
      <dsp:spPr>
        <a:xfrm>
          <a:off x="1000304" y="3465411"/>
          <a:ext cx="4895490" cy="427108"/>
        </a:xfrm>
        <a:custGeom>
          <a:avLst/>
          <a:gdLst/>
          <a:ahLst/>
          <a:cxnLst/>
          <a:rect l="0" t="0" r="0" b="0"/>
          <a:pathLst>
            <a:path>
              <a:moveTo>
                <a:pt x="4895490" y="0"/>
              </a:moveTo>
              <a:lnTo>
                <a:pt x="4895490" y="230654"/>
              </a:lnTo>
              <a:lnTo>
                <a:pt x="0" y="230654"/>
              </a:lnTo>
              <a:lnTo>
                <a:pt x="0" y="427108"/>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5128" y="3676676"/>
        <a:ext cx="245842" cy="4577"/>
      </dsp:txXfrm>
    </dsp:sp>
    <dsp:sp modelId="{FDC46F2F-65E7-48CB-A956-7B4BF8B44B55}">
      <dsp:nvSpPr>
        <dsp:cNvPr id="0" name=""/>
        <dsp:cNvSpPr/>
      </dsp:nvSpPr>
      <dsp:spPr>
        <a:xfrm>
          <a:off x="4900776" y="2273188"/>
          <a:ext cx="1990036" cy="11940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13" tIns="102358" rIns="97513" bIns="102358" numCol="1" spcCol="1270" anchor="ctr" anchorCtr="0">
          <a:noAutofit/>
        </a:bodyPr>
        <a:lstStyle/>
        <a:p>
          <a:pPr marL="0" lvl="0" indent="0" algn="ctr" defTabSz="977900">
            <a:lnSpc>
              <a:spcPct val="90000"/>
            </a:lnSpc>
            <a:spcBef>
              <a:spcPct val="0"/>
            </a:spcBef>
            <a:spcAft>
              <a:spcPct val="35000"/>
            </a:spcAft>
            <a:buNone/>
          </a:pPr>
          <a:r>
            <a:rPr lang="en-US" sz="2200" kern="1200"/>
            <a:t>Collaborative</a:t>
          </a:r>
        </a:p>
      </dsp:txBody>
      <dsp:txXfrm>
        <a:off x="4900776" y="2273188"/>
        <a:ext cx="1990036" cy="1194022"/>
      </dsp:txXfrm>
    </dsp:sp>
    <dsp:sp modelId="{6BEAAAF8-FEFD-43E5-972C-FF9B28B325CB}">
      <dsp:nvSpPr>
        <dsp:cNvPr id="0" name=""/>
        <dsp:cNvSpPr/>
      </dsp:nvSpPr>
      <dsp:spPr>
        <a:xfrm>
          <a:off x="1993523" y="4476210"/>
          <a:ext cx="427108" cy="91440"/>
        </a:xfrm>
        <a:custGeom>
          <a:avLst/>
          <a:gdLst/>
          <a:ahLst/>
          <a:cxnLst/>
          <a:rect l="0" t="0" r="0" b="0"/>
          <a:pathLst>
            <a:path>
              <a:moveTo>
                <a:pt x="0" y="45720"/>
              </a:moveTo>
              <a:lnTo>
                <a:pt x="427108" y="45720"/>
              </a:lnTo>
            </a:path>
          </a:pathLst>
        </a:custGeom>
        <a:noFill/>
        <a:ln w="635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95634" y="4519641"/>
        <a:ext cx="22885" cy="4577"/>
      </dsp:txXfrm>
    </dsp:sp>
    <dsp:sp modelId="{CB6C4165-5844-4D65-815D-CFD12D487757}">
      <dsp:nvSpPr>
        <dsp:cNvPr id="0" name=""/>
        <dsp:cNvSpPr/>
      </dsp:nvSpPr>
      <dsp:spPr>
        <a:xfrm>
          <a:off x="5286" y="3924919"/>
          <a:ext cx="1990036" cy="11940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13" tIns="102358" rIns="97513" bIns="102358" numCol="1" spcCol="1270" anchor="ctr" anchorCtr="0">
          <a:noAutofit/>
        </a:bodyPr>
        <a:lstStyle/>
        <a:p>
          <a:pPr marL="0" lvl="0" indent="0" algn="ctr" defTabSz="977900">
            <a:lnSpc>
              <a:spcPct val="90000"/>
            </a:lnSpc>
            <a:spcBef>
              <a:spcPct val="0"/>
            </a:spcBef>
            <a:spcAft>
              <a:spcPct val="35000"/>
            </a:spcAft>
            <a:buNone/>
          </a:pPr>
          <a:r>
            <a:rPr lang="en-US" sz="2200" kern="1200"/>
            <a:t>Comprehensive</a:t>
          </a:r>
        </a:p>
      </dsp:txBody>
      <dsp:txXfrm>
        <a:off x="5286" y="3924919"/>
        <a:ext cx="1990036" cy="1194022"/>
      </dsp:txXfrm>
    </dsp:sp>
    <dsp:sp modelId="{532AEE9E-AD10-4FB7-8BBF-283C889840F5}">
      <dsp:nvSpPr>
        <dsp:cNvPr id="0" name=""/>
        <dsp:cNvSpPr/>
      </dsp:nvSpPr>
      <dsp:spPr>
        <a:xfrm>
          <a:off x="4441268" y="4476210"/>
          <a:ext cx="427108" cy="91440"/>
        </a:xfrm>
        <a:custGeom>
          <a:avLst/>
          <a:gdLst/>
          <a:ahLst/>
          <a:cxnLst/>
          <a:rect l="0" t="0" r="0" b="0"/>
          <a:pathLst>
            <a:path>
              <a:moveTo>
                <a:pt x="0" y="45720"/>
              </a:moveTo>
              <a:lnTo>
                <a:pt x="427108" y="45720"/>
              </a:lnTo>
            </a:path>
          </a:pathLst>
        </a:custGeom>
        <a:noFill/>
        <a:ln w="635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43379" y="4519641"/>
        <a:ext cx="22885" cy="4577"/>
      </dsp:txXfrm>
    </dsp:sp>
    <dsp:sp modelId="{6F251D16-8D46-493B-A094-04BF67195428}">
      <dsp:nvSpPr>
        <dsp:cNvPr id="0" name=""/>
        <dsp:cNvSpPr/>
      </dsp:nvSpPr>
      <dsp:spPr>
        <a:xfrm>
          <a:off x="2453031" y="3924919"/>
          <a:ext cx="1990036" cy="119402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13" tIns="102358" rIns="97513" bIns="102358" numCol="1" spcCol="1270" anchor="ctr" anchorCtr="0">
          <a:noAutofit/>
        </a:bodyPr>
        <a:lstStyle/>
        <a:p>
          <a:pPr marL="0" lvl="0" indent="0" algn="ctr" defTabSz="977900">
            <a:lnSpc>
              <a:spcPct val="90000"/>
            </a:lnSpc>
            <a:spcBef>
              <a:spcPct val="0"/>
            </a:spcBef>
            <a:spcAft>
              <a:spcPct val="35000"/>
            </a:spcAft>
            <a:buNone/>
          </a:pPr>
          <a:r>
            <a:rPr lang="en-US" sz="2200" kern="1200"/>
            <a:t>Fiscally responsive</a:t>
          </a:r>
        </a:p>
      </dsp:txBody>
      <dsp:txXfrm>
        <a:off x="2453031" y="3924919"/>
        <a:ext cx="1990036" cy="1194022"/>
      </dsp:txXfrm>
    </dsp:sp>
    <dsp:sp modelId="{7B1AA97C-6F88-4711-A9C6-2CD9AA7332D8}">
      <dsp:nvSpPr>
        <dsp:cNvPr id="0" name=""/>
        <dsp:cNvSpPr/>
      </dsp:nvSpPr>
      <dsp:spPr>
        <a:xfrm>
          <a:off x="4900776" y="3924919"/>
          <a:ext cx="1990036" cy="119402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513" tIns="102358" rIns="97513" bIns="102358" numCol="1" spcCol="1270" anchor="ctr" anchorCtr="0">
          <a:noAutofit/>
        </a:bodyPr>
        <a:lstStyle/>
        <a:p>
          <a:pPr marL="0" lvl="0" indent="0" algn="ctr" defTabSz="977900">
            <a:lnSpc>
              <a:spcPct val="90000"/>
            </a:lnSpc>
            <a:spcBef>
              <a:spcPct val="0"/>
            </a:spcBef>
            <a:spcAft>
              <a:spcPct val="35000"/>
            </a:spcAft>
            <a:buNone/>
          </a:pPr>
          <a:r>
            <a:rPr lang="en-US" sz="2200" kern="1200"/>
            <a:t>MONITOR and REVISE</a:t>
          </a:r>
        </a:p>
      </dsp:txBody>
      <dsp:txXfrm>
        <a:off x="4900776" y="3924919"/>
        <a:ext cx="1990036" cy="1194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4CFA5-718E-F24B-B994-CE8FF2E4B997}">
      <dsp:nvSpPr>
        <dsp:cNvPr id="0" name=""/>
        <dsp:cNvSpPr/>
      </dsp:nvSpPr>
      <dsp:spPr>
        <a:xfrm>
          <a:off x="3507" y="319525"/>
          <a:ext cx="1898997" cy="113939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1.  Poverty / low average household income </a:t>
          </a:r>
        </a:p>
      </dsp:txBody>
      <dsp:txXfrm>
        <a:off x="3507" y="319525"/>
        <a:ext cx="1898997" cy="1139398"/>
      </dsp:txXfrm>
    </dsp:sp>
    <dsp:sp modelId="{0E865DA4-5263-354C-BF70-CF6EA6B5E3B1}">
      <dsp:nvSpPr>
        <dsp:cNvPr id="0" name=""/>
        <dsp:cNvSpPr/>
      </dsp:nvSpPr>
      <dsp:spPr>
        <a:xfrm>
          <a:off x="2092404" y="319525"/>
          <a:ext cx="1898997" cy="113939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2.  Transportation / transit system </a:t>
          </a:r>
        </a:p>
      </dsp:txBody>
      <dsp:txXfrm>
        <a:off x="2092404" y="319525"/>
        <a:ext cx="1898997" cy="1139398"/>
      </dsp:txXfrm>
    </dsp:sp>
    <dsp:sp modelId="{3C2059D8-44F6-8444-97FD-731E9061FEAF}">
      <dsp:nvSpPr>
        <dsp:cNvPr id="0" name=""/>
        <dsp:cNvSpPr/>
      </dsp:nvSpPr>
      <dsp:spPr>
        <a:xfrm>
          <a:off x="4181301" y="319525"/>
          <a:ext cx="1898997" cy="113939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3.  Access:</a:t>
          </a:r>
        </a:p>
        <a:p>
          <a:pPr marL="114300" lvl="1" indent="-114300" algn="l" defTabSz="622300">
            <a:lnSpc>
              <a:spcPct val="90000"/>
            </a:lnSpc>
            <a:spcBef>
              <a:spcPct val="0"/>
            </a:spcBef>
            <a:spcAft>
              <a:spcPct val="15000"/>
            </a:spcAft>
            <a:buChar char="•"/>
          </a:pPr>
          <a:r>
            <a:rPr lang="en-US" sz="1400" kern="1200"/>
            <a:t>Mental / Behavioral health services 	</a:t>
          </a:r>
        </a:p>
        <a:p>
          <a:pPr marL="114300" lvl="1" indent="-114300" algn="l" defTabSz="622300">
            <a:lnSpc>
              <a:spcPct val="90000"/>
            </a:lnSpc>
            <a:spcBef>
              <a:spcPct val="0"/>
            </a:spcBef>
            <a:spcAft>
              <a:spcPct val="15000"/>
            </a:spcAft>
            <a:buChar char="•"/>
          </a:pPr>
          <a:r>
            <a:rPr lang="en-US" sz="1400" kern="1200"/>
            <a:t>Substance use services</a:t>
          </a:r>
        </a:p>
      </dsp:txBody>
      <dsp:txXfrm>
        <a:off x="4181301" y="319525"/>
        <a:ext cx="1898997" cy="1139398"/>
      </dsp:txXfrm>
    </dsp:sp>
    <dsp:sp modelId="{90FD2D43-97A3-B243-A43D-3D1887322042}">
      <dsp:nvSpPr>
        <dsp:cNvPr id="0" name=""/>
        <dsp:cNvSpPr/>
      </dsp:nvSpPr>
      <dsp:spPr>
        <a:xfrm>
          <a:off x="6270198" y="319525"/>
          <a:ext cx="1898997" cy="113939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4.  Culture: healthy behaviors not a priority </a:t>
          </a:r>
        </a:p>
      </dsp:txBody>
      <dsp:txXfrm>
        <a:off x="6270198" y="319525"/>
        <a:ext cx="1898997" cy="1139398"/>
      </dsp:txXfrm>
    </dsp:sp>
    <dsp:sp modelId="{41BB9B91-1E89-3A4B-A657-8D817103F219}">
      <dsp:nvSpPr>
        <dsp:cNvPr id="0" name=""/>
        <dsp:cNvSpPr/>
      </dsp:nvSpPr>
      <dsp:spPr>
        <a:xfrm>
          <a:off x="8359095" y="319525"/>
          <a:ext cx="1898997" cy="113939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5.  High uninsured / underinsured population</a:t>
          </a:r>
        </a:p>
      </dsp:txBody>
      <dsp:txXfrm>
        <a:off x="8359095" y="319525"/>
        <a:ext cx="1898997" cy="1139398"/>
      </dsp:txXfrm>
    </dsp:sp>
    <dsp:sp modelId="{E80FB0C4-DF8B-2A45-977E-8A96DF28612F}">
      <dsp:nvSpPr>
        <dsp:cNvPr id="0" name=""/>
        <dsp:cNvSpPr/>
      </dsp:nvSpPr>
      <dsp:spPr>
        <a:xfrm>
          <a:off x="3507" y="1648823"/>
          <a:ext cx="1898997" cy="113939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6.  Affordable / safe housing </a:t>
          </a:r>
        </a:p>
      </dsp:txBody>
      <dsp:txXfrm>
        <a:off x="3507" y="1648823"/>
        <a:ext cx="1898997" cy="1139398"/>
      </dsp:txXfrm>
    </dsp:sp>
    <dsp:sp modelId="{DB34955A-E91A-F844-AFA7-D2013DCE87D3}">
      <dsp:nvSpPr>
        <dsp:cNvPr id="0" name=""/>
        <dsp:cNvSpPr/>
      </dsp:nvSpPr>
      <dsp:spPr>
        <a:xfrm>
          <a:off x="2092404" y="1648823"/>
          <a:ext cx="1898997" cy="113939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7.  Access to dental care</a:t>
          </a:r>
        </a:p>
      </dsp:txBody>
      <dsp:txXfrm>
        <a:off x="2092404" y="1648823"/>
        <a:ext cx="1898997" cy="1139398"/>
      </dsp:txXfrm>
    </dsp:sp>
    <dsp:sp modelId="{13DA3550-E6E5-304C-9C04-81C80E28CE58}">
      <dsp:nvSpPr>
        <dsp:cNvPr id="0" name=""/>
        <dsp:cNvSpPr/>
      </dsp:nvSpPr>
      <dsp:spPr>
        <a:xfrm>
          <a:off x="4181301" y="1648823"/>
          <a:ext cx="1898997" cy="113939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8.  Poor diet</a:t>
          </a:r>
        </a:p>
      </dsp:txBody>
      <dsp:txXfrm>
        <a:off x="4181301" y="1648823"/>
        <a:ext cx="1898997" cy="1139398"/>
      </dsp:txXfrm>
    </dsp:sp>
    <dsp:sp modelId="{79830767-91BE-1A43-9DBE-5E1D3E768A96}">
      <dsp:nvSpPr>
        <dsp:cNvPr id="0" name=""/>
        <dsp:cNvSpPr/>
      </dsp:nvSpPr>
      <dsp:spPr>
        <a:xfrm>
          <a:off x="6270198" y="1648823"/>
          <a:ext cx="1898997" cy="113939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9.  High cost of care </a:t>
          </a:r>
        </a:p>
      </dsp:txBody>
      <dsp:txXfrm>
        <a:off x="6270198" y="1648823"/>
        <a:ext cx="1898997" cy="1139398"/>
      </dsp:txXfrm>
    </dsp:sp>
    <dsp:sp modelId="{8463F33A-667C-B249-8876-1618C420B980}">
      <dsp:nvSpPr>
        <dsp:cNvPr id="0" name=""/>
        <dsp:cNvSpPr/>
      </dsp:nvSpPr>
      <dsp:spPr>
        <a:xfrm>
          <a:off x="8359095" y="1648823"/>
          <a:ext cx="1898997" cy="113939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10. Educational attainment</a:t>
          </a:r>
        </a:p>
      </dsp:txBody>
      <dsp:txXfrm>
        <a:off x="8359095" y="1648823"/>
        <a:ext cx="1898997" cy="1139398"/>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CFCD40-6333-45EB-B61B-2D5F88013A42}" type="datetimeFigureOut">
              <a:rPr lang="en-US" smtClean="0"/>
              <a:t>6/13/21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EF3AE0-74DB-411F-A9A4-12E40F7CD009}" type="slidenum">
              <a:rPr lang="en-US" smtClean="0"/>
              <a:t>‹#›</a:t>
            </a:fld>
            <a:endParaRPr lang="en-US"/>
          </a:p>
        </p:txBody>
      </p:sp>
    </p:spTree>
    <p:extLst>
      <p:ext uri="{BB962C8B-B14F-4D97-AF65-F5344CB8AC3E}">
        <p14:creationId xmlns:p14="http://schemas.microsoft.com/office/powerpoint/2010/main" val="403697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621372-B715-3F44-8B4B-9045C53E0D5E}" type="datetimeFigureOut">
              <a:rPr lang="en-US" smtClean="0"/>
              <a:t>6/13/21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D6AFC3-15FF-1A4C-A0C4-AB4D1C6BDDA7}" type="slidenum">
              <a:rPr lang="en-US" smtClean="0"/>
              <a:t>‹#›</a:t>
            </a:fld>
            <a:endParaRPr lang="en-US"/>
          </a:p>
        </p:txBody>
      </p:sp>
    </p:spTree>
    <p:extLst>
      <p:ext uri="{BB962C8B-B14F-4D97-AF65-F5344CB8AC3E}">
        <p14:creationId xmlns:p14="http://schemas.microsoft.com/office/powerpoint/2010/main" val="56471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D6AFC3-15FF-1A4C-A0C4-AB4D1C6BDDA7}" type="slidenum">
              <a:rPr lang="en-US" smtClean="0"/>
              <a:t>12</a:t>
            </a:fld>
            <a:endParaRPr lang="en-US"/>
          </a:p>
        </p:txBody>
      </p:sp>
    </p:spTree>
    <p:extLst>
      <p:ext uri="{BB962C8B-B14F-4D97-AF65-F5344CB8AC3E}">
        <p14:creationId xmlns:p14="http://schemas.microsoft.com/office/powerpoint/2010/main" val="3381552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CAD4B2F9-D333-4685-8E81-F45319080882}" type="slidenum">
              <a:rPr lang="en-US" smtClean="0"/>
              <a:pPr/>
              <a:t>39</a:t>
            </a:fld>
            <a:endParaRPr lang="en-US"/>
          </a:p>
        </p:txBody>
      </p:sp>
    </p:spTree>
    <p:extLst>
      <p:ext uri="{BB962C8B-B14F-4D97-AF65-F5344CB8AC3E}">
        <p14:creationId xmlns:p14="http://schemas.microsoft.com/office/powerpoint/2010/main" val="863829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AD4B2F9-D333-4685-8E81-F45319080882}" type="slidenum">
              <a:rPr lang="en-US" smtClean="0"/>
              <a:pPr/>
              <a:t>40</a:t>
            </a:fld>
            <a:endParaRPr lang="en-US"/>
          </a:p>
        </p:txBody>
      </p:sp>
    </p:spTree>
    <p:extLst>
      <p:ext uri="{BB962C8B-B14F-4D97-AF65-F5344CB8AC3E}">
        <p14:creationId xmlns:p14="http://schemas.microsoft.com/office/powerpoint/2010/main" val="3839617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3017" rtl="0" eaLnBrk="1" fontAlgn="auto" latinLnBrk="0" hangingPunct="1">
              <a:lnSpc>
                <a:spcPct val="100000"/>
              </a:lnSpc>
              <a:spcBef>
                <a:spcPts val="0"/>
              </a:spcBef>
              <a:spcAft>
                <a:spcPts val="0"/>
              </a:spcAft>
              <a:buClrTx/>
              <a:buSzTx/>
              <a:buFontTx/>
              <a:buNone/>
              <a:tabLst/>
              <a:defRPr/>
            </a:pPr>
            <a:fld id="{32BCA65C-513D-454B-AFC5-D7A9B8855A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01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4130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a:t>
            </a:r>
            <a:r>
              <a:rPr lang="en-US" baseline="0" dirty="0"/>
              <a:t> I have the privilege of leading the Community Health and Outreach department. Our department manages our community health improvement process which includes our community health assessments. Our health assessment process works collaboratively with community partners to priorities health needs. To respond to those needs, we provide community grants and sponsorships, facilitate and fund community partnerships, operate community health programs, and lead specific neighborhood health initiatives. Our department reports all of the great work  we to the federal government in what is called community benefit. In FY17, Carilion Clinic provided 170.7 million in community benefit. </a:t>
            </a:r>
            <a:endParaRPr lang="en-US" dirty="0"/>
          </a:p>
        </p:txBody>
      </p:sp>
      <p:sp>
        <p:nvSpPr>
          <p:cNvPr id="4" name="Slide Number Placeholder 3"/>
          <p:cNvSpPr>
            <a:spLocks noGrp="1"/>
          </p:cNvSpPr>
          <p:nvPr>
            <p:ph type="sldNum" sz="quarter" idx="10"/>
          </p:nvPr>
        </p:nvSpPr>
        <p:spPr/>
        <p:txBody>
          <a:bodyPr/>
          <a:lstStyle/>
          <a:p>
            <a:pPr>
              <a:defRPr/>
            </a:pPr>
            <a:fld id="{E87D4E3E-4A3F-5049-9536-743945032343}" type="slidenum">
              <a:rPr lang="en-US" altLang="en-US" smtClean="0">
                <a:solidFill>
                  <a:prstClr val="black"/>
                </a:solidFill>
              </a:rPr>
              <a:pPr>
                <a:defRPr/>
              </a:pPr>
              <a:t>43</a:t>
            </a:fld>
            <a:endParaRPr lang="en-US" altLang="en-US" dirty="0">
              <a:solidFill>
                <a:prstClr val="black"/>
              </a:solidFill>
            </a:endParaRPr>
          </a:p>
        </p:txBody>
      </p:sp>
    </p:spTree>
    <p:extLst>
      <p:ext uri="{BB962C8B-B14F-4D97-AF65-F5344CB8AC3E}">
        <p14:creationId xmlns:p14="http://schemas.microsoft.com/office/powerpoint/2010/main" val="3969575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Another partnership with HEALTHY ROANOKE VALLEY is our FreshFoods Rx program at our South East and Roanoke-Salem family practices along with New Horizons Healthcare. Physicians  write prescriptions for their diabetic patients for fresh fruits and veggies. A local mobile farmers market comes on site once a week so that the patients can pick out their whole foods. Our health educators are on site and cooking demonstrations are held.</a:t>
            </a:r>
          </a:p>
          <a:p>
            <a:endParaRPr lang="en-US" sz="1600" dirty="0"/>
          </a:p>
          <a:p>
            <a:r>
              <a:rPr lang="en-US" sz="1600" dirty="0"/>
              <a:t>Results are promising: More than 60% of the participants  decreased their BMI and their hemoglobin A1C. Half of them saw decreased blood pressure.</a:t>
            </a:r>
          </a:p>
          <a:p>
            <a:endParaRPr lang="en-US" dirty="0"/>
          </a:p>
        </p:txBody>
      </p:sp>
      <p:sp>
        <p:nvSpPr>
          <p:cNvPr id="4" name="Slide Number Placeholder 3"/>
          <p:cNvSpPr>
            <a:spLocks noGrp="1"/>
          </p:cNvSpPr>
          <p:nvPr>
            <p:ph type="sldNum" sz="quarter" idx="10"/>
          </p:nvPr>
        </p:nvSpPr>
        <p:spPr/>
        <p:txBody>
          <a:bodyPr/>
          <a:lstStyle/>
          <a:p>
            <a:pPr>
              <a:defRPr/>
            </a:pPr>
            <a:fld id="{E87D4E3E-4A3F-5049-9536-743945032343}" type="slidenum">
              <a:rPr lang="en-US" altLang="en-US" smtClean="0">
                <a:solidFill>
                  <a:prstClr val="black"/>
                </a:solidFill>
              </a:rPr>
              <a:pPr>
                <a:defRPr/>
              </a:pPr>
              <a:t>44</a:t>
            </a:fld>
            <a:endParaRPr lang="en-US" altLang="en-US" dirty="0">
              <a:solidFill>
                <a:prstClr val="black"/>
              </a:solidFill>
            </a:endParaRPr>
          </a:p>
        </p:txBody>
      </p:sp>
    </p:spTree>
    <p:extLst>
      <p:ext uri="{BB962C8B-B14F-4D97-AF65-F5344CB8AC3E}">
        <p14:creationId xmlns:p14="http://schemas.microsoft.com/office/powerpoint/2010/main" val="2119376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all are aware of the Opioid crises in our region and the need for more mental health services. Almost a third of participants in our community health assessment surveys identify mental health services as difficult to access because of a lack of availability, fear, and stigma. </a:t>
            </a:r>
          </a:p>
          <a:p>
            <a:endParaRPr lang="en-US" sz="1600" dirty="0"/>
          </a:p>
          <a:p>
            <a:r>
              <a:rPr lang="en-US" sz="1600" dirty="0"/>
              <a:t>Because of this, Carilion’s Psychiatry department, our Community Health and Outreach team and several community partners developed several programs, such as peer-to-peer recovery support, coaching, resource navigation and treatment options for those suffering or recovering from substance abuse or mental health challenges. </a:t>
            </a:r>
          </a:p>
          <a:p>
            <a:endParaRPr lang="en-US" sz="1600" dirty="0"/>
          </a:p>
          <a:p>
            <a:r>
              <a:rPr lang="en-US" sz="1600" dirty="0"/>
              <a:t>5W Inpatient, Inpatient </a:t>
            </a:r>
            <a:r>
              <a:rPr lang="en-US" sz="1600" dirty="0" err="1"/>
              <a:t>Pscychaity</a:t>
            </a:r>
            <a:r>
              <a:rPr lang="en-US" sz="1600" dirty="0"/>
              <a:t>, working on ED-Bridge Clinic. Two full time staff, two part time staff</a:t>
            </a:r>
          </a:p>
        </p:txBody>
      </p:sp>
      <p:sp>
        <p:nvSpPr>
          <p:cNvPr id="4" name="Slide Number Placeholder 3"/>
          <p:cNvSpPr>
            <a:spLocks noGrp="1"/>
          </p:cNvSpPr>
          <p:nvPr>
            <p:ph type="sldNum" sz="quarter" idx="10"/>
          </p:nvPr>
        </p:nvSpPr>
        <p:spPr/>
        <p:txBody>
          <a:bodyPr/>
          <a:lstStyle/>
          <a:p>
            <a:pPr>
              <a:defRPr/>
            </a:pPr>
            <a:fld id="{E87D4E3E-4A3F-5049-9536-743945032343}" type="slidenum">
              <a:rPr lang="en-US" altLang="en-US" smtClean="0">
                <a:solidFill>
                  <a:prstClr val="black"/>
                </a:solidFill>
              </a:rPr>
              <a:pPr>
                <a:defRPr/>
              </a:pPr>
              <a:t>45</a:t>
            </a:fld>
            <a:endParaRPr lang="en-US" altLang="en-US" dirty="0">
              <a:solidFill>
                <a:prstClr val="black"/>
              </a:solidFill>
            </a:endParaRPr>
          </a:p>
        </p:txBody>
      </p:sp>
    </p:spTree>
    <p:extLst>
      <p:ext uri="{BB962C8B-B14F-4D97-AF65-F5344CB8AC3E}">
        <p14:creationId xmlns:p14="http://schemas.microsoft.com/office/powerpoint/2010/main" val="2738341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7136" y="4355056"/>
            <a:ext cx="6208828" cy="4420207"/>
          </a:xfrm>
        </p:spPr>
        <p:txBody>
          <a:bodyPr/>
          <a:lstStyle/>
          <a:p>
            <a:r>
              <a:rPr lang="en-US" sz="1600" dirty="0"/>
              <a:t>Healthy Franklin County is another inspiring coalition, this one focusing on reducing obesity and related chronic diseases. To stimulate interest in gardening and to provide fresh food to county residents who typically rely on food pantries, HEALTHY FRANKLIN COUNTY created a series of raised bed gardens in close proximity to fresh food deserts. Since Spring of 2016,  almost 32,000 </a:t>
            </a:r>
            <a:r>
              <a:rPr lang="en-US" sz="1600" i="1" dirty="0"/>
              <a:t>lbs. of food have been donated .</a:t>
            </a:r>
          </a:p>
          <a:p>
            <a:endParaRPr lang="en-US" sz="1600" dirty="0"/>
          </a:p>
          <a:p>
            <a:r>
              <a:rPr lang="en-US" sz="1600" dirty="0"/>
              <a:t>HENI is a partnership in Franklin County to increase access to care and insurance coverage.  Franklin Memorial hired a Community Outreach Advocate to work in the Emergency Room to transition patients who have no primary care physician or insurance to more appropriate and lower cost care.  This has resulted in more people becoming insured and a decreasing trend in ED visits. </a:t>
            </a:r>
          </a:p>
          <a:p>
            <a:endParaRPr lang="en-US" sz="1600" dirty="0"/>
          </a:p>
          <a:p>
            <a:r>
              <a:rPr lang="en-US" sz="1600" dirty="0"/>
              <a:t>There are other examples in Lexington and Giles, in rural areas and towns, partnerships inspired by our community hospitals.</a:t>
            </a:r>
          </a:p>
        </p:txBody>
      </p:sp>
      <p:sp>
        <p:nvSpPr>
          <p:cNvPr id="4" name="Slide Number Placeholder 3"/>
          <p:cNvSpPr>
            <a:spLocks noGrp="1"/>
          </p:cNvSpPr>
          <p:nvPr>
            <p:ph type="sldNum" sz="quarter" idx="10"/>
          </p:nvPr>
        </p:nvSpPr>
        <p:spPr/>
        <p:txBody>
          <a:bodyPr/>
          <a:lstStyle/>
          <a:p>
            <a:pPr>
              <a:defRPr/>
            </a:pPr>
            <a:fld id="{E87D4E3E-4A3F-5049-9536-743945032343}" type="slidenum">
              <a:rPr lang="en-US" altLang="en-US" smtClean="0">
                <a:solidFill>
                  <a:prstClr val="black"/>
                </a:solidFill>
              </a:rPr>
              <a:pPr>
                <a:defRPr/>
              </a:pPr>
              <a:t>46</a:t>
            </a:fld>
            <a:endParaRPr lang="en-US" altLang="en-US" dirty="0">
              <a:solidFill>
                <a:prstClr val="black"/>
              </a:solidFill>
            </a:endParaRPr>
          </a:p>
        </p:txBody>
      </p:sp>
    </p:spTree>
    <p:extLst>
      <p:ext uri="{BB962C8B-B14F-4D97-AF65-F5344CB8AC3E}">
        <p14:creationId xmlns:p14="http://schemas.microsoft.com/office/powerpoint/2010/main" val="781001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D6AFC3-15FF-1A4C-A0C4-AB4D1C6BDDA7}" type="slidenum">
              <a:rPr lang="en-US" smtClean="0"/>
              <a:t>48</a:t>
            </a:fld>
            <a:endParaRPr lang="en-US"/>
          </a:p>
        </p:txBody>
      </p:sp>
    </p:spTree>
    <p:extLst>
      <p:ext uri="{BB962C8B-B14F-4D97-AF65-F5344CB8AC3E}">
        <p14:creationId xmlns:p14="http://schemas.microsoft.com/office/powerpoint/2010/main" val="1377856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8B55C0-437A-4C70-BB35-5EAA25110C01}" type="slidenum">
              <a:rPr lang="en-US" smtClean="0"/>
              <a:t>18</a:t>
            </a:fld>
            <a:endParaRPr lang="en-US"/>
          </a:p>
        </p:txBody>
      </p:sp>
    </p:spTree>
    <p:extLst>
      <p:ext uri="{BB962C8B-B14F-4D97-AF65-F5344CB8AC3E}">
        <p14:creationId xmlns:p14="http://schemas.microsoft.com/office/powerpoint/2010/main" val="366955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 policy statement guiding principles that drive strategies locally, state, federal level in policy</a:t>
            </a:r>
          </a:p>
        </p:txBody>
      </p:sp>
      <p:sp>
        <p:nvSpPr>
          <p:cNvPr id="4" name="Slide Number Placeholder 3"/>
          <p:cNvSpPr>
            <a:spLocks noGrp="1"/>
          </p:cNvSpPr>
          <p:nvPr>
            <p:ph type="sldNum" sz="quarter" idx="5"/>
          </p:nvPr>
        </p:nvSpPr>
        <p:spPr/>
        <p:txBody>
          <a:bodyPr/>
          <a:lstStyle/>
          <a:p>
            <a:fld id="{1E6D2DE2-C517-4E46-B533-50F92C7F966A}" type="slidenum">
              <a:rPr lang="en-US" smtClean="0"/>
              <a:t>29</a:t>
            </a:fld>
            <a:endParaRPr lang="en-US"/>
          </a:p>
        </p:txBody>
      </p:sp>
    </p:spTree>
    <p:extLst>
      <p:ext uri="{BB962C8B-B14F-4D97-AF65-F5344CB8AC3E}">
        <p14:creationId xmlns:p14="http://schemas.microsoft.com/office/powerpoint/2010/main" val="1714589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07A527-4F1C-4C6A-9187-EF43A14D89D3}" type="slidenum">
              <a:rPr lang="en-US" smtClean="0"/>
              <a:t>32</a:t>
            </a:fld>
            <a:endParaRPr lang="en-US"/>
          </a:p>
        </p:txBody>
      </p:sp>
    </p:spTree>
    <p:extLst>
      <p:ext uri="{BB962C8B-B14F-4D97-AF65-F5344CB8AC3E}">
        <p14:creationId xmlns:p14="http://schemas.microsoft.com/office/powerpoint/2010/main" val="717570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D6AFC3-15FF-1A4C-A0C4-AB4D1C6BDDA7}" type="slidenum">
              <a:rPr lang="en-US" smtClean="0"/>
              <a:t>33</a:t>
            </a:fld>
            <a:endParaRPr lang="en-US"/>
          </a:p>
        </p:txBody>
      </p:sp>
    </p:spTree>
    <p:extLst>
      <p:ext uri="{BB962C8B-B14F-4D97-AF65-F5344CB8AC3E}">
        <p14:creationId xmlns:p14="http://schemas.microsoft.com/office/powerpoint/2010/main" val="1505494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dirty="0"/>
            </a:br>
            <a:endParaRPr lang="en-US" b="1" dirty="0"/>
          </a:p>
        </p:txBody>
      </p:sp>
      <p:sp>
        <p:nvSpPr>
          <p:cNvPr id="4" name="Slide Number Placeholder 3"/>
          <p:cNvSpPr>
            <a:spLocks noGrp="1"/>
          </p:cNvSpPr>
          <p:nvPr>
            <p:ph type="sldNum" sz="quarter" idx="5"/>
          </p:nvPr>
        </p:nvSpPr>
        <p:spPr/>
        <p:txBody>
          <a:bodyPr/>
          <a:lstStyle/>
          <a:p>
            <a:fld id="{1E6D2DE2-C517-4E46-B533-50F92C7F966A}" type="slidenum">
              <a:rPr lang="en-US" smtClean="0"/>
              <a:t>35</a:t>
            </a:fld>
            <a:endParaRPr lang="en-US"/>
          </a:p>
        </p:txBody>
      </p:sp>
    </p:spTree>
    <p:extLst>
      <p:ext uri="{BB962C8B-B14F-4D97-AF65-F5344CB8AC3E}">
        <p14:creationId xmlns:p14="http://schemas.microsoft.com/office/powerpoint/2010/main" val="2698234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1E6D2DE2-C517-4E46-B533-50F92C7F966A}" type="slidenum">
              <a:rPr lang="en-US" smtClean="0"/>
              <a:t>36</a:t>
            </a:fld>
            <a:endParaRPr lang="en-US"/>
          </a:p>
        </p:txBody>
      </p:sp>
    </p:spTree>
    <p:extLst>
      <p:ext uri="{BB962C8B-B14F-4D97-AF65-F5344CB8AC3E}">
        <p14:creationId xmlns:p14="http://schemas.microsoft.com/office/powerpoint/2010/main" val="3193265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D2DE2-C517-4E46-B533-50F92C7F966A}" type="slidenum">
              <a:rPr lang="en-US" smtClean="0"/>
              <a:t>37</a:t>
            </a:fld>
            <a:endParaRPr lang="en-US"/>
          </a:p>
        </p:txBody>
      </p:sp>
    </p:spTree>
    <p:extLst>
      <p:ext uri="{BB962C8B-B14F-4D97-AF65-F5344CB8AC3E}">
        <p14:creationId xmlns:p14="http://schemas.microsoft.com/office/powerpoint/2010/main" val="3183992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 page document available online</a:t>
            </a:r>
          </a:p>
        </p:txBody>
      </p:sp>
      <p:sp>
        <p:nvSpPr>
          <p:cNvPr id="4" name="Slide Number Placeholder 3"/>
          <p:cNvSpPr>
            <a:spLocks noGrp="1"/>
          </p:cNvSpPr>
          <p:nvPr>
            <p:ph type="sldNum" sz="quarter" idx="5"/>
          </p:nvPr>
        </p:nvSpPr>
        <p:spPr/>
        <p:txBody>
          <a:bodyPr/>
          <a:lstStyle/>
          <a:p>
            <a:fld id="{1E6D2DE2-C517-4E46-B533-50F92C7F966A}" type="slidenum">
              <a:rPr lang="en-US" smtClean="0"/>
              <a:t>38</a:t>
            </a:fld>
            <a:endParaRPr lang="en-US"/>
          </a:p>
        </p:txBody>
      </p:sp>
    </p:spTree>
    <p:extLst>
      <p:ext uri="{BB962C8B-B14F-4D97-AF65-F5344CB8AC3E}">
        <p14:creationId xmlns:p14="http://schemas.microsoft.com/office/powerpoint/2010/main" val="1553917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6/13/21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6/13/21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6/13/21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A0189C2-3B5B-4640-AB0B-C88AB8C7F8F5}"/>
              </a:ext>
            </a:extLst>
          </p:cNvPr>
          <p:cNvSpPr>
            <a:spLocks noGrp="1"/>
          </p:cNvSpPr>
          <p:nvPr>
            <p:ph type="body" sz="quarter" idx="10" hasCustomPrompt="1"/>
          </p:nvPr>
        </p:nvSpPr>
        <p:spPr>
          <a:xfrm>
            <a:off x="642331" y="776819"/>
            <a:ext cx="10898716" cy="596900"/>
          </a:xfrm>
        </p:spPr>
        <p:txBody>
          <a:bodyPr/>
          <a:lstStyle>
            <a:lvl1pPr>
              <a:defRPr sz="3700" b="1" i="0">
                <a:latin typeface="Arial Narrow" panose="020B0604020202020204" pitchFamily="34" charset="0"/>
                <a:cs typeface="Arial Narrow" panose="020B0604020202020204" pitchFamily="34" charset="0"/>
              </a:defRPr>
            </a:lvl1pPr>
          </a:lstStyle>
          <a:p>
            <a:pPr eaLnBrk="1" hangingPunct="1">
              <a:defRPr/>
            </a:pPr>
            <a:r>
              <a:rPr lang="en-US" dirty="0"/>
              <a:t>HEADER</a:t>
            </a:r>
          </a:p>
        </p:txBody>
      </p:sp>
      <p:sp>
        <p:nvSpPr>
          <p:cNvPr id="14" name="Text Placeholder 7">
            <a:extLst>
              <a:ext uri="{FF2B5EF4-FFF2-40B4-BE49-F238E27FC236}">
                <a16:creationId xmlns:a16="http://schemas.microsoft.com/office/drawing/2014/main" id="{737BF8FE-1576-3B47-A9B0-366030C400D9}"/>
              </a:ext>
            </a:extLst>
          </p:cNvPr>
          <p:cNvSpPr>
            <a:spLocks noGrp="1"/>
          </p:cNvSpPr>
          <p:nvPr>
            <p:ph type="body" sz="quarter" idx="11" hasCustomPrompt="1"/>
          </p:nvPr>
        </p:nvSpPr>
        <p:spPr>
          <a:xfrm>
            <a:off x="642331" y="1472335"/>
            <a:ext cx="10898716" cy="596900"/>
          </a:xfrm>
        </p:spPr>
        <p:txBody>
          <a:bodyPr/>
          <a:lstStyle>
            <a:lvl1pPr>
              <a:defRPr sz="2400" b="0" i="0">
                <a:latin typeface="Arial Narrow" panose="020B0604020202020204" pitchFamily="34" charset="0"/>
                <a:cs typeface="Arial Narrow" panose="020B0604020202020204" pitchFamily="34" charset="0"/>
              </a:defRPr>
            </a:lvl1pPr>
          </a:lstStyle>
          <a:p>
            <a:pPr eaLnBrk="1" hangingPunct="1">
              <a:defRPr/>
            </a:pPr>
            <a:r>
              <a:rPr lang="en-US" dirty="0"/>
              <a:t>SUB HEAD</a:t>
            </a:r>
          </a:p>
        </p:txBody>
      </p:sp>
      <p:sp>
        <p:nvSpPr>
          <p:cNvPr id="19" name="Text Placeholder 18">
            <a:extLst>
              <a:ext uri="{FF2B5EF4-FFF2-40B4-BE49-F238E27FC236}">
                <a16:creationId xmlns:a16="http://schemas.microsoft.com/office/drawing/2014/main" id="{EBC31955-49EF-F14D-9EFD-8E8EB92D902F}"/>
              </a:ext>
            </a:extLst>
          </p:cNvPr>
          <p:cNvSpPr>
            <a:spLocks noGrp="1"/>
          </p:cNvSpPr>
          <p:nvPr>
            <p:ph type="body" sz="quarter" idx="12" hasCustomPrompt="1"/>
          </p:nvPr>
        </p:nvSpPr>
        <p:spPr>
          <a:xfrm>
            <a:off x="641351" y="2192867"/>
            <a:ext cx="10898716" cy="3591984"/>
          </a:xfrm>
        </p:spPr>
        <p:txBody>
          <a:bodyPr/>
          <a:lstStyle>
            <a:lvl1pPr fontAlgn="auto">
              <a:lnSpc>
                <a:spcPct val="100000"/>
              </a:lnSpc>
              <a:spcAft>
                <a:spcPts val="0"/>
              </a:spcAft>
              <a:buFont typeface=".AppleSystemUIFont"/>
              <a:buChar char="»"/>
              <a:defRPr sz="1600">
                <a:solidFill>
                  <a:schemeClr val="tx1">
                    <a:lumMod val="50000"/>
                    <a:lumOff val="50000"/>
                  </a:schemeClr>
                </a:solidFill>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fontAlgn="auto">
              <a:lnSpc>
                <a:spcPct val="100000"/>
              </a:lnSpc>
              <a:spcAft>
                <a:spcPts val="0"/>
              </a:spcAft>
              <a:buFont typeface=".AppleSystemUIFont"/>
              <a:buChar char="»"/>
              <a:defRPr/>
            </a:pPr>
            <a:r>
              <a:rPr lang="en-US" sz="1600" dirty="0" err="1"/>
              <a:t>Morbi</a:t>
            </a:r>
            <a:r>
              <a:rPr lang="en-US" sz="1600" dirty="0"/>
              <a:t> </a:t>
            </a:r>
            <a:r>
              <a:rPr lang="en-US" sz="1600" dirty="0" err="1"/>
              <a:t>mattis</a:t>
            </a:r>
            <a:r>
              <a:rPr lang="en-US" sz="1600" dirty="0"/>
              <a:t> </a:t>
            </a:r>
            <a:r>
              <a:rPr lang="en-US" sz="1600" dirty="0" err="1"/>
              <a:t>vestibulum</a:t>
            </a:r>
            <a:r>
              <a:rPr lang="en-US" sz="1600" dirty="0"/>
              <a:t> </a:t>
            </a:r>
            <a:r>
              <a:rPr lang="en-US" sz="1600" dirty="0" err="1"/>
              <a:t>mauris</a:t>
            </a:r>
            <a:r>
              <a:rPr lang="en-US" sz="1600" dirty="0"/>
              <a:t>, </a:t>
            </a:r>
            <a:r>
              <a:rPr lang="en-US" sz="1600" dirty="0" err="1"/>
              <a:t>eget</a:t>
            </a:r>
            <a:r>
              <a:rPr lang="en-US" sz="1600" dirty="0"/>
              <a:t> </a:t>
            </a:r>
            <a:r>
              <a:rPr lang="en-US" sz="1600" dirty="0" err="1"/>
              <a:t>fringilla</a:t>
            </a:r>
            <a:r>
              <a:rPr lang="en-US" sz="1600" dirty="0"/>
              <a:t> </a:t>
            </a:r>
            <a:r>
              <a:rPr lang="en-US" sz="1600" dirty="0" err="1"/>
              <a:t>mauris</a:t>
            </a:r>
            <a:r>
              <a:rPr lang="en-US" sz="1600" dirty="0"/>
              <a:t> gravida at. </a:t>
            </a:r>
          </a:p>
          <a:p>
            <a:pPr fontAlgn="auto">
              <a:lnSpc>
                <a:spcPct val="100000"/>
              </a:lnSpc>
              <a:spcAft>
                <a:spcPts val="0"/>
              </a:spcAft>
              <a:buFont typeface=".AppleSystemUIFont"/>
              <a:buChar char="»"/>
              <a:defRPr/>
            </a:pPr>
            <a:r>
              <a:rPr lang="en-US" sz="1600" dirty="0" err="1"/>
              <a:t>Nulla</a:t>
            </a:r>
            <a:r>
              <a:rPr lang="en-US" sz="1600" dirty="0"/>
              <a:t> </a:t>
            </a:r>
            <a:r>
              <a:rPr lang="en-US" sz="1600" dirty="0" err="1"/>
              <a:t>aliquet</a:t>
            </a:r>
            <a:r>
              <a:rPr lang="en-US" sz="1600" dirty="0"/>
              <a:t> in ipsum </a:t>
            </a:r>
            <a:r>
              <a:rPr lang="en-US" sz="1600" dirty="0" err="1"/>
              <a:t>aliquet</a:t>
            </a:r>
            <a:r>
              <a:rPr lang="en-US" sz="1600" dirty="0"/>
              <a:t> tempus. </a:t>
            </a:r>
            <a:r>
              <a:rPr lang="en-US" sz="1600" dirty="0" err="1"/>
              <a:t>Curabitur</a:t>
            </a:r>
            <a:r>
              <a:rPr lang="en-US" sz="1600" dirty="0"/>
              <a:t> </a:t>
            </a:r>
            <a:r>
              <a:rPr lang="en-US" sz="1600" dirty="0" err="1"/>
              <a:t>ut</a:t>
            </a:r>
            <a:r>
              <a:rPr lang="en-US" sz="1600" dirty="0"/>
              <a:t> </a:t>
            </a:r>
            <a:r>
              <a:rPr lang="en-US" sz="1600" dirty="0" err="1"/>
              <a:t>velit</a:t>
            </a:r>
            <a:r>
              <a:rPr lang="en-US" sz="1600" dirty="0"/>
              <a:t> </a:t>
            </a:r>
            <a:r>
              <a:rPr lang="en-US" sz="1600" dirty="0" err="1"/>
              <a:t>neque</a:t>
            </a:r>
            <a:r>
              <a:rPr lang="en-US" sz="1600" dirty="0"/>
              <a:t>. </a:t>
            </a:r>
          </a:p>
          <a:p>
            <a:pPr fontAlgn="auto">
              <a:lnSpc>
                <a:spcPct val="100000"/>
              </a:lnSpc>
              <a:spcAft>
                <a:spcPts val="0"/>
              </a:spcAft>
              <a:buFont typeface=".AppleSystemUIFont"/>
              <a:buChar char="»"/>
              <a:defRPr/>
            </a:pPr>
            <a:r>
              <a:rPr lang="en-US" sz="1600" dirty="0" err="1"/>
              <a:t>Sed</a:t>
            </a:r>
            <a:r>
              <a:rPr lang="en-US" sz="1600" dirty="0"/>
              <a:t> id </a:t>
            </a:r>
            <a:r>
              <a:rPr lang="en-US" sz="1600" dirty="0" err="1"/>
              <a:t>viverra</a:t>
            </a:r>
            <a:r>
              <a:rPr lang="en-US" sz="1600" dirty="0"/>
              <a:t> </a:t>
            </a:r>
            <a:r>
              <a:rPr lang="en-US" sz="1600" dirty="0" err="1"/>
              <a:t>risus</a:t>
            </a:r>
            <a:r>
              <a:rPr lang="en-US" sz="1600" dirty="0"/>
              <a:t>. </a:t>
            </a:r>
          </a:p>
          <a:p>
            <a:pPr fontAlgn="auto">
              <a:lnSpc>
                <a:spcPct val="100000"/>
              </a:lnSpc>
              <a:spcAft>
                <a:spcPts val="0"/>
              </a:spcAft>
              <a:buFont typeface=".AppleSystemUIFont"/>
              <a:buChar char="»"/>
              <a:defRPr/>
            </a:pPr>
            <a:r>
              <a:rPr lang="en-US" sz="1600" dirty="0" err="1"/>
              <a:t>Nulla</a:t>
            </a:r>
            <a:r>
              <a:rPr lang="en-US" sz="1600" dirty="0"/>
              <a:t> </a:t>
            </a:r>
            <a:r>
              <a:rPr lang="en-US" sz="1600" dirty="0" err="1"/>
              <a:t>lectus</a:t>
            </a:r>
            <a:r>
              <a:rPr lang="en-US" sz="1600" dirty="0"/>
              <a:t> quam, </a:t>
            </a:r>
            <a:r>
              <a:rPr lang="en-US" sz="1600" dirty="0" err="1"/>
              <a:t>bibendum</a:t>
            </a:r>
            <a:r>
              <a:rPr lang="en-US" sz="1600" dirty="0"/>
              <a:t> </a:t>
            </a:r>
            <a:r>
              <a:rPr lang="en-US" sz="1600" dirty="0" err="1"/>
              <a:t>vestibulum</a:t>
            </a:r>
            <a:r>
              <a:rPr lang="en-US" sz="1600" dirty="0"/>
              <a:t> </a:t>
            </a:r>
            <a:r>
              <a:rPr lang="en-US" sz="1600" dirty="0" err="1"/>
              <a:t>efficitur</a:t>
            </a:r>
            <a:r>
              <a:rPr lang="en-US" sz="1600" dirty="0"/>
              <a:t> </a:t>
            </a:r>
            <a:r>
              <a:rPr lang="en-US" sz="1600" dirty="0" err="1"/>
              <a:t>vel</a:t>
            </a:r>
            <a:r>
              <a:rPr lang="en-US" sz="1600" dirty="0"/>
              <a:t>, </a:t>
            </a:r>
            <a:r>
              <a:rPr lang="en-US" sz="1600" dirty="0" err="1"/>
              <a:t>faucibus</a:t>
            </a:r>
            <a:r>
              <a:rPr lang="en-US" sz="1600" dirty="0"/>
              <a:t>.</a:t>
            </a:r>
          </a:p>
          <a:p>
            <a:pPr fontAlgn="auto">
              <a:lnSpc>
                <a:spcPct val="100000"/>
              </a:lnSpc>
              <a:spcAft>
                <a:spcPts val="0"/>
              </a:spcAft>
              <a:buFont typeface=".AppleSystemUIFont"/>
              <a:buChar char="»"/>
              <a:defRPr/>
            </a:pPr>
            <a:r>
              <a:rPr lang="en-US" sz="1600" dirty="0" err="1"/>
              <a:t>Quisque</a:t>
            </a:r>
            <a:r>
              <a:rPr lang="en-US" sz="1600" dirty="0"/>
              <a:t> </a:t>
            </a:r>
            <a:r>
              <a:rPr lang="en-US" sz="1600" dirty="0" err="1"/>
              <a:t>nec</a:t>
            </a:r>
            <a:r>
              <a:rPr lang="en-US" sz="1600" dirty="0"/>
              <a:t> </a:t>
            </a:r>
            <a:r>
              <a:rPr lang="en-US" sz="1600" dirty="0" err="1"/>
              <a:t>augue</a:t>
            </a:r>
            <a:r>
              <a:rPr lang="en-US" sz="1600" dirty="0"/>
              <a:t> </a:t>
            </a:r>
            <a:r>
              <a:rPr lang="en-US" sz="1600" dirty="0" err="1"/>
              <a:t>metus</a:t>
            </a:r>
            <a:r>
              <a:rPr lang="en-US" sz="1600" dirty="0"/>
              <a:t>. </a:t>
            </a:r>
            <a:r>
              <a:rPr lang="en-US" sz="1600" dirty="0" err="1"/>
              <a:t>Proin</a:t>
            </a:r>
            <a:r>
              <a:rPr lang="en-US" sz="1600" dirty="0"/>
              <a:t> </a:t>
            </a:r>
            <a:r>
              <a:rPr lang="en-US" sz="1600" dirty="0" err="1"/>
              <a:t>condimentum</a:t>
            </a:r>
            <a:r>
              <a:rPr lang="en-US" sz="1600" dirty="0"/>
              <a:t> </a:t>
            </a:r>
            <a:r>
              <a:rPr lang="en-US" sz="1600" dirty="0" err="1"/>
              <a:t>lectus</a:t>
            </a:r>
            <a:r>
              <a:rPr lang="en-US" sz="1600" dirty="0"/>
              <a:t> </a:t>
            </a:r>
            <a:r>
              <a:rPr lang="en-US" sz="1600" dirty="0" err="1"/>
              <a:t>vel</a:t>
            </a:r>
            <a:r>
              <a:rPr lang="en-US" sz="1600" dirty="0"/>
              <a:t> </a:t>
            </a:r>
            <a:r>
              <a:rPr lang="en-US" sz="1600" dirty="0" err="1"/>
              <a:t>mattis</a:t>
            </a:r>
            <a:r>
              <a:rPr lang="en-US" sz="1600" dirty="0"/>
              <a:t> </a:t>
            </a:r>
            <a:r>
              <a:rPr lang="en-US" sz="1600" dirty="0" err="1"/>
              <a:t>faucibus</a:t>
            </a:r>
            <a:r>
              <a:rPr lang="en-US" sz="1600" dirty="0"/>
              <a:t>. </a:t>
            </a:r>
            <a:r>
              <a:rPr lang="en-US" sz="1600" dirty="0" err="1"/>
              <a:t>Mauris</a:t>
            </a:r>
            <a:r>
              <a:rPr lang="en-US" sz="1600" dirty="0"/>
              <a:t> </a:t>
            </a:r>
            <a:r>
              <a:rPr lang="en-US" sz="1600" dirty="0" err="1"/>
              <a:t>ulla</a:t>
            </a:r>
            <a:r>
              <a:rPr lang="en-US" sz="1600" dirty="0"/>
              <a:t>.</a:t>
            </a:r>
          </a:p>
        </p:txBody>
      </p:sp>
      <p:sp>
        <p:nvSpPr>
          <p:cNvPr id="27" name="SmartArt Placeholder 26">
            <a:extLst>
              <a:ext uri="{FF2B5EF4-FFF2-40B4-BE49-F238E27FC236}">
                <a16:creationId xmlns:a16="http://schemas.microsoft.com/office/drawing/2014/main" id="{04BAD3A7-D04A-E04A-A06E-E11927C7D90A}"/>
              </a:ext>
            </a:extLst>
          </p:cNvPr>
          <p:cNvSpPr>
            <a:spLocks noGrp="1"/>
          </p:cNvSpPr>
          <p:nvPr>
            <p:ph type="dgm" sz="quarter" idx="13"/>
          </p:nvPr>
        </p:nvSpPr>
        <p:spPr>
          <a:xfrm>
            <a:off x="755905" y="1386448"/>
            <a:ext cx="10826496" cy="36576"/>
          </a:xfrm>
          <a:solidFill>
            <a:srgbClr val="FFC845"/>
          </a:solidFill>
        </p:spPr>
        <p:txBody>
          <a:bodyPr/>
          <a:lstStyle>
            <a:lvl1pPr>
              <a:defRPr>
                <a:noFill/>
              </a:defRPr>
            </a:lvl1pPr>
          </a:lstStyle>
          <a:p>
            <a:endParaRPr lang="en-US" dirty="0"/>
          </a:p>
        </p:txBody>
      </p:sp>
    </p:spTree>
    <p:extLst>
      <p:ext uri="{BB962C8B-B14F-4D97-AF65-F5344CB8AC3E}">
        <p14:creationId xmlns:p14="http://schemas.microsoft.com/office/powerpoint/2010/main" val="2629421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FE69432E-9C4B-2D45-8EE0-705FE3ABB9E1}"/>
              </a:ext>
            </a:extLst>
          </p:cNvPr>
          <p:cNvSpPr>
            <a:spLocks noGrp="1"/>
          </p:cNvSpPr>
          <p:nvPr>
            <p:ph type="body" sz="quarter" idx="10" hasCustomPrompt="1"/>
          </p:nvPr>
        </p:nvSpPr>
        <p:spPr>
          <a:xfrm>
            <a:off x="1678789" y="2847003"/>
            <a:ext cx="8933032" cy="596900"/>
          </a:xfrm>
          <a:prstGeom prst="rect">
            <a:avLst/>
          </a:prstGeom>
        </p:spPr>
        <p:txBody>
          <a:bodyPr lIns="121885" tIns="60942" rIns="121885" bIns="60942"/>
          <a:lstStyle>
            <a:lvl1pPr marL="0" indent="0" algn="ctr">
              <a:buNone/>
              <a:defRPr sz="3700" b="1" i="0">
                <a:solidFill>
                  <a:schemeClr val="tx1">
                    <a:lumMod val="65000"/>
                    <a:lumOff val="35000"/>
                  </a:schemeClr>
                </a:solidFill>
                <a:latin typeface="Arial Narrow" panose="020B0604020202020204" pitchFamily="34" charset="0"/>
                <a:cs typeface="Arial Narrow" panose="020B0604020202020204" pitchFamily="34" charset="0"/>
              </a:defRPr>
            </a:lvl1pPr>
          </a:lstStyle>
          <a:p>
            <a:pPr eaLnBrk="1" hangingPunct="1">
              <a:defRPr/>
            </a:pPr>
            <a:r>
              <a:rPr lang="en-US" dirty="0"/>
              <a:t>SECTION TITLE</a:t>
            </a:r>
          </a:p>
        </p:txBody>
      </p:sp>
      <p:sp>
        <p:nvSpPr>
          <p:cNvPr id="5" name="SmartArt Placeholder 26">
            <a:extLst>
              <a:ext uri="{FF2B5EF4-FFF2-40B4-BE49-F238E27FC236}">
                <a16:creationId xmlns:a16="http://schemas.microsoft.com/office/drawing/2014/main" id="{B0750CE9-86C1-AC4A-978A-052B82572AD1}"/>
              </a:ext>
            </a:extLst>
          </p:cNvPr>
          <p:cNvSpPr>
            <a:spLocks noGrp="1"/>
          </p:cNvSpPr>
          <p:nvPr>
            <p:ph type="dgm" sz="quarter" idx="13"/>
          </p:nvPr>
        </p:nvSpPr>
        <p:spPr>
          <a:xfrm>
            <a:off x="1678789" y="3456633"/>
            <a:ext cx="8933032" cy="36576"/>
          </a:xfrm>
          <a:prstGeom prst="rect">
            <a:avLst/>
          </a:prstGeom>
          <a:solidFill>
            <a:srgbClr val="FFC845"/>
          </a:solidFill>
        </p:spPr>
        <p:txBody>
          <a:bodyPr lIns="121885" tIns="60942" rIns="121885" bIns="60942"/>
          <a:lstStyle>
            <a:lvl1pPr>
              <a:defRPr>
                <a:noFill/>
              </a:defRPr>
            </a:lvl1pPr>
          </a:lstStyle>
          <a:p>
            <a:endParaRPr lang="en-US" dirty="0"/>
          </a:p>
        </p:txBody>
      </p:sp>
    </p:spTree>
    <p:extLst>
      <p:ext uri="{BB962C8B-B14F-4D97-AF65-F5344CB8AC3E}">
        <p14:creationId xmlns:p14="http://schemas.microsoft.com/office/powerpoint/2010/main" val="2905458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fld id="{AEA8BD41-3533-4FFD-9AEB-5E8F69C6503F}" type="datetimeFigureOut">
              <a:rPr lang="en-US" smtClean="0"/>
              <a:pPr/>
              <a:t>6/13/21</a:t>
            </a:fld>
            <a:endParaRPr lang="en-US"/>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endParaRPr 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743D4155-7B6F-4296-B1E7-8DE6C67BA709}" type="slidenum">
              <a:rPr lang="en-US" smtClean="0"/>
              <a:pPr/>
              <a:t>‹#›</a:t>
            </a:fld>
            <a:endParaRPr lang="en-US"/>
          </a:p>
        </p:txBody>
      </p:sp>
    </p:spTree>
    <p:extLst>
      <p:ext uri="{BB962C8B-B14F-4D97-AF65-F5344CB8AC3E}">
        <p14:creationId xmlns:p14="http://schemas.microsoft.com/office/powerpoint/2010/main" val="359785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aseline="0"/>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070A7B3-6521-4DCA-87E5-044747A908C1}" type="datetimeFigureOut">
              <a:rPr lang="en-US" dirty="0"/>
              <a:t>6/13/21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6/13/21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6/13/21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6/13/21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6/13/21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6/13/21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6/13/21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6/13/21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6/13/21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20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vdh.virginia.gov/coronavirus/category/covid-19/rac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vdh.virginia.gov/coronavirus/covid-19-vaccine-demographic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countyhealthrankings.org/app/virginia/2020/downloads" TargetMode="Externa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hyperlink" Target="https://www.countyhealthrankings.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ahrq.gov/research/findings/nhqrdr/nhqdr19/index.html"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interactives.commonwealthfund.org/2018/state-scorecard/files/Radley_State_Scorecard_2018.pdf"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innovation.cms.gov/innovation-models/ahcm"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3.jpg"/></Relationships>
</file>

<file path=ppt/slides/_rels/slide4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Population health and social determinants in health and health care</a:t>
            </a:r>
          </a:p>
        </p:txBody>
      </p:sp>
      <p:sp>
        <p:nvSpPr>
          <p:cNvPr id="6" name="Subtitle 5"/>
          <p:cNvSpPr>
            <a:spLocks noGrp="1"/>
          </p:cNvSpPr>
          <p:nvPr>
            <p:ph type="subTitle" idx="1"/>
          </p:nvPr>
        </p:nvSpPr>
        <p:spPr/>
        <p:txBody>
          <a:bodyPr>
            <a:normAutofit lnSpcReduction="10000"/>
          </a:bodyPr>
          <a:lstStyle/>
          <a:p>
            <a:r>
              <a:rPr lang="en-US" dirty="0"/>
              <a:t>Cynthia B. Morrow, MD, MPH*</a:t>
            </a:r>
          </a:p>
          <a:p>
            <a:r>
              <a:rPr lang="en-US" dirty="0"/>
              <a:t>Aaron </a:t>
            </a:r>
            <a:r>
              <a:rPr lang="en-US" dirty="0" err="1"/>
              <a:t>Boush</a:t>
            </a:r>
            <a:r>
              <a:rPr lang="en-US" dirty="0"/>
              <a:t>, MHA*</a:t>
            </a:r>
          </a:p>
          <a:p>
            <a:r>
              <a:rPr lang="en-US" dirty="0"/>
              <a:t>June 2021</a:t>
            </a:r>
          </a:p>
        </p:txBody>
      </p:sp>
      <p:sp>
        <p:nvSpPr>
          <p:cNvPr id="7" name="TextBox 6"/>
          <p:cNvSpPr txBox="1"/>
          <p:nvPr/>
        </p:nvSpPr>
        <p:spPr>
          <a:xfrm>
            <a:off x="7662441" y="6488668"/>
            <a:ext cx="4703180" cy="369332"/>
          </a:xfrm>
          <a:prstGeom prst="rect">
            <a:avLst/>
          </a:prstGeom>
          <a:noFill/>
        </p:spPr>
        <p:txBody>
          <a:bodyPr wrap="square" rtlCol="0">
            <a:spAutoFit/>
          </a:bodyPr>
          <a:lstStyle/>
          <a:p>
            <a:r>
              <a:rPr lang="en-US" dirty="0"/>
              <a:t>* We have no relationships with industry.</a:t>
            </a:r>
          </a:p>
        </p:txBody>
      </p:sp>
    </p:spTree>
    <p:extLst>
      <p:ext uri="{BB962C8B-B14F-4D97-AF65-F5344CB8AC3E}">
        <p14:creationId xmlns:p14="http://schemas.microsoft.com/office/powerpoint/2010/main" val="1850531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4C316-5ADB-E64E-BA38-ECCBB673A33D}"/>
              </a:ext>
            </a:extLst>
          </p:cNvPr>
          <p:cNvSpPr>
            <a:spLocks noGrp="1"/>
          </p:cNvSpPr>
          <p:nvPr>
            <p:ph type="title"/>
          </p:nvPr>
        </p:nvSpPr>
        <p:spPr>
          <a:xfrm>
            <a:off x="619504" y="1573045"/>
            <a:ext cx="3415288" cy="3212654"/>
          </a:xfrm>
          <a:noFill/>
          <a:ln>
            <a:solidFill>
              <a:schemeClr val="bg1"/>
            </a:solidFill>
          </a:ln>
        </p:spPr>
        <p:txBody>
          <a:bodyPr vert="horz" lIns="274320" tIns="182880" rIns="274320" bIns="182880" rtlCol="0" anchor="ctr" anchorCtr="1">
            <a:normAutofit/>
          </a:bodyPr>
          <a:lstStyle/>
          <a:p>
            <a:r>
              <a:rPr lang="en-US" sz="3500">
                <a:solidFill>
                  <a:schemeClr val="bg1"/>
                </a:solidFill>
              </a:rPr>
              <a:t>COVID as an example in Virginia: </a:t>
            </a:r>
            <a:r>
              <a:rPr lang="en-US" sz="3500">
                <a:solidFill>
                  <a:schemeClr val="bg1"/>
                </a:solidFill>
                <a:hlinkClick r:id="rId2"/>
              </a:rPr>
              <a:t>COVID-19</a:t>
            </a:r>
            <a:endParaRPr lang="en-US" sz="3500">
              <a:solidFill>
                <a:schemeClr val="bg1"/>
              </a:solidFill>
            </a:endParaRPr>
          </a:p>
        </p:txBody>
      </p:sp>
      <p:pic>
        <p:nvPicPr>
          <p:cNvPr id="4" name="Content Placeholder 3">
            <a:extLst>
              <a:ext uri="{FF2B5EF4-FFF2-40B4-BE49-F238E27FC236}">
                <a16:creationId xmlns:a16="http://schemas.microsoft.com/office/drawing/2014/main" id="{55AD39DF-4FD5-E24A-9F76-C8B7AE86395B}"/>
              </a:ext>
            </a:extLst>
          </p:cNvPr>
          <p:cNvPicPr>
            <a:picLocks noGrp="1" noChangeAspect="1"/>
          </p:cNvPicPr>
          <p:nvPr>
            <p:ph idx="1"/>
          </p:nvPr>
        </p:nvPicPr>
        <p:blipFill rotWithShape="1">
          <a:blip r:embed="rId3"/>
          <a:srcRect l="3619" r="3231"/>
          <a:stretch/>
        </p:blipFill>
        <p:spPr>
          <a:xfrm>
            <a:off x="4654297" y="10"/>
            <a:ext cx="7537702" cy="6857989"/>
          </a:xfrm>
          <a:prstGeom prst="rect">
            <a:avLst/>
          </a:prstGeom>
        </p:spPr>
      </p:pic>
    </p:spTree>
    <p:extLst>
      <p:ext uri="{BB962C8B-B14F-4D97-AF65-F5344CB8AC3E}">
        <p14:creationId xmlns:p14="http://schemas.microsoft.com/office/powerpoint/2010/main" val="2103053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4C316-5ADB-E64E-BA38-ECCBB673A33D}"/>
              </a:ext>
            </a:extLst>
          </p:cNvPr>
          <p:cNvSpPr>
            <a:spLocks noGrp="1"/>
          </p:cNvSpPr>
          <p:nvPr>
            <p:ph type="title"/>
          </p:nvPr>
        </p:nvSpPr>
        <p:spPr>
          <a:xfrm>
            <a:off x="619504" y="1519257"/>
            <a:ext cx="3415288" cy="3212654"/>
          </a:xfrm>
          <a:noFill/>
          <a:ln>
            <a:solidFill>
              <a:schemeClr val="bg1"/>
            </a:solidFill>
          </a:ln>
        </p:spPr>
        <p:txBody>
          <a:bodyPr vert="horz" lIns="274320" tIns="182880" rIns="274320" bIns="182880" rtlCol="0" anchor="ctr" anchorCtr="1">
            <a:normAutofit/>
          </a:bodyPr>
          <a:lstStyle/>
          <a:p>
            <a:r>
              <a:rPr lang="en-US" sz="2700" dirty="0">
                <a:solidFill>
                  <a:schemeClr val="bg1"/>
                </a:solidFill>
              </a:rPr>
              <a:t>Taking a Look at COVID-19 </a:t>
            </a:r>
            <a:r>
              <a:rPr lang="en-US" sz="2700" dirty="0">
                <a:solidFill>
                  <a:schemeClr val="bg1"/>
                </a:solidFill>
                <a:hlinkClick r:id="rId2"/>
              </a:rPr>
              <a:t>vaccinations</a:t>
            </a:r>
            <a:r>
              <a:rPr lang="en-US" sz="2700" dirty="0">
                <a:solidFill>
                  <a:schemeClr val="bg1"/>
                </a:solidFill>
              </a:rPr>
              <a:t> 6/13/2021</a:t>
            </a:r>
          </a:p>
        </p:txBody>
      </p:sp>
      <p:pic>
        <p:nvPicPr>
          <p:cNvPr id="3" name="Picture 2">
            <a:extLst>
              <a:ext uri="{FF2B5EF4-FFF2-40B4-BE49-F238E27FC236}">
                <a16:creationId xmlns:a16="http://schemas.microsoft.com/office/drawing/2014/main" id="{2C1D1631-B1BF-6848-B820-70834F2DFAB1}"/>
              </a:ext>
            </a:extLst>
          </p:cNvPr>
          <p:cNvPicPr>
            <a:picLocks noChangeAspect="1"/>
          </p:cNvPicPr>
          <p:nvPr/>
        </p:nvPicPr>
        <p:blipFill>
          <a:blip r:embed="rId3"/>
          <a:stretch>
            <a:fillRect/>
          </a:stretch>
        </p:blipFill>
        <p:spPr>
          <a:xfrm>
            <a:off x="4818349" y="587570"/>
            <a:ext cx="7209597" cy="5682859"/>
          </a:xfrm>
          <a:prstGeom prst="rect">
            <a:avLst/>
          </a:prstGeom>
          <a:ln w="28575">
            <a:solidFill>
              <a:schemeClr val="accent3"/>
            </a:solidFill>
          </a:ln>
        </p:spPr>
      </p:pic>
    </p:spTree>
    <p:extLst>
      <p:ext uri="{BB962C8B-B14F-4D97-AF65-F5344CB8AC3E}">
        <p14:creationId xmlns:p14="http://schemas.microsoft.com/office/powerpoint/2010/main" val="3847607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CE9D55-A084-CD49-AF60-49D1FF2CA738}"/>
              </a:ext>
            </a:extLst>
          </p:cNvPr>
          <p:cNvSpPr>
            <a:spLocks noGrp="1"/>
          </p:cNvSpPr>
          <p:nvPr>
            <p:ph type="title"/>
          </p:nvPr>
        </p:nvSpPr>
        <p:spPr>
          <a:xfrm>
            <a:off x="643468" y="2564978"/>
            <a:ext cx="3363974" cy="1728044"/>
          </a:xfrm>
          <a:noFill/>
          <a:ln>
            <a:solidFill>
              <a:schemeClr val="bg1"/>
            </a:solidFill>
          </a:ln>
        </p:spPr>
        <p:txBody>
          <a:bodyPr vert="horz" wrap="square" lIns="274320" tIns="182880" rIns="274320" bIns="182880" rtlCol="0" anchorCtr="1">
            <a:normAutofit fontScale="90000"/>
          </a:bodyPr>
          <a:lstStyle/>
          <a:p>
            <a:r>
              <a:rPr lang="en-US" sz="2300" dirty="0">
                <a:solidFill>
                  <a:schemeClr val="bg1"/>
                </a:solidFill>
              </a:rPr>
              <a:t>Taking a Look at COVID-19 vaccinations in the RCAHD* 6/13/2021</a:t>
            </a:r>
          </a:p>
        </p:txBody>
      </p:sp>
      <p:pic>
        <p:nvPicPr>
          <p:cNvPr id="3" name="Picture 2">
            <a:extLst>
              <a:ext uri="{FF2B5EF4-FFF2-40B4-BE49-F238E27FC236}">
                <a16:creationId xmlns:a16="http://schemas.microsoft.com/office/drawing/2014/main" id="{334C03C1-D002-4B4A-AF02-95BD4B3D3A79}"/>
              </a:ext>
            </a:extLst>
          </p:cNvPr>
          <p:cNvPicPr>
            <a:picLocks noChangeAspect="1"/>
          </p:cNvPicPr>
          <p:nvPr/>
        </p:nvPicPr>
        <p:blipFill>
          <a:blip r:embed="rId3"/>
          <a:stretch>
            <a:fillRect/>
          </a:stretch>
        </p:blipFill>
        <p:spPr>
          <a:xfrm>
            <a:off x="5749797" y="203791"/>
            <a:ext cx="5346700" cy="2165350"/>
          </a:xfrm>
          <a:prstGeom prst="rect">
            <a:avLst/>
          </a:prstGeom>
          <a:ln>
            <a:solidFill>
              <a:schemeClr val="accent3"/>
            </a:solidFill>
          </a:ln>
        </p:spPr>
      </p:pic>
      <p:pic>
        <p:nvPicPr>
          <p:cNvPr id="5" name="Picture 4">
            <a:extLst>
              <a:ext uri="{FF2B5EF4-FFF2-40B4-BE49-F238E27FC236}">
                <a16:creationId xmlns:a16="http://schemas.microsoft.com/office/drawing/2014/main" id="{749C412D-2BFF-4344-9080-6DCB345F14E8}"/>
              </a:ext>
            </a:extLst>
          </p:cNvPr>
          <p:cNvPicPr>
            <a:picLocks noChangeAspect="1"/>
          </p:cNvPicPr>
          <p:nvPr/>
        </p:nvPicPr>
        <p:blipFill>
          <a:blip r:embed="rId4"/>
          <a:stretch>
            <a:fillRect/>
          </a:stretch>
        </p:blipFill>
        <p:spPr>
          <a:xfrm>
            <a:off x="5749797" y="2600679"/>
            <a:ext cx="5346700" cy="2414639"/>
          </a:xfrm>
          <a:prstGeom prst="rect">
            <a:avLst/>
          </a:prstGeom>
          <a:ln>
            <a:solidFill>
              <a:schemeClr val="accent3"/>
            </a:solidFill>
          </a:ln>
        </p:spPr>
      </p:pic>
      <p:pic>
        <p:nvPicPr>
          <p:cNvPr id="6" name="Picture 5">
            <a:extLst>
              <a:ext uri="{FF2B5EF4-FFF2-40B4-BE49-F238E27FC236}">
                <a16:creationId xmlns:a16="http://schemas.microsoft.com/office/drawing/2014/main" id="{C7E198D0-28EE-5749-B7A0-0FC8D052BF1F}"/>
              </a:ext>
            </a:extLst>
          </p:cNvPr>
          <p:cNvPicPr>
            <a:picLocks noChangeAspect="1"/>
          </p:cNvPicPr>
          <p:nvPr/>
        </p:nvPicPr>
        <p:blipFill>
          <a:blip r:embed="rId5"/>
          <a:stretch>
            <a:fillRect/>
          </a:stretch>
        </p:blipFill>
        <p:spPr>
          <a:xfrm>
            <a:off x="5762497" y="5219109"/>
            <a:ext cx="5334000" cy="1435100"/>
          </a:xfrm>
          <a:prstGeom prst="rect">
            <a:avLst/>
          </a:prstGeom>
          <a:ln>
            <a:solidFill>
              <a:schemeClr val="accent3"/>
            </a:solidFill>
          </a:ln>
        </p:spPr>
      </p:pic>
      <p:sp>
        <p:nvSpPr>
          <p:cNvPr id="7" name="TextBox 6">
            <a:extLst>
              <a:ext uri="{FF2B5EF4-FFF2-40B4-BE49-F238E27FC236}">
                <a16:creationId xmlns:a16="http://schemas.microsoft.com/office/drawing/2014/main" id="{F305FB6B-C974-9448-8C7A-25811762C91D}"/>
              </a:ext>
            </a:extLst>
          </p:cNvPr>
          <p:cNvSpPr txBox="1"/>
          <p:nvPr/>
        </p:nvSpPr>
        <p:spPr>
          <a:xfrm>
            <a:off x="643468" y="4836847"/>
            <a:ext cx="3720571" cy="1477328"/>
          </a:xfrm>
          <a:prstGeom prst="rect">
            <a:avLst/>
          </a:prstGeom>
          <a:noFill/>
        </p:spPr>
        <p:txBody>
          <a:bodyPr wrap="square" rtlCol="0">
            <a:spAutoFit/>
          </a:bodyPr>
          <a:lstStyle/>
          <a:p>
            <a:r>
              <a:rPr lang="en-US" i="1" dirty="0">
                <a:solidFill>
                  <a:schemeClr val="bg1"/>
                </a:solidFill>
                <a:latin typeface="Arial" panose="020B0604020202020204" pitchFamily="34" charset="0"/>
                <a:cs typeface="Arial" panose="020B0604020202020204" pitchFamily="34" charset="0"/>
              </a:rPr>
              <a:t>*Serving: </a:t>
            </a:r>
          </a:p>
          <a:p>
            <a:r>
              <a:rPr lang="en-US" i="1" dirty="0">
                <a:solidFill>
                  <a:schemeClr val="bg1"/>
                </a:solidFill>
                <a:latin typeface="Arial" panose="020B0604020202020204" pitchFamily="34" charset="0"/>
                <a:cs typeface="Arial" panose="020B0604020202020204" pitchFamily="34" charset="0"/>
              </a:rPr>
              <a:t>Alleghany County, Botetourt County, City of Covington, </a:t>
            </a:r>
            <a:br>
              <a:rPr lang="en-US" i="1" dirty="0">
                <a:solidFill>
                  <a:schemeClr val="bg1"/>
                </a:solidFill>
                <a:latin typeface="Arial" panose="020B0604020202020204" pitchFamily="34" charset="0"/>
                <a:cs typeface="Arial" panose="020B0604020202020204" pitchFamily="34" charset="0"/>
              </a:rPr>
            </a:br>
            <a:r>
              <a:rPr lang="en-US" i="1" dirty="0">
                <a:solidFill>
                  <a:schemeClr val="bg1"/>
                </a:solidFill>
                <a:latin typeface="Arial" panose="020B0604020202020204" pitchFamily="34" charset="0"/>
                <a:cs typeface="Arial" panose="020B0604020202020204" pitchFamily="34" charset="0"/>
              </a:rPr>
              <a:t>Craig County, Roanoke City, Roanoke County, City of Salem</a:t>
            </a:r>
            <a:endParaRPr lang="en-US" dirty="0"/>
          </a:p>
        </p:txBody>
      </p:sp>
    </p:spTree>
    <p:extLst>
      <p:ext uri="{BB962C8B-B14F-4D97-AF65-F5344CB8AC3E}">
        <p14:creationId xmlns:p14="http://schemas.microsoft.com/office/powerpoint/2010/main" val="731814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91519-822E-8142-BB45-8DE4F49BD3BB}"/>
              </a:ext>
            </a:extLst>
          </p:cNvPr>
          <p:cNvSpPr>
            <a:spLocks noGrp="1"/>
          </p:cNvSpPr>
          <p:nvPr>
            <p:ph type="title"/>
          </p:nvPr>
        </p:nvSpPr>
        <p:spPr>
          <a:xfrm>
            <a:off x="7916449" y="1603415"/>
            <a:ext cx="3757809" cy="2342366"/>
          </a:xfrm>
          <a:prstGeom prst="ellipse">
            <a:avLst/>
          </a:prstGeom>
        </p:spPr>
        <p:txBody>
          <a:bodyPr vert="horz" lIns="274320" tIns="182880" rIns="274320" bIns="182880" rtlCol="0" anchor="ctr" anchorCtr="1">
            <a:normAutofit fontScale="90000"/>
          </a:bodyPr>
          <a:lstStyle/>
          <a:p>
            <a:r>
              <a:rPr lang="en-US" dirty="0"/>
              <a:t>County Health Rankings </a:t>
            </a:r>
            <a:r>
              <a:rPr lang="en-US" dirty="0">
                <a:hlinkClick r:id="rId2"/>
              </a:rPr>
              <a:t>2021</a:t>
            </a:r>
            <a:endParaRPr lang="en-US" dirty="0"/>
          </a:p>
        </p:txBody>
      </p:sp>
      <p:pic>
        <p:nvPicPr>
          <p:cNvPr id="3" name="Picture 2">
            <a:extLst>
              <a:ext uri="{FF2B5EF4-FFF2-40B4-BE49-F238E27FC236}">
                <a16:creationId xmlns:a16="http://schemas.microsoft.com/office/drawing/2014/main" id="{B30EA30A-4608-C04D-9802-F1EE55F55066}"/>
              </a:ext>
            </a:extLst>
          </p:cNvPr>
          <p:cNvPicPr>
            <a:picLocks noChangeAspect="1"/>
          </p:cNvPicPr>
          <p:nvPr/>
        </p:nvPicPr>
        <p:blipFill rotWithShape="1">
          <a:blip r:embed="rId3"/>
          <a:srcRect t="11548" r="-2" b="-2"/>
          <a:stretch/>
        </p:blipFill>
        <p:spPr>
          <a:xfrm>
            <a:off x="677873" y="1603415"/>
            <a:ext cx="6673825" cy="4926515"/>
          </a:xfrm>
          <a:prstGeom prst="rect">
            <a:avLst/>
          </a:prstGeom>
          <a:ln w="28575">
            <a:solidFill>
              <a:schemeClr val="accent3"/>
            </a:solidFill>
          </a:ln>
        </p:spPr>
      </p:pic>
      <p:sp>
        <p:nvSpPr>
          <p:cNvPr id="4" name="TextBox 3">
            <a:extLst>
              <a:ext uri="{FF2B5EF4-FFF2-40B4-BE49-F238E27FC236}">
                <a16:creationId xmlns:a16="http://schemas.microsoft.com/office/drawing/2014/main" id="{CF5207E4-F090-A046-91B0-E3976FAD015F}"/>
              </a:ext>
            </a:extLst>
          </p:cNvPr>
          <p:cNvSpPr txBox="1"/>
          <p:nvPr/>
        </p:nvSpPr>
        <p:spPr>
          <a:xfrm>
            <a:off x="8526793" y="4344938"/>
            <a:ext cx="3147465" cy="2308324"/>
          </a:xfrm>
          <a:prstGeom prst="rect">
            <a:avLst/>
          </a:prstGeom>
          <a:noFill/>
        </p:spPr>
        <p:txBody>
          <a:bodyPr wrap="square" rtlCol="0">
            <a:spAutoFit/>
          </a:bodyPr>
          <a:lstStyle/>
          <a:p>
            <a:r>
              <a:rPr lang="en-US" dirty="0"/>
              <a:t>Alleghany				84</a:t>
            </a:r>
          </a:p>
          <a:p>
            <a:r>
              <a:rPr lang="en-US" dirty="0">
                <a:solidFill>
                  <a:srgbClr val="00B050"/>
                </a:solidFill>
              </a:rPr>
              <a:t>Botetourt 			18</a:t>
            </a:r>
          </a:p>
          <a:p>
            <a:r>
              <a:rPr lang="en-US" dirty="0">
                <a:solidFill>
                  <a:srgbClr val="FF0000"/>
                </a:solidFill>
              </a:rPr>
              <a:t>Covington			131</a:t>
            </a:r>
          </a:p>
          <a:p>
            <a:r>
              <a:rPr lang="en-US" dirty="0"/>
              <a:t>Craig				51</a:t>
            </a:r>
          </a:p>
          <a:p>
            <a:r>
              <a:rPr lang="en-US" dirty="0">
                <a:solidFill>
                  <a:srgbClr val="FF0000"/>
                </a:solidFill>
              </a:rPr>
              <a:t>Roanoke City			110</a:t>
            </a:r>
          </a:p>
          <a:p>
            <a:r>
              <a:rPr lang="en-US" dirty="0"/>
              <a:t>Roanoke County		34</a:t>
            </a:r>
          </a:p>
          <a:p>
            <a:r>
              <a:rPr lang="en-US" dirty="0"/>
              <a:t>Salem				47</a:t>
            </a:r>
          </a:p>
          <a:p>
            <a:endParaRPr lang="en-US" dirty="0"/>
          </a:p>
        </p:txBody>
      </p:sp>
      <p:pic>
        <p:nvPicPr>
          <p:cNvPr id="5" name="Picture 4">
            <a:extLst>
              <a:ext uri="{FF2B5EF4-FFF2-40B4-BE49-F238E27FC236}">
                <a16:creationId xmlns:a16="http://schemas.microsoft.com/office/drawing/2014/main" id="{3F074856-ADFC-4C46-A8ED-C84768858302}"/>
              </a:ext>
            </a:extLst>
          </p:cNvPr>
          <p:cNvPicPr>
            <a:picLocks noChangeAspect="1"/>
          </p:cNvPicPr>
          <p:nvPr/>
        </p:nvPicPr>
        <p:blipFill rotWithShape="1">
          <a:blip r:embed="rId4"/>
          <a:srcRect t="3148"/>
          <a:stretch/>
        </p:blipFill>
        <p:spPr>
          <a:xfrm>
            <a:off x="849848" y="1811263"/>
            <a:ext cx="2072169" cy="1312226"/>
          </a:xfrm>
          <a:prstGeom prst="rect">
            <a:avLst/>
          </a:prstGeom>
          <a:ln w="12700">
            <a:solidFill>
              <a:schemeClr val="accent3"/>
            </a:solidFill>
          </a:ln>
        </p:spPr>
      </p:pic>
      <p:sp>
        <p:nvSpPr>
          <p:cNvPr id="7" name="Title 1">
            <a:extLst>
              <a:ext uri="{FF2B5EF4-FFF2-40B4-BE49-F238E27FC236}">
                <a16:creationId xmlns:a16="http://schemas.microsoft.com/office/drawing/2014/main" id="{4B3AB239-7A8A-DF41-A2A2-F6517A272333}"/>
              </a:ext>
            </a:extLst>
          </p:cNvPr>
          <p:cNvSpPr txBox="1">
            <a:spLocks/>
          </p:cNvSpPr>
          <p:nvPr/>
        </p:nvSpPr>
        <p:spPr bwMode="black">
          <a:xfrm>
            <a:off x="2351564" y="190754"/>
            <a:ext cx="838060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Overarching Health disparities in VA</a:t>
            </a:r>
          </a:p>
        </p:txBody>
      </p:sp>
      <p:sp>
        <p:nvSpPr>
          <p:cNvPr id="8" name="TextBox 7">
            <a:extLst>
              <a:ext uri="{FF2B5EF4-FFF2-40B4-BE49-F238E27FC236}">
                <a16:creationId xmlns:a16="http://schemas.microsoft.com/office/drawing/2014/main" id="{9D6E9273-8474-1747-9787-54E268058E94}"/>
              </a:ext>
            </a:extLst>
          </p:cNvPr>
          <p:cNvSpPr txBox="1"/>
          <p:nvPr/>
        </p:nvSpPr>
        <p:spPr>
          <a:xfrm>
            <a:off x="10938266" y="6377201"/>
            <a:ext cx="1151722" cy="369332"/>
          </a:xfrm>
          <a:prstGeom prst="rect">
            <a:avLst/>
          </a:prstGeom>
          <a:solidFill>
            <a:srgbClr val="FFFF00"/>
          </a:solidFill>
          <a:ln>
            <a:solidFill>
              <a:srgbClr val="FF0000"/>
            </a:solidFill>
          </a:ln>
        </p:spPr>
        <p:txBody>
          <a:bodyPr wrap="square" rtlCol="0">
            <a:spAutoFit/>
          </a:bodyPr>
          <a:lstStyle/>
          <a:p>
            <a:r>
              <a:rPr lang="en-US" dirty="0"/>
              <a:t>POLL #2</a:t>
            </a:r>
          </a:p>
        </p:txBody>
      </p:sp>
    </p:spTree>
    <p:extLst>
      <p:ext uri="{BB962C8B-B14F-4D97-AF65-F5344CB8AC3E}">
        <p14:creationId xmlns:p14="http://schemas.microsoft.com/office/powerpoint/2010/main" val="704418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2125-281A-E343-BFFE-74367DEF81D2}"/>
              </a:ext>
            </a:extLst>
          </p:cNvPr>
          <p:cNvSpPr>
            <a:spLocks noGrp="1"/>
          </p:cNvSpPr>
          <p:nvPr>
            <p:ph type="title"/>
          </p:nvPr>
        </p:nvSpPr>
        <p:spPr>
          <a:xfrm>
            <a:off x="2351564" y="190754"/>
            <a:ext cx="7729728" cy="1188720"/>
          </a:xfrm>
        </p:spPr>
        <p:txBody>
          <a:bodyPr/>
          <a:lstStyle/>
          <a:p>
            <a:r>
              <a:rPr lang="en-US" dirty="0"/>
              <a:t>What influences Health?</a:t>
            </a:r>
          </a:p>
        </p:txBody>
      </p:sp>
      <p:pic>
        <p:nvPicPr>
          <p:cNvPr id="13" name="Content Placeholder 12">
            <a:extLst>
              <a:ext uri="{FF2B5EF4-FFF2-40B4-BE49-F238E27FC236}">
                <a16:creationId xmlns:a16="http://schemas.microsoft.com/office/drawing/2014/main" id="{132D737E-BF10-994C-A5F2-3570AD568337}"/>
              </a:ext>
            </a:extLst>
          </p:cNvPr>
          <p:cNvPicPr>
            <a:picLocks noGrp="1" noChangeAspect="1"/>
          </p:cNvPicPr>
          <p:nvPr>
            <p:ph idx="1"/>
          </p:nvPr>
        </p:nvPicPr>
        <p:blipFill>
          <a:blip r:embed="rId2"/>
          <a:stretch>
            <a:fillRect/>
          </a:stretch>
        </p:blipFill>
        <p:spPr>
          <a:xfrm>
            <a:off x="1421237" y="1499108"/>
            <a:ext cx="4674763" cy="5214959"/>
          </a:xfrm>
          <a:prstGeom prst="rect">
            <a:avLst/>
          </a:prstGeom>
          <a:ln w="25400">
            <a:solidFill>
              <a:schemeClr val="tx1"/>
            </a:solidFill>
          </a:ln>
        </p:spPr>
      </p:pic>
      <p:sp>
        <p:nvSpPr>
          <p:cNvPr id="17" name="TextBox 16">
            <a:extLst>
              <a:ext uri="{FF2B5EF4-FFF2-40B4-BE49-F238E27FC236}">
                <a16:creationId xmlns:a16="http://schemas.microsoft.com/office/drawing/2014/main" id="{99E3E987-0857-494D-8D42-BD277AF7638A}"/>
              </a:ext>
            </a:extLst>
          </p:cNvPr>
          <p:cNvSpPr txBox="1"/>
          <p:nvPr/>
        </p:nvSpPr>
        <p:spPr>
          <a:xfrm>
            <a:off x="7326666" y="1499108"/>
            <a:ext cx="3821425" cy="2031325"/>
          </a:xfrm>
          <a:prstGeom prst="rect">
            <a:avLst/>
          </a:prstGeom>
          <a:noFill/>
          <a:ln w="15875">
            <a:solidFill>
              <a:schemeClr val="tx1"/>
            </a:solidFill>
          </a:ln>
        </p:spPr>
        <p:txBody>
          <a:bodyPr wrap="square" rtlCol="0">
            <a:spAutoFit/>
          </a:bodyPr>
          <a:lstStyle/>
          <a:p>
            <a:r>
              <a:rPr lang="en-US" dirty="0"/>
              <a:t>Length of life: Premature deaths  (deaths &lt;75 years)</a:t>
            </a:r>
          </a:p>
          <a:p>
            <a:endParaRPr lang="en-US" dirty="0"/>
          </a:p>
          <a:p>
            <a:r>
              <a:rPr lang="en-US" dirty="0"/>
              <a:t>Quality of life: </a:t>
            </a:r>
          </a:p>
          <a:p>
            <a:pPr marL="285750" indent="-285750">
              <a:buFont typeface="Arial" panose="020B0604020202020204" pitchFamily="34" charset="0"/>
              <a:buChar char="•"/>
            </a:pPr>
            <a:r>
              <a:rPr lang="en-US" dirty="0"/>
              <a:t>Health-related quality of life</a:t>
            </a:r>
          </a:p>
          <a:p>
            <a:pPr marL="285750" indent="-285750">
              <a:buFont typeface="Arial" panose="020B0604020202020204" pitchFamily="34" charset="0"/>
              <a:buChar char="•"/>
            </a:pPr>
            <a:r>
              <a:rPr lang="en-US" dirty="0"/>
              <a:t>Diabetes, HIV</a:t>
            </a:r>
          </a:p>
          <a:p>
            <a:pPr marL="285750" indent="-285750">
              <a:buFont typeface="Arial" panose="020B0604020202020204" pitchFamily="34" charset="0"/>
              <a:buChar char="•"/>
            </a:pPr>
            <a:r>
              <a:rPr lang="en-US" dirty="0"/>
              <a:t>Low birth weight</a:t>
            </a:r>
          </a:p>
        </p:txBody>
      </p:sp>
      <p:pic>
        <p:nvPicPr>
          <p:cNvPr id="18" name="Picture 17">
            <a:extLst>
              <a:ext uri="{FF2B5EF4-FFF2-40B4-BE49-F238E27FC236}">
                <a16:creationId xmlns:a16="http://schemas.microsoft.com/office/drawing/2014/main" id="{066A8586-6F8B-CD46-BA3B-F4E509D8AB40}"/>
              </a:ext>
            </a:extLst>
          </p:cNvPr>
          <p:cNvPicPr>
            <a:picLocks noChangeAspect="1"/>
          </p:cNvPicPr>
          <p:nvPr/>
        </p:nvPicPr>
        <p:blipFill>
          <a:blip r:embed="rId3"/>
          <a:stretch>
            <a:fillRect/>
          </a:stretch>
        </p:blipFill>
        <p:spPr>
          <a:xfrm>
            <a:off x="7326666" y="3858664"/>
            <a:ext cx="3821425" cy="2156057"/>
          </a:xfrm>
          <a:prstGeom prst="rect">
            <a:avLst/>
          </a:prstGeom>
          <a:ln w="19050">
            <a:solidFill>
              <a:schemeClr val="tx1"/>
            </a:solidFill>
          </a:ln>
        </p:spPr>
      </p:pic>
      <p:sp>
        <p:nvSpPr>
          <p:cNvPr id="3" name="TextBox 2">
            <a:extLst>
              <a:ext uri="{FF2B5EF4-FFF2-40B4-BE49-F238E27FC236}">
                <a16:creationId xmlns:a16="http://schemas.microsoft.com/office/drawing/2014/main" id="{F4A6C26B-7F8D-AE47-AE6D-92C3B9CF9470}"/>
              </a:ext>
            </a:extLst>
          </p:cNvPr>
          <p:cNvSpPr txBox="1"/>
          <p:nvPr/>
        </p:nvSpPr>
        <p:spPr>
          <a:xfrm>
            <a:off x="7461918" y="6350995"/>
            <a:ext cx="3686173" cy="400110"/>
          </a:xfrm>
          <a:prstGeom prst="rect">
            <a:avLst/>
          </a:prstGeom>
          <a:noFill/>
          <a:ln>
            <a:solidFill>
              <a:srgbClr val="0043C9"/>
            </a:solidFill>
          </a:ln>
        </p:spPr>
        <p:txBody>
          <a:bodyPr wrap="square" rtlCol="0">
            <a:spAutoFit/>
          </a:bodyPr>
          <a:lstStyle/>
          <a:p>
            <a:r>
              <a:rPr lang="en-US" sz="2000" dirty="0">
                <a:solidFill>
                  <a:srgbClr val="00B0F0"/>
                </a:solidFill>
                <a:highlight>
                  <a:srgbClr val="FFFF00"/>
                </a:highlight>
              </a:rPr>
              <a:t>What is missing from this model?</a:t>
            </a:r>
          </a:p>
        </p:txBody>
      </p:sp>
      <p:sp>
        <p:nvSpPr>
          <p:cNvPr id="4" name="TextBox 3">
            <a:extLst>
              <a:ext uri="{FF2B5EF4-FFF2-40B4-BE49-F238E27FC236}">
                <a16:creationId xmlns:a16="http://schemas.microsoft.com/office/drawing/2014/main" id="{4DACB68B-E89F-E44A-A462-E876C5D73C82}"/>
              </a:ext>
            </a:extLst>
          </p:cNvPr>
          <p:cNvSpPr txBox="1"/>
          <p:nvPr/>
        </p:nvSpPr>
        <p:spPr>
          <a:xfrm>
            <a:off x="129509" y="6366384"/>
            <a:ext cx="914400" cy="369332"/>
          </a:xfrm>
          <a:prstGeom prst="rect">
            <a:avLst/>
          </a:prstGeom>
          <a:noFill/>
        </p:spPr>
        <p:txBody>
          <a:bodyPr wrap="square" rtlCol="0">
            <a:spAutoFit/>
          </a:bodyPr>
          <a:lstStyle/>
          <a:p>
            <a:r>
              <a:rPr lang="en-US" dirty="0">
                <a:hlinkClick r:id="rId4"/>
              </a:rPr>
              <a:t>RWJF</a:t>
            </a:r>
            <a:endParaRPr lang="en-US" dirty="0"/>
          </a:p>
        </p:txBody>
      </p:sp>
    </p:spTree>
    <p:extLst>
      <p:ext uri="{BB962C8B-B14F-4D97-AF65-F5344CB8AC3E}">
        <p14:creationId xmlns:p14="http://schemas.microsoft.com/office/powerpoint/2010/main" val="862587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98B9-077D-8649-9424-AC7EDE08EEC0}"/>
              </a:ext>
            </a:extLst>
          </p:cNvPr>
          <p:cNvSpPr>
            <a:spLocks noGrp="1"/>
          </p:cNvSpPr>
          <p:nvPr>
            <p:ph type="title"/>
          </p:nvPr>
        </p:nvSpPr>
        <p:spPr>
          <a:xfrm>
            <a:off x="2231136" y="405892"/>
            <a:ext cx="7729728" cy="1188720"/>
          </a:xfrm>
        </p:spPr>
        <p:txBody>
          <a:bodyPr/>
          <a:lstStyle/>
          <a:p>
            <a:r>
              <a:rPr lang="en-US" dirty="0"/>
              <a:t>Income inequity</a:t>
            </a:r>
          </a:p>
        </p:txBody>
      </p:sp>
      <p:pic>
        <p:nvPicPr>
          <p:cNvPr id="5" name="Picture 4">
            <a:extLst>
              <a:ext uri="{FF2B5EF4-FFF2-40B4-BE49-F238E27FC236}">
                <a16:creationId xmlns:a16="http://schemas.microsoft.com/office/drawing/2014/main" id="{895D0A15-FB5B-374F-9BFA-5C78717FCA25}"/>
              </a:ext>
            </a:extLst>
          </p:cNvPr>
          <p:cNvPicPr>
            <a:picLocks noChangeAspect="1"/>
          </p:cNvPicPr>
          <p:nvPr/>
        </p:nvPicPr>
        <p:blipFill>
          <a:blip r:embed="rId2"/>
          <a:stretch>
            <a:fillRect/>
          </a:stretch>
        </p:blipFill>
        <p:spPr>
          <a:xfrm>
            <a:off x="401972" y="1868089"/>
            <a:ext cx="6133432" cy="4370070"/>
          </a:xfrm>
          <a:prstGeom prst="rect">
            <a:avLst/>
          </a:prstGeom>
          <a:ln w="22225">
            <a:solidFill>
              <a:schemeClr val="accent1"/>
            </a:solidFill>
          </a:ln>
        </p:spPr>
      </p:pic>
      <p:pic>
        <p:nvPicPr>
          <p:cNvPr id="7" name="Picture 6">
            <a:extLst>
              <a:ext uri="{FF2B5EF4-FFF2-40B4-BE49-F238E27FC236}">
                <a16:creationId xmlns:a16="http://schemas.microsoft.com/office/drawing/2014/main" id="{C57F6A62-CDF5-E845-8F78-9F0455BD0916}"/>
              </a:ext>
            </a:extLst>
          </p:cNvPr>
          <p:cNvPicPr>
            <a:picLocks noChangeAspect="1"/>
          </p:cNvPicPr>
          <p:nvPr/>
        </p:nvPicPr>
        <p:blipFill>
          <a:blip r:embed="rId3"/>
          <a:stretch>
            <a:fillRect/>
          </a:stretch>
        </p:blipFill>
        <p:spPr>
          <a:xfrm>
            <a:off x="6837597" y="2276949"/>
            <a:ext cx="5138168" cy="3323751"/>
          </a:xfrm>
          <a:prstGeom prst="rect">
            <a:avLst/>
          </a:prstGeom>
          <a:ln w="22225">
            <a:solidFill>
              <a:schemeClr val="accent1"/>
            </a:solidFill>
          </a:ln>
        </p:spPr>
      </p:pic>
    </p:spTree>
    <p:extLst>
      <p:ext uri="{BB962C8B-B14F-4D97-AF65-F5344CB8AC3E}">
        <p14:creationId xmlns:p14="http://schemas.microsoft.com/office/powerpoint/2010/main" val="991602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5E295-3140-D341-881A-0430F3170CAC}"/>
              </a:ext>
            </a:extLst>
          </p:cNvPr>
          <p:cNvSpPr>
            <a:spLocks noGrp="1"/>
          </p:cNvSpPr>
          <p:nvPr>
            <p:ph type="title"/>
          </p:nvPr>
        </p:nvSpPr>
        <p:spPr>
          <a:xfrm>
            <a:off x="2374011" y="523240"/>
            <a:ext cx="7729728" cy="1188720"/>
          </a:xfrm>
        </p:spPr>
        <p:txBody>
          <a:bodyPr/>
          <a:lstStyle/>
          <a:p>
            <a:r>
              <a:rPr lang="en-US" dirty="0"/>
              <a:t>Education Inequity</a:t>
            </a:r>
          </a:p>
        </p:txBody>
      </p:sp>
      <p:pic>
        <p:nvPicPr>
          <p:cNvPr id="4" name="Content Placeholder 3">
            <a:extLst>
              <a:ext uri="{FF2B5EF4-FFF2-40B4-BE49-F238E27FC236}">
                <a16:creationId xmlns:a16="http://schemas.microsoft.com/office/drawing/2014/main" id="{34729A19-74FE-8B44-9BC6-1A573F5C641D}"/>
              </a:ext>
            </a:extLst>
          </p:cNvPr>
          <p:cNvPicPr>
            <a:picLocks noGrp="1" noChangeAspect="1"/>
          </p:cNvPicPr>
          <p:nvPr>
            <p:ph idx="1"/>
          </p:nvPr>
        </p:nvPicPr>
        <p:blipFill>
          <a:blip r:embed="rId2"/>
          <a:stretch>
            <a:fillRect/>
          </a:stretch>
        </p:blipFill>
        <p:spPr>
          <a:xfrm>
            <a:off x="2085975" y="1952623"/>
            <a:ext cx="8324918" cy="4519613"/>
          </a:xfrm>
          <a:prstGeom prst="rect">
            <a:avLst/>
          </a:prstGeom>
          <a:ln w="25400">
            <a:solidFill>
              <a:schemeClr val="accent1"/>
            </a:solidFill>
          </a:ln>
        </p:spPr>
      </p:pic>
    </p:spTree>
    <p:extLst>
      <p:ext uri="{BB962C8B-B14F-4D97-AF65-F5344CB8AC3E}">
        <p14:creationId xmlns:p14="http://schemas.microsoft.com/office/powerpoint/2010/main" val="4065920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2CEE0-2F4A-7041-8150-BC5D6508816A}"/>
              </a:ext>
            </a:extLst>
          </p:cNvPr>
          <p:cNvSpPr>
            <a:spLocks noGrp="1"/>
          </p:cNvSpPr>
          <p:nvPr>
            <p:ph type="title"/>
          </p:nvPr>
        </p:nvSpPr>
        <p:spPr>
          <a:xfrm>
            <a:off x="2231136" y="226099"/>
            <a:ext cx="7729728" cy="1188720"/>
          </a:xfrm>
        </p:spPr>
        <p:txBody>
          <a:bodyPr/>
          <a:lstStyle/>
          <a:p>
            <a:r>
              <a:rPr lang="en-US" dirty="0"/>
              <a:t>Place correlates with Health</a:t>
            </a:r>
          </a:p>
        </p:txBody>
      </p:sp>
      <p:sp>
        <p:nvSpPr>
          <p:cNvPr id="3" name="Content Placeholder 2">
            <a:extLst>
              <a:ext uri="{FF2B5EF4-FFF2-40B4-BE49-F238E27FC236}">
                <a16:creationId xmlns:a16="http://schemas.microsoft.com/office/drawing/2014/main" id="{C493A221-CB7F-114B-895B-4E23E30EB1EA}"/>
              </a:ext>
            </a:extLst>
          </p:cNvPr>
          <p:cNvSpPr>
            <a:spLocks noGrp="1"/>
          </p:cNvSpPr>
          <p:nvPr>
            <p:ph idx="1"/>
          </p:nvPr>
        </p:nvSpPr>
        <p:spPr>
          <a:xfrm>
            <a:off x="542925" y="1617283"/>
            <a:ext cx="11387138" cy="4309384"/>
          </a:xfrm>
        </p:spPr>
        <p:txBody>
          <a:bodyPr>
            <a:normAutofit/>
          </a:bodyPr>
          <a:lstStyle/>
          <a:p>
            <a:r>
              <a:rPr lang="en-US" sz="3200" dirty="0">
                <a:solidFill>
                  <a:schemeClr val="tx1"/>
                </a:solidFill>
              </a:rPr>
              <a:t>Common saying in public health:  </a:t>
            </a:r>
            <a:r>
              <a:rPr lang="en-US" sz="3200" dirty="0">
                <a:solidFill>
                  <a:schemeClr val="accent3"/>
                </a:solidFill>
              </a:rPr>
              <a:t>Your zip code is a better predictor of health than your genetic code….</a:t>
            </a:r>
          </a:p>
          <a:p>
            <a:pPr marL="0" indent="0">
              <a:buNone/>
            </a:pPr>
            <a:endParaRPr lang="en-US" sz="3200" dirty="0">
              <a:solidFill>
                <a:schemeClr val="accent3"/>
              </a:solidFill>
            </a:endParaRPr>
          </a:p>
          <a:p>
            <a:r>
              <a:rPr lang="en-US" sz="3200" dirty="0"/>
              <a:t>R. Chetty </a:t>
            </a:r>
            <a:r>
              <a:rPr lang="en-US" sz="3200" dirty="0">
                <a:solidFill>
                  <a:schemeClr val="accent3"/>
                </a:solidFill>
              </a:rPr>
              <a:t>“Life expectancy for individuals with low incomes is lowest in Nevada, Indiana, and Oklahoma and highest in California, New York, and Vermont.”</a:t>
            </a:r>
            <a:endParaRPr lang="en-US" altLang="en-US" sz="4000" dirty="0">
              <a:solidFill>
                <a:schemeClr val="accent3"/>
              </a:solidFill>
              <a:ea typeface="Arial" charset="0"/>
              <a:cs typeface="Arial" charset="0"/>
            </a:endParaRPr>
          </a:p>
          <a:p>
            <a:endParaRPr lang="en-US" sz="3200" dirty="0">
              <a:solidFill>
                <a:schemeClr val="accent3"/>
              </a:solidFill>
            </a:endParaRPr>
          </a:p>
        </p:txBody>
      </p:sp>
      <p:pic>
        <p:nvPicPr>
          <p:cNvPr id="4" name="Picture 3">
            <a:extLst>
              <a:ext uri="{FF2B5EF4-FFF2-40B4-BE49-F238E27FC236}">
                <a16:creationId xmlns:a16="http://schemas.microsoft.com/office/drawing/2014/main" id="{FD6C1C60-5C81-584C-88B5-CAFC7E0E175A}"/>
              </a:ext>
            </a:extLst>
          </p:cNvPr>
          <p:cNvPicPr>
            <a:picLocks noChangeAspect="1"/>
          </p:cNvPicPr>
          <p:nvPr/>
        </p:nvPicPr>
        <p:blipFill>
          <a:blip r:embed="rId2"/>
          <a:stretch>
            <a:fillRect/>
          </a:stretch>
        </p:blipFill>
        <p:spPr>
          <a:xfrm>
            <a:off x="5449328" y="4573254"/>
            <a:ext cx="2619633" cy="1826259"/>
          </a:xfrm>
          <a:prstGeom prst="rect">
            <a:avLst/>
          </a:prstGeom>
          <a:ln w="22225">
            <a:solidFill>
              <a:srgbClr val="404040"/>
            </a:solidFill>
          </a:ln>
        </p:spPr>
      </p:pic>
      <p:sp>
        <p:nvSpPr>
          <p:cNvPr id="5" name="TextBox 4">
            <a:extLst>
              <a:ext uri="{FF2B5EF4-FFF2-40B4-BE49-F238E27FC236}">
                <a16:creationId xmlns:a16="http://schemas.microsoft.com/office/drawing/2014/main" id="{1E833FD6-3A2F-294A-827E-8D95E487602A}"/>
              </a:ext>
            </a:extLst>
          </p:cNvPr>
          <p:cNvSpPr txBox="1"/>
          <p:nvPr/>
        </p:nvSpPr>
        <p:spPr>
          <a:xfrm>
            <a:off x="10778341" y="6214847"/>
            <a:ext cx="1151722" cy="369332"/>
          </a:xfrm>
          <a:prstGeom prst="rect">
            <a:avLst/>
          </a:prstGeom>
          <a:solidFill>
            <a:srgbClr val="FFFF00"/>
          </a:solidFill>
          <a:ln>
            <a:solidFill>
              <a:srgbClr val="FF0000"/>
            </a:solidFill>
          </a:ln>
        </p:spPr>
        <p:txBody>
          <a:bodyPr wrap="square" rtlCol="0">
            <a:spAutoFit/>
          </a:bodyPr>
          <a:lstStyle/>
          <a:p>
            <a:r>
              <a:rPr lang="en-US"/>
              <a:t>POLL #3</a:t>
            </a:r>
            <a:endParaRPr lang="en-US" dirty="0"/>
          </a:p>
        </p:txBody>
      </p:sp>
    </p:spTree>
    <p:extLst>
      <p:ext uri="{BB962C8B-B14F-4D97-AF65-F5344CB8AC3E}">
        <p14:creationId xmlns:p14="http://schemas.microsoft.com/office/powerpoint/2010/main" val="3111685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21778" r="1333"/>
          <a:stretch/>
        </p:blipFill>
        <p:spPr bwMode="auto">
          <a:xfrm>
            <a:off x="637790" y="183577"/>
            <a:ext cx="10916420" cy="6490845"/>
          </a:xfrm>
          <a:prstGeom prst="rect">
            <a:avLst/>
          </a:prstGeom>
          <a:noFill/>
          <a:ln w="19050">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5-Point Star 2">
            <a:extLst>
              <a:ext uri="{FF2B5EF4-FFF2-40B4-BE49-F238E27FC236}">
                <a16:creationId xmlns:a16="http://schemas.microsoft.com/office/drawing/2014/main" id="{2191CE08-0A4F-DE44-98CD-05E5FF916D8E}"/>
              </a:ext>
            </a:extLst>
          </p:cNvPr>
          <p:cNvSpPr/>
          <p:nvPr/>
        </p:nvSpPr>
        <p:spPr>
          <a:xfrm>
            <a:off x="3215414" y="4905064"/>
            <a:ext cx="110358" cy="98534"/>
          </a:xfrm>
          <a:prstGeom prst="star5">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id="{CFDA2538-F6BC-0E41-AF10-8CE917FEE805}"/>
              </a:ext>
            </a:extLst>
          </p:cNvPr>
          <p:cNvSpPr/>
          <p:nvPr/>
        </p:nvSpPr>
        <p:spPr>
          <a:xfrm>
            <a:off x="4258463" y="3430523"/>
            <a:ext cx="110358" cy="98534"/>
          </a:xfrm>
          <a:prstGeom prst="star5">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a:extLst>
              <a:ext uri="{FF2B5EF4-FFF2-40B4-BE49-F238E27FC236}">
                <a16:creationId xmlns:a16="http://schemas.microsoft.com/office/drawing/2014/main" id="{5CE083FF-7BFD-B545-ABB9-77AAFDDE2D8B}"/>
              </a:ext>
            </a:extLst>
          </p:cNvPr>
          <p:cNvSpPr/>
          <p:nvPr/>
        </p:nvSpPr>
        <p:spPr>
          <a:xfrm>
            <a:off x="8800024" y="3479790"/>
            <a:ext cx="110358" cy="98534"/>
          </a:xfrm>
          <a:prstGeom prst="star5">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a:extLst>
              <a:ext uri="{FF2B5EF4-FFF2-40B4-BE49-F238E27FC236}">
                <a16:creationId xmlns:a16="http://schemas.microsoft.com/office/drawing/2014/main" id="{FC43A1AC-2F21-9B47-A87D-CEC865DA3171}"/>
              </a:ext>
            </a:extLst>
          </p:cNvPr>
          <p:cNvSpPr/>
          <p:nvPr/>
        </p:nvSpPr>
        <p:spPr>
          <a:xfrm>
            <a:off x="8967481" y="4954331"/>
            <a:ext cx="110358" cy="98534"/>
          </a:xfrm>
          <a:prstGeom prst="star5">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DEF7B1-91FA-5247-9553-96190014D65B}"/>
              </a:ext>
            </a:extLst>
          </p:cNvPr>
          <p:cNvSpPr txBox="1"/>
          <p:nvPr/>
        </p:nvSpPr>
        <p:spPr>
          <a:xfrm>
            <a:off x="9738239" y="6641435"/>
            <a:ext cx="3012561" cy="276999"/>
          </a:xfrm>
          <a:prstGeom prst="rect">
            <a:avLst/>
          </a:prstGeom>
          <a:noFill/>
        </p:spPr>
        <p:txBody>
          <a:bodyPr wrap="square" rtlCol="0">
            <a:spAutoFit/>
          </a:bodyPr>
          <a:lstStyle/>
          <a:p>
            <a:r>
              <a:rPr lang="en-US" sz="1200" dirty="0"/>
              <a:t>Thanks to Aaron </a:t>
            </a:r>
            <a:r>
              <a:rPr lang="en-US" sz="1200" dirty="0" err="1"/>
              <a:t>Bousch</a:t>
            </a:r>
            <a:r>
              <a:rPr lang="en-US" sz="1200" dirty="0"/>
              <a:t> for this slide.</a:t>
            </a:r>
          </a:p>
        </p:txBody>
      </p:sp>
    </p:spTree>
    <p:extLst>
      <p:ext uri="{BB962C8B-B14F-4D97-AF65-F5344CB8AC3E}">
        <p14:creationId xmlns:p14="http://schemas.microsoft.com/office/powerpoint/2010/main" val="3880418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2E54ACE-D8A6-9B45-96B2-2BE1B070693F}"/>
              </a:ext>
            </a:extLst>
          </p:cNvPr>
          <p:cNvSpPr>
            <a:spLocks noGrp="1"/>
          </p:cNvSpPr>
          <p:nvPr>
            <p:ph type="title"/>
          </p:nvPr>
        </p:nvSpPr>
        <p:spPr>
          <a:xfrm>
            <a:off x="804671" y="2404872"/>
            <a:ext cx="3428281" cy="2269870"/>
          </a:xfrm>
        </p:spPr>
        <p:txBody>
          <a:bodyPr vert="horz" lIns="274320" tIns="182880" rIns="274320" bIns="182880" rtlCol="0" anchor="ctr" anchorCtr="1">
            <a:normAutofit/>
          </a:bodyPr>
          <a:lstStyle/>
          <a:p>
            <a:r>
              <a:rPr lang="en-US" sz="2200" dirty="0"/>
              <a:t>Moving to Clinical care Determinants of health</a:t>
            </a:r>
          </a:p>
        </p:txBody>
      </p:sp>
      <p:pic>
        <p:nvPicPr>
          <p:cNvPr id="11" name="Graphic 10" descr="Stethoscope">
            <a:extLst>
              <a:ext uri="{FF2B5EF4-FFF2-40B4-BE49-F238E27FC236}">
                <a16:creationId xmlns:a16="http://schemas.microsoft.com/office/drawing/2014/main" id="{67DAE915-F5D9-4CA9-80F2-3C7657C22B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1581" y="640080"/>
            <a:ext cx="5263134" cy="5263134"/>
          </a:xfrm>
          <a:prstGeom prst="rect">
            <a:avLst/>
          </a:prstGeom>
        </p:spPr>
      </p:pic>
      <p:sp>
        <p:nvSpPr>
          <p:cNvPr id="6" name="TextBox 5">
            <a:extLst>
              <a:ext uri="{FF2B5EF4-FFF2-40B4-BE49-F238E27FC236}">
                <a16:creationId xmlns:a16="http://schemas.microsoft.com/office/drawing/2014/main" id="{33CF0030-E86B-9E4F-B0CC-48BF02DBD1C5}"/>
              </a:ext>
            </a:extLst>
          </p:cNvPr>
          <p:cNvSpPr txBox="1"/>
          <p:nvPr/>
        </p:nvSpPr>
        <p:spPr>
          <a:xfrm>
            <a:off x="6705600" y="6350995"/>
            <a:ext cx="4876800" cy="400110"/>
          </a:xfrm>
          <a:prstGeom prst="rect">
            <a:avLst/>
          </a:prstGeom>
          <a:noFill/>
          <a:ln>
            <a:solidFill>
              <a:srgbClr val="0043C9"/>
            </a:solidFill>
          </a:ln>
        </p:spPr>
        <p:txBody>
          <a:bodyPr wrap="square" rtlCol="0">
            <a:spAutoFit/>
          </a:bodyPr>
          <a:lstStyle/>
          <a:p>
            <a:r>
              <a:rPr lang="en-US" sz="2000" dirty="0">
                <a:solidFill>
                  <a:srgbClr val="00B0F0"/>
                </a:solidFill>
                <a:highlight>
                  <a:srgbClr val="FFFF00"/>
                </a:highlight>
              </a:rPr>
              <a:t>What are key clinical determinants of health?</a:t>
            </a:r>
          </a:p>
        </p:txBody>
      </p:sp>
    </p:spTree>
    <p:extLst>
      <p:ext uri="{BB962C8B-B14F-4D97-AF65-F5344CB8AC3E}">
        <p14:creationId xmlns:p14="http://schemas.microsoft.com/office/powerpoint/2010/main" val="189601431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6848" y="293180"/>
            <a:ext cx="7729728" cy="1188720"/>
          </a:xfrm>
        </p:spPr>
        <p:txBody>
          <a:bodyPr/>
          <a:lstStyle/>
          <a:p>
            <a:r>
              <a:rPr lang="en-US" dirty="0"/>
              <a:t>Overview</a:t>
            </a:r>
          </a:p>
        </p:txBody>
      </p:sp>
      <p:sp>
        <p:nvSpPr>
          <p:cNvPr id="3" name="Content Placeholder 2"/>
          <p:cNvSpPr>
            <a:spLocks noGrp="1"/>
          </p:cNvSpPr>
          <p:nvPr>
            <p:ph idx="1"/>
          </p:nvPr>
        </p:nvSpPr>
        <p:spPr>
          <a:xfrm>
            <a:off x="471489" y="1585913"/>
            <a:ext cx="11720511" cy="5057775"/>
          </a:xfrm>
        </p:spPr>
        <p:txBody>
          <a:bodyPr>
            <a:normAutofit fontScale="92500" lnSpcReduction="20000"/>
          </a:bodyPr>
          <a:lstStyle/>
          <a:p>
            <a:r>
              <a:rPr lang="en-US" sz="3200" dirty="0"/>
              <a:t>Goal for this session</a:t>
            </a:r>
          </a:p>
          <a:p>
            <a:pPr lvl="1"/>
            <a:r>
              <a:rPr lang="en-US" sz="2400" dirty="0"/>
              <a:t>To improve your understanding of population health, social determinants of health, health equity, health disparities, and disparities in health care</a:t>
            </a:r>
          </a:p>
          <a:p>
            <a:pPr marL="228600" lvl="1" indent="0">
              <a:buNone/>
            </a:pPr>
            <a:endParaRPr lang="en-US" sz="2800" dirty="0"/>
          </a:p>
          <a:p>
            <a:r>
              <a:rPr lang="en-US" sz="3200" dirty="0"/>
              <a:t>Specific objectives:</a:t>
            </a:r>
            <a:endParaRPr lang="en-US" sz="3000" dirty="0"/>
          </a:p>
          <a:p>
            <a:pPr fontAlgn="base"/>
            <a:r>
              <a:rPr lang="en-US" dirty="0"/>
              <a:t>Define health equity, health disparities, and disparities in health care</a:t>
            </a:r>
          </a:p>
          <a:p>
            <a:pPr fontAlgn="base"/>
            <a:r>
              <a:rPr lang="en-US" dirty="0"/>
              <a:t>Identify major determinants of health including behavioral, social/ economic, environmental, and clinical care determinants of health</a:t>
            </a:r>
          </a:p>
          <a:p>
            <a:pPr fontAlgn="base"/>
            <a:r>
              <a:rPr lang="en-US" dirty="0"/>
              <a:t>Describe the role of healthcare systems and the role of physicians in addressing health and healthcare disparities to improve population health</a:t>
            </a:r>
          </a:p>
          <a:p>
            <a:pPr fontAlgn="base"/>
            <a:r>
              <a:rPr lang="en-US" dirty="0"/>
              <a:t>Provide at least two examples of how Carilion Clinic’s Community Health and Outreach Partnerships improve health in the Roanoke Valley</a:t>
            </a:r>
          </a:p>
          <a:p>
            <a:r>
              <a:rPr lang="en-US" dirty="0"/>
              <a:t> </a:t>
            </a:r>
          </a:p>
          <a:p>
            <a:pPr lvl="2"/>
            <a:endParaRPr lang="en-US" dirty="0"/>
          </a:p>
          <a:p>
            <a:endParaRPr lang="en-US" dirty="0"/>
          </a:p>
        </p:txBody>
      </p:sp>
    </p:spTree>
    <p:extLst>
      <p:ext uri="{BB962C8B-B14F-4D97-AF65-F5344CB8AC3E}">
        <p14:creationId xmlns:p14="http://schemas.microsoft.com/office/powerpoint/2010/main" val="359271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64D4A1C-05C2-CE41-8935-1716D35A859F}"/>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a:solidFill>
                  <a:schemeClr val="bg1"/>
                </a:solidFill>
              </a:rPr>
              <a:t>Access to care: Cost</a:t>
            </a:r>
          </a:p>
        </p:txBody>
      </p:sp>
      <p:sp>
        <p:nvSpPr>
          <p:cNvPr id="5" name="Content Placeholder 4">
            <a:extLst>
              <a:ext uri="{FF2B5EF4-FFF2-40B4-BE49-F238E27FC236}">
                <a16:creationId xmlns:a16="http://schemas.microsoft.com/office/drawing/2014/main" id="{DB62425E-9630-0F45-B758-174AC3963B93}"/>
              </a:ext>
            </a:extLst>
          </p:cNvPr>
          <p:cNvSpPr>
            <a:spLocks noGrp="1"/>
          </p:cNvSpPr>
          <p:nvPr>
            <p:ph idx="1"/>
          </p:nvPr>
        </p:nvSpPr>
        <p:spPr>
          <a:xfrm>
            <a:off x="643468" y="2638044"/>
            <a:ext cx="3363974" cy="3415622"/>
          </a:xfrm>
        </p:spPr>
        <p:txBody>
          <a:bodyPr>
            <a:normAutofit/>
          </a:bodyPr>
          <a:lstStyle/>
          <a:p>
            <a:r>
              <a:rPr lang="en-US" sz="2800" dirty="0">
                <a:solidFill>
                  <a:schemeClr val="bg1"/>
                </a:solidFill>
              </a:rPr>
              <a:t>Cost</a:t>
            </a:r>
          </a:p>
          <a:p>
            <a:pPr lvl="1"/>
            <a:r>
              <a:rPr lang="en-US" sz="2800" dirty="0">
                <a:solidFill>
                  <a:schemeClr val="bg1"/>
                </a:solidFill>
              </a:rPr>
              <a:t>Insurance status</a:t>
            </a:r>
          </a:p>
          <a:p>
            <a:pPr lvl="2"/>
            <a:r>
              <a:rPr lang="en-US" sz="2800" dirty="0">
                <a:solidFill>
                  <a:schemeClr val="bg1"/>
                </a:solidFill>
              </a:rPr>
              <a:t>Co-pays</a:t>
            </a:r>
          </a:p>
          <a:p>
            <a:pPr lvl="2"/>
            <a:r>
              <a:rPr lang="en-US" sz="2800" dirty="0">
                <a:solidFill>
                  <a:schemeClr val="bg1"/>
                </a:solidFill>
              </a:rPr>
              <a:t>Deductibles</a:t>
            </a:r>
          </a:p>
          <a:p>
            <a:pPr lvl="1"/>
            <a:endParaRPr lang="en-US" dirty="0">
              <a:solidFill>
                <a:schemeClr val="bg1"/>
              </a:solidFill>
            </a:endParaRPr>
          </a:p>
        </p:txBody>
      </p:sp>
      <p:pic>
        <p:nvPicPr>
          <p:cNvPr id="2" name="Picture 1">
            <a:extLst>
              <a:ext uri="{FF2B5EF4-FFF2-40B4-BE49-F238E27FC236}">
                <a16:creationId xmlns:a16="http://schemas.microsoft.com/office/drawing/2014/main" id="{FB5AD616-A407-3D46-B22F-028B435F9F77}"/>
              </a:ext>
            </a:extLst>
          </p:cNvPr>
          <p:cNvPicPr>
            <a:picLocks noChangeAspect="1"/>
          </p:cNvPicPr>
          <p:nvPr/>
        </p:nvPicPr>
        <p:blipFill>
          <a:blip r:embed="rId2"/>
          <a:stretch>
            <a:fillRect/>
          </a:stretch>
        </p:blipFill>
        <p:spPr>
          <a:xfrm>
            <a:off x="4912363" y="1161728"/>
            <a:ext cx="7021569" cy="4265602"/>
          </a:xfrm>
          <a:prstGeom prst="rect">
            <a:avLst/>
          </a:prstGeom>
          <a:ln>
            <a:solidFill>
              <a:schemeClr val="accent3"/>
            </a:solidFill>
          </a:ln>
        </p:spPr>
      </p:pic>
    </p:spTree>
    <p:extLst>
      <p:ext uri="{BB962C8B-B14F-4D97-AF65-F5344CB8AC3E}">
        <p14:creationId xmlns:p14="http://schemas.microsoft.com/office/powerpoint/2010/main" val="666907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64D4A1C-05C2-CE41-8935-1716D35A859F}"/>
              </a:ext>
            </a:extLst>
          </p:cNvPr>
          <p:cNvSpPr>
            <a:spLocks noGrp="1"/>
          </p:cNvSpPr>
          <p:nvPr>
            <p:ph type="title"/>
          </p:nvPr>
        </p:nvSpPr>
        <p:spPr>
          <a:xfrm>
            <a:off x="643468" y="310957"/>
            <a:ext cx="3363974" cy="1728044"/>
          </a:xfrm>
          <a:noFill/>
          <a:ln>
            <a:solidFill>
              <a:schemeClr val="bg1"/>
            </a:solidFill>
          </a:ln>
        </p:spPr>
        <p:txBody>
          <a:bodyPr vert="horz" wrap="square" lIns="182880" tIns="182880" rIns="182880" bIns="182880" rtlCol="0" anchor="ctr">
            <a:normAutofit/>
          </a:bodyPr>
          <a:lstStyle/>
          <a:p>
            <a:r>
              <a:rPr lang="en-US" dirty="0">
                <a:solidFill>
                  <a:schemeClr val="bg1"/>
                </a:solidFill>
              </a:rPr>
              <a:t>Access to care:  Health Care provider</a:t>
            </a:r>
          </a:p>
        </p:txBody>
      </p:sp>
      <p:sp>
        <p:nvSpPr>
          <p:cNvPr id="5" name="Content Placeholder 4">
            <a:extLst>
              <a:ext uri="{FF2B5EF4-FFF2-40B4-BE49-F238E27FC236}">
                <a16:creationId xmlns:a16="http://schemas.microsoft.com/office/drawing/2014/main" id="{DB62425E-9630-0F45-B758-174AC3963B93}"/>
              </a:ext>
            </a:extLst>
          </p:cNvPr>
          <p:cNvSpPr>
            <a:spLocks noGrp="1"/>
          </p:cNvSpPr>
          <p:nvPr>
            <p:ph sz="half" idx="1"/>
          </p:nvPr>
        </p:nvSpPr>
        <p:spPr>
          <a:xfrm>
            <a:off x="643468" y="2349957"/>
            <a:ext cx="3363974" cy="3991465"/>
          </a:xfrm>
        </p:spPr>
        <p:txBody>
          <a:bodyPr vert="horz" lIns="91440" tIns="45720" rIns="91440" bIns="45720" rtlCol="0">
            <a:normAutofit/>
          </a:bodyPr>
          <a:lstStyle/>
          <a:p>
            <a:pPr>
              <a:lnSpc>
                <a:spcPct val="90000"/>
              </a:lnSpc>
            </a:pPr>
            <a:r>
              <a:rPr lang="en-US" sz="2800" dirty="0">
                <a:solidFill>
                  <a:schemeClr val="bg1"/>
                </a:solidFill>
              </a:rPr>
              <a:t>Responsiveness</a:t>
            </a:r>
          </a:p>
          <a:p>
            <a:pPr lvl="1">
              <a:lnSpc>
                <a:spcPct val="90000"/>
              </a:lnSpc>
            </a:pPr>
            <a:r>
              <a:rPr lang="en-US" dirty="0">
                <a:solidFill>
                  <a:schemeClr val="bg1"/>
                </a:solidFill>
              </a:rPr>
              <a:t>Timeliness (also of health care system in which the provider works)</a:t>
            </a:r>
          </a:p>
          <a:p>
            <a:pPr>
              <a:lnSpc>
                <a:spcPct val="90000"/>
              </a:lnSpc>
            </a:pPr>
            <a:r>
              <a:rPr lang="en-US" sz="2800" dirty="0">
                <a:solidFill>
                  <a:schemeClr val="bg1"/>
                </a:solidFill>
              </a:rPr>
              <a:t>Trust</a:t>
            </a:r>
            <a:endParaRPr lang="en-US" dirty="0">
              <a:solidFill>
                <a:schemeClr val="bg1"/>
              </a:solidFill>
            </a:endParaRPr>
          </a:p>
          <a:p>
            <a:pPr lvl="1">
              <a:lnSpc>
                <a:spcPct val="90000"/>
              </a:lnSpc>
            </a:pPr>
            <a:r>
              <a:rPr lang="en-US" dirty="0">
                <a:solidFill>
                  <a:schemeClr val="bg1"/>
                </a:solidFill>
              </a:rPr>
              <a:t>Communication skills</a:t>
            </a:r>
          </a:p>
          <a:p>
            <a:pPr lvl="1">
              <a:lnSpc>
                <a:spcPct val="90000"/>
              </a:lnSpc>
            </a:pPr>
            <a:r>
              <a:rPr lang="en-US" dirty="0">
                <a:solidFill>
                  <a:schemeClr val="bg1"/>
                </a:solidFill>
              </a:rPr>
              <a:t>Cultural humility</a:t>
            </a:r>
          </a:p>
          <a:p>
            <a:pPr>
              <a:lnSpc>
                <a:spcPct val="90000"/>
              </a:lnSpc>
            </a:pPr>
            <a:r>
              <a:rPr lang="en-US" sz="2800" dirty="0">
                <a:solidFill>
                  <a:schemeClr val="bg1"/>
                </a:solidFill>
              </a:rPr>
              <a:t>Language</a:t>
            </a:r>
          </a:p>
          <a:p>
            <a:pPr lvl="1">
              <a:lnSpc>
                <a:spcPct val="90000"/>
              </a:lnSpc>
            </a:pPr>
            <a:endParaRPr lang="en-US" dirty="0">
              <a:solidFill>
                <a:schemeClr val="bg1"/>
              </a:solidFill>
            </a:endParaRPr>
          </a:p>
        </p:txBody>
      </p:sp>
      <p:pic>
        <p:nvPicPr>
          <p:cNvPr id="3" name="Picture 2">
            <a:extLst>
              <a:ext uri="{FF2B5EF4-FFF2-40B4-BE49-F238E27FC236}">
                <a16:creationId xmlns:a16="http://schemas.microsoft.com/office/drawing/2014/main" id="{CC497D45-705D-E24E-A4A2-38F6E3904884}"/>
              </a:ext>
            </a:extLst>
          </p:cNvPr>
          <p:cNvPicPr>
            <a:picLocks noChangeAspect="1"/>
          </p:cNvPicPr>
          <p:nvPr/>
        </p:nvPicPr>
        <p:blipFill>
          <a:blip r:embed="rId2"/>
          <a:stretch>
            <a:fillRect/>
          </a:stretch>
        </p:blipFill>
        <p:spPr>
          <a:xfrm>
            <a:off x="5297763" y="1262372"/>
            <a:ext cx="6250769" cy="4172388"/>
          </a:xfrm>
          <a:prstGeom prst="rect">
            <a:avLst/>
          </a:prstGeom>
          <a:ln>
            <a:solidFill>
              <a:schemeClr val="accent3"/>
            </a:solidFill>
          </a:ln>
        </p:spPr>
      </p:pic>
    </p:spTree>
    <p:extLst>
      <p:ext uri="{BB962C8B-B14F-4D97-AF65-F5344CB8AC3E}">
        <p14:creationId xmlns:p14="http://schemas.microsoft.com/office/powerpoint/2010/main" val="2802168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64D4A1C-05C2-CE41-8935-1716D35A859F}"/>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dirty="0">
                <a:solidFill>
                  <a:schemeClr val="bg1"/>
                </a:solidFill>
              </a:rPr>
              <a:t>Access to care:  Services</a:t>
            </a:r>
          </a:p>
        </p:txBody>
      </p:sp>
      <p:sp>
        <p:nvSpPr>
          <p:cNvPr id="5" name="Content Placeholder 4">
            <a:extLst>
              <a:ext uri="{FF2B5EF4-FFF2-40B4-BE49-F238E27FC236}">
                <a16:creationId xmlns:a16="http://schemas.microsoft.com/office/drawing/2014/main" id="{DB62425E-9630-0F45-B758-174AC3963B93}"/>
              </a:ext>
            </a:extLst>
          </p:cNvPr>
          <p:cNvSpPr>
            <a:spLocks noGrp="1"/>
          </p:cNvSpPr>
          <p:nvPr>
            <p:ph sz="half" idx="1"/>
          </p:nvPr>
        </p:nvSpPr>
        <p:spPr>
          <a:xfrm>
            <a:off x="643468" y="2638044"/>
            <a:ext cx="3363974" cy="3415622"/>
          </a:xfrm>
        </p:spPr>
        <p:txBody>
          <a:bodyPr vert="horz" lIns="91440" tIns="45720" rIns="91440" bIns="45720" rtlCol="0">
            <a:normAutofit fontScale="92500" lnSpcReduction="10000"/>
          </a:bodyPr>
          <a:lstStyle/>
          <a:p>
            <a:pPr lvl="1"/>
            <a:r>
              <a:rPr lang="en-US" sz="2800" dirty="0">
                <a:solidFill>
                  <a:schemeClr val="bg1"/>
                </a:solidFill>
              </a:rPr>
              <a:t>Availability</a:t>
            </a:r>
          </a:p>
          <a:p>
            <a:pPr lvl="2"/>
            <a:r>
              <a:rPr lang="en-US" sz="2000" dirty="0">
                <a:solidFill>
                  <a:schemeClr val="bg1"/>
                </a:solidFill>
              </a:rPr>
              <a:t>Rural/ Urban</a:t>
            </a:r>
          </a:p>
          <a:p>
            <a:pPr lvl="2"/>
            <a:r>
              <a:rPr lang="en-US" sz="2000" dirty="0">
                <a:solidFill>
                  <a:schemeClr val="bg1"/>
                </a:solidFill>
              </a:rPr>
              <a:t>Primary care</a:t>
            </a:r>
          </a:p>
          <a:p>
            <a:pPr lvl="2"/>
            <a:r>
              <a:rPr lang="en-US" sz="2000" dirty="0">
                <a:solidFill>
                  <a:schemeClr val="bg1"/>
                </a:solidFill>
              </a:rPr>
              <a:t>Mental health services</a:t>
            </a:r>
          </a:p>
          <a:p>
            <a:pPr lvl="2"/>
            <a:r>
              <a:rPr lang="en-US" sz="2000" dirty="0">
                <a:solidFill>
                  <a:schemeClr val="bg1"/>
                </a:solidFill>
              </a:rPr>
              <a:t>Specialty care</a:t>
            </a:r>
          </a:p>
          <a:p>
            <a:pPr lvl="1"/>
            <a:r>
              <a:rPr lang="en-US" sz="2800" dirty="0">
                <a:solidFill>
                  <a:schemeClr val="bg1"/>
                </a:solidFill>
              </a:rPr>
              <a:t>Acceptance of insurance</a:t>
            </a:r>
          </a:p>
          <a:p>
            <a:pPr lvl="1"/>
            <a:r>
              <a:rPr lang="en-US" sz="2800" dirty="0">
                <a:solidFill>
                  <a:schemeClr val="bg1"/>
                </a:solidFill>
              </a:rPr>
              <a:t>Acceptability</a:t>
            </a:r>
          </a:p>
        </p:txBody>
      </p:sp>
      <p:pic>
        <p:nvPicPr>
          <p:cNvPr id="8" name="Picture 7" descr="A screenshot of a map&#10;&#10;Description automatically generated">
            <a:extLst>
              <a:ext uri="{FF2B5EF4-FFF2-40B4-BE49-F238E27FC236}">
                <a16:creationId xmlns:a16="http://schemas.microsoft.com/office/drawing/2014/main" id="{4DDE66CC-3757-7C4A-A2A7-E13F14C06DD3}"/>
              </a:ext>
            </a:extLst>
          </p:cNvPr>
          <p:cNvPicPr>
            <a:picLocks noChangeAspect="1"/>
          </p:cNvPicPr>
          <p:nvPr/>
        </p:nvPicPr>
        <p:blipFill>
          <a:blip r:embed="rId2"/>
          <a:stretch>
            <a:fillRect/>
          </a:stretch>
        </p:blipFill>
        <p:spPr>
          <a:xfrm>
            <a:off x="4759520" y="1157551"/>
            <a:ext cx="7327255" cy="4542897"/>
          </a:xfrm>
          <a:prstGeom prst="rect">
            <a:avLst/>
          </a:prstGeom>
          <a:ln>
            <a:solidFill>
              <a:schemeClr val="accent3"/>
            </a:solidFill>
          </a:ln>
        </p:spPr>
      </p:pic>
    </p:spTree>
    <p:extLst>
      <p:ext uri="{BB962C8B-B14F-4D97-AF65-F5344CB8AC3E}">
        <p14:creationId xmlns:p14="http://schemas.microsoft.com/office/powerpoint/2010/main" val="1262790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A29A87-8B2F-5649-93B3-1644AF09B774}"/>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sz="2300" dirty="0">
                <a:solidFill>
                  <a:schemeClr val="bg1"/>
                </a:solidFill>
              </a:rPr>
              <a:t>Quality of care:  </a:t>
            </a:r>
            <a:br>
              <a:rPr lang="en-US" sz="2300" dirty="0">
                <a:solidFill>
                  <a:schemeClr val="bg1"/>
                </a:solidFill>
              </a:rPr>
            </a:br>
            <a:r>
              <a:rPr lang="en-US" sz="2300" dirty="0">
                <a:solidFill>
                  <a:schemeClr val="bg1"/>
                </a:solidFill>
              </a:rPr>
              <a:t>Preventive Services</a:t>
            </a:r>
          </a:p>
        </p:txBody>
      </p:sp>
      <p:sp>
        <p:nvSpPr>
          <p:cNvPr id="5" name="Content Placeholder 4">
            <a:extLst>
              <a:ext uri="{FF2B5EF4-FFF2-40B4-BE49-F238E27FC236}">
                <a16:creationId xmlns:a16="http://schemas.microsoft.com/office/drawing/2014/main" id="{2C082ABE-A3E8-1041-94AD-16A1B2D5AA77}"/>
              </a:ext>
            </a:extLst>
          </p:cNvPr>
          <p:cNvSpPr>
            <a:spLocks noGrp="1"/>
          </p:cNvSpPr>
          <p:nvPr>
            <p:ph idx="1"/>
          </p:nvPr>
        </p:nvSpPr>
        <p:spPr>
          <a:xfrm>
            <a:off x="643468" y="2638044"/>
            <a:ext cx="3363974" cy="3415622"/>
          </a:xfrm>
        </p:spPr>
        <p:txBody>
          <a:bodyPr>
            <a:normAutofit/>
          </a:bodyPr>
          <a:lstStyle/>
          <a:p>
            <a:endParaRPr lang="en-US" dirty="0">
              <a:solidFill>
                <a:schemeClr val="bg1"/>
              </a:solidFill>
            </a:endParaRPr>
          </a:p>
          <a:p>
            <a:r>
              <a:rPr lang="en-US" sz="2800" dirty="0">
                <a:solidFill>
                  <a:schemeClr val="bg1"/>
                </a:solidFill>
              </a:rPr>
              <a:t>Preventive services (ACA no co-pay)</a:t>
            </a:r>
          </a:p>
          <a:p>
            <a:pPr lvl="1"/>
            <a:r>
              <a:rPr lang="en-US" sz="2400" dirty="0">
                <a:solidFill>
                  <a:schemeClr val="bg1"/>
                </a:solidFill>
              </a:rPr>
              <a:t>Screening</a:t>
            </a:r>
          </a:p>
          <a:p>
            <a:pPr lvl="1"/>
            <a:r>
              <a:rPr lang="en-US" sz="2400" dirty="0">
                <a:solidFill>
                  <a:schemeClr val="bg1"/>
                </a:solidFill>
              </a:rPr>
              <a:t>Immunizations</a:t>
            </a:r>
          </a:p>
          <a:p>
            <a:pPr lvl="1"/>
            <a:r>
              <a:rPr lang="en-US" sz="2400" dirty="0">
                <a:solidFill>
                  <a:schemeClr val="bg1"/>
                </a:solidFill>
              </a:rPr>
              <a:t>Chemoprophylaxis 	</a:t>
            </a:r>
          </a:p>
        </p:txBody>
      </p:sp>
      <p:pic>
        <p:nvPicPr>
          <p:cNvPr id="3" name="Picture 2">
            <a:extLst>
              <a:ext uri="{FF2B5EF4-FFF2-40B4-BE49-F238E27FC236}">
                <a16:creationId xmlns:a16="http://schemas.microsoft.com/office/drawing/2014/main" id="{934A90D1-A967-0446-B00F-715A2D6E6C3D}"/>
              </a:ext>
            </a:extLst>
          </p:cNvPr>
          <p:cNvPicPr>
            <a:picLocks noChangeAspect="1"/>
          </p:cNvPicPr>
          <p:nvPr/>
        </p:nvPicPr>
        <p:blipFill>
          <a:blip r:embed="rId2"/>
          <a:stretch>
            <a:fillRect/>
          </a:stretch>
        </p:blipFill>
        <p:spPr>
          <a:xfrm>
            <a:off x="5089397" y="1365250"/>
            <a:ext cx="6667500" cy="4127500"/>
          </a:xfrm>
          <a:prstGeom prst="rect">
            <a:avLst/>
          </a:prstGeom>
          <a:ln>
            <a:solidFill>
              <a:schemeClr val="accent3"/>
            </a:solidFill>
          </a:ln>
        </p:spPr>
      </p:pic>
      <p:sp>
        <p:nvSpPr>
          <p:cNvPr id="4" name="Rectangle 3">
            <a:extLst>
              <a:ext uri="{FF2B5EF4-FFF2-40B4-BE49-F238E27FC236}">
                <a16:creationId xmlns:a16="http://schemas.microsoft.com/office/drawing/2014/main" id="{623F1A0B-D0A6-E942-B0D8-CC13F324DA65}"/>
              </a:ext>
            </a:extLst>
          </p:cNvPr>
          <p:cNvSpPr/>
          <p:nvPr/>
        </p:nvSpPr>
        <p:spPr>
          <a:xfrm>
            <a:off x="5089396" y="359858"/>
            <a:ext cx="6667499" cy="646331"/>
          </a:xfrm>
          <a:prstGeom prst="rect">
            <a:avLst/>
          </a:prstGeom>
        </p:spPr>
        <p:txBody>
          <a:bodyPr wrap="square">
            <a:spAutoFit/>
          </a:bodyPr>
          <a:lstStyle/>
          <a:p>
            <a:r>
              <a:rPr lang="en-US" dirty="0">
                <a:latin typeface="Open Sans"/>
              </a:rPr>
              <a:t>Percentage of Adults Aged 50 to 75 Years Who Reported Being Up-to-Date with Colorectal Cancer Screening, by State, BRFSS 2016</a:t>
            </a:r>
            <a:endParaRPr lang="en-US" dirty="0"/>
          </a:p>
        </p:txBody>
      </p:sp>
      <p:sp>
        <p:nvSpPr>
          <p:cNvPr id="6" name="TextBox 5">
            <a:extLst>
              <a:ext uri="{FF2B5EF4-FFF2-40B4-BE49-F238E27FC236}">
                <a16:creationId xmlns:a16="http://schemas.microsoft.com/office/drawing/2014/main" id="{0AE6B6AA-1BEE-CD48-BB8E-74F21D7EF957}"/>
              </a:ext>
            </a:extLst>
          </p:cNvPr>
          <p:cNvSpPr txBox="1"/>
          <p:nvPr/>
        </p:nvSpPr>
        <p:spPr>
          <a:xfrm>
            <a:off x="11039253" y="5482479"/>
            <a:ext cx="1018557" cy="369332"/>
          </a:xfrm>
          <a:prstGeom prst="rect">
            <a:avLst/>
          </a:prstGeom>
          <a:noFill/>
        </p:spPr>
        <p:txBody>
          <a:bodyPr wrap="square" rtlCol="0">
            <a:spAutoFit/>
          </a:bodyPr>
          <a:lstStyle/>
          <a:p>
            <a:r>
              <a:rPr lang="en-US" dirty="0"/>
              <a:t>CDC</a:t>
            </a:r>
          </a:p>
        </p:txBody>
      </p:sp>
    </p:spTree>
    <p:extLst>
      <p:ext uri="{BB962C8B-B14F-4D97-AF65-F5344CB8AC3E}">
        <p14:creationId xmlns:p14="http://schemas.microsoft.com/office/powerpoint/2010/main" val="3478645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A29A87-8B2F-5649-93B3-1644AF09B774}"/>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sz="2400" dirty="0">
                <a:solidFill>
                  <a:schemeClr val="bg1"/>
                </a:solidFill>
              </a:rPr>
              <a:t>Quality of care:  </a:t>
            </a:r>
            <a:br>
              <a:rPr lang="en-US" sz="2400" dirty="0">
                <a:solidFill>
                  <a:schemeClr val="bg1"/>
                </a:solidFill>
              </a:rPr>
            </a:br>
            <a:r>
              <a:rPr lang="en-US" sz="2400" dirty="0">
                <a:solidFill>
                  <a:schemeClr val="bg1"/>
                </a:solidFill>
              </a:rPr>
              <a:t>appropriate treatment</a:t>
            </a:r>
            <a:endParaRPr lang="en-US" sz="2300" dirty="0">
              <a:solidFill>
                <a:schemeClr val="bg1"/>
              </a:solidFill>
            </a:endParaRPr>
          </a:p>
        </p:txBody>
      </p:sp>
      <p:sp>
        <p:nvSpPr>
          <p:cNvPr id="5" name="Content Placeholder 4">
            <a:extLst>
              <a:ext uri="{FF2B5EF4-FFF2-40B4-BE49-F238E27FC236}">
                <a16:creationId xmlns:a16="http://schemas.microsoft.com/office/drawing/2014/main" id="{2C082ABE-A3E8-1041-94AD-16A1B2D5AA77}"/>
              </a:ext>
            </a:extLst>
          </p:cNvPr>
          <p:cNvSpPr>
            <a:spLocks noGrp="1"/>
          </p:cNvSpPr>
          <p:nvPr>
            <p:ph idx="1"/>
          </p:nvPr>
        </p:nvSpPr>
        <p:spPr>
          <a:xfrm>
            <a:off x="435102" y="2644053"/>
            <a:ext cx="4031389" cy="3684874"/>
          </a:xfrm>
        </p:spPr>
        <p:txBody>
          <a:bodyPr>
            <a:normAutofit fontScale="85000" lnSpcReduction="20000"/>
          </a:bodyPr>
          <a:lstStyle/>
          <a:p>
            <a:endParaRPr lang="en-US" dirty="0">
              <a:solidFill>
                <a:schemeClr val="bg1"/>
              </a:solidFill>
            </a:endParaRPr>
          </a:p>
          <a:p>
            <a:pPr>
              <a:lnSpc>
                <a:spcPct val="90000"/>
              </a:lnSpc>
            </a:pPr>
            <a:r>
              <a:rPr lang="en-US" sz="2800" dirty="0">
                <a:solidFill>
                  <a:schemeClr val="bg1"/>
                </a:solidFill>
              </a:rPr>
              <a:t>Preventable hospitalizations/ED visits</a:t>
            </a:r>
          </a:p>
          <a:p>
            <a:pPr lvl="1">
              <a:lnSpc>
                <a:spcPct val="90000"/>
              </a:lnSpc>
            </a:pPr>
            <a:r>
              <a:rPr lang="en-US" dirty="0">
                <a:solidFill>
                  <a:schemeClr val="bg1"/>
                </a:solidFill>
              </a:rPr>
              <a:t>“Hospitalization for diagnoses treatable in outpatient services suggests that the quality of care provided in the outpatient setting was less than ideal. The measure may also represent a tendency to overuse hospitals as a main source of care.”</a:t>
            </a:r>
          </a:p>
          <a:p>
            <a:pPr lvl="2">
              <a:lnSpc>
                <a:spcPct val="90000"/>
              </a:lnSpc>
            </a:pPr>
            <a:r>
              <a:rPr lang="en-US" dirty="0">
                <a:solidFill>
                  <a:schemeClr val="bg1"/>
                </a:solidFill>
              </a:rPr>
              <a:t>County Health Rankings</a:t>
            </a:r>
          </a:p>
          <a:p>
            <a:pPr>
              <a:lnSpc>
                <a:spcPct val="90000"/>
              </a:lnSpc>
            </a:pPr>
            <a:r>
              <a:rPr lang="en-US" sz="2800" dirty="0">
                <a:solidFill>
                  <a:schemeClr val="bg1"/>
                </a:solidFill>
              </a:rPr>
              <a:t>Treatment outcomes</a:t>
            </a:r>
          </a:p>
          <a:p>
            <a:pPr lvl="1">
              <a:lnSpc>
                <a:spcPct val="90000"/>
              </a:lnSpc>
            </a:pPr>
            <a:r>
              <a:rPr lang="en-US" dirty="0">
                <a:solidFill>
                  <a:schemeClr val="bg1"/>
                </a:solidFill>
              </a:rPr>
              <a:t>30-day mortality rates</a:t>
            </a:r>
            <a:br>
              <a:rPr lang="en-US" dirty="0">
                <a:solidFill>
                  <a:schemeClr val="bg1"/>
                </a:solidFill>
              </a:rPr>
            </a:br>
            <a:r>
              <a:rPr lang="en-US" dirty="0">
                <a:solidFill>
                  <a:schemeClr val="bg1"/>
                </a:solidFill>
              </a:rPr>
              <a:t>	</a:t>
            </a:r>
          </a:p>
          <a:p>
            <a:pPr lvl="1"/>
            <a:endParaRPr lang="en-US" dirty="0">
              <a:solidFill>
                <a:schemeClr val="bg1"/>
              </a:solidFill>
            </a:endParaRPr>
          </a:p>
        </p:txBody>
      </p:sp>
      <p:pic>
        <p:nvPicPr>
          <p:cNvPr id="8" name="Picture 7">
            <a:extLst>
              <a:ext uri="{FF2B5EF4-FFF2-40B4-BE49-F238E27FC236}">
                <a16:creationId xmlns:a16="http://schemas.microsoft.com/office/drawing/2014/main" id="{7079BA01-46BA-3D44-9B9E-06B4B24A1AAB}"/>
              </a:ext>
            </a:extLst>
          </p:cNvPr>
          <p:cNvPicPr>
            <a:picLocks noChangeAspect="1"/>
          </p:cNvPicPr>
          <p:nvPr/>
        </p:nvPicPr>
        <p:blipFill rotWithShape="1">
          <a:blip r:embed="rId2"/>
          <a:srcRect l="9610" t="6026" r="2706"/>
          <a:stretch/>
        </p:blipFill>
        <p:spPr>
          <a:xfrm>
            <a:off x="5938884" y="525639"/>
            <a:ext cx="4968526" cy="4936669"/>
          </a:xfrm>
          <a:prstGeom prst="rect">
            <a:avLst/>
          </a:prstGeom>
          <a:ln>
            <a:solidFill>
              <a:schemeClr val="accent3"/>
            </a:solidFill>
          </a:ln>
        </p:spPr>
      </p:pic>
      <p:sp>
        <p:nvSpPr>
          <p:cNvPr id="10" name="Rectangle 9">
            <a:extLst>
              <a:ext uri="{FF2B5EF4-FFF2-40B4-BE49-F238E27FC236}">
                <a16:creationId xmlns:a16="http://schemas.microsoft.com/office/drawing/2014/main" id="{7BDD9211-9906-F741-BAAB-E533F9BA13A6}"/>
              </a:ext>
            </a:extLst>
          </p:cNvPr>
          <p:cNvSpPr/>
          <p:nvPr/>
        </p:nvSpPr>
        <p:spPr>
          <a:xfrm>
            <a:off x="5297763" y="156307"/>
            <a:ext cx="6730492" cy="369332"/>
          </a:xfrm>
          <a:prstGeom prst="rect">
            <a:avLst/>
          </a:prstGeom>
        </p:spPr>
        <p:txBody>
          <a:bodyPr wrap="square">
            <a:spAutoFit/>
          </a:bodyPr>
          <a:lstStyle/>
          <a:p>
            <a:r>
              <a:rPr lang="en-US" b="1" dirty="0">
                <a:solidFill>
                  <a:srgbClr val="1B1B1B"/>
                </a:solidFill>
                <a:latin typeface="Source Sans Pro" panose="020F0502020204030204" pitchFamily="34" charset="0"/>
              </a:rPr>
              <a:t>Admissions with hypertension, by region, 2005-2013.  AHRQ.</a:t>
            </a:r>
            <a:endParaRPr lang="en-US" dirty="0"/>
          </a:p>
        </p:txBody>
      </p:sp>
      <p:pic>
        <p:nvPicPr>
          <p:cNvPr id="15" name="Picture 14">
            <a:extLst>
              <a:ext uri="{FF2B5EF4-FFF2-40B4-BE49-F238E27FC236}">
                <a16:creationId xmlns:a16="http://schemas.microsoft.com/office/drawing/2014/main" id="{62659641-4D0F-2C48-AE8A-BF442BD0C712}"/>
              </a:ext>
            </a:extLst>
          </p:cNvPr>
          <p:cNvPicPr>
            <a:picLocks noChangeAspect="1"/>
          </p:cNvPicPr>
          <p:nvPr/>
        </p:nvPicPr>
        <p:blipFill>
          <a:blip r:embed="rId3"/>
          <a:stretch>
            <a:fillRect/>
          </a:stretch>
        </p:blipFill>
        <p:spPr>
          <a:xfrm>
            <a:off x="4794017" y="5703820"/>
            <a:ext cx="1625975" cy="997873"/>
          </a:xfrm>
          <a:prstGeom prst="rect">
            <a:avLst/>
          </a:prstGeom>
          <a:ln w="28575">
            <a:solidFill>
              <a:srgbClr val="002060"/>
            </a:solidFill>
          </a:ln>
        </p:spPr>
      </p:pic>
    </p:spTree>
    <p:extLst>
      <p:ext uri="{BB962C8B-B14F-4D97-AF65-F5344CB8AC3E}">
        <p14:creationId xmlns:p14="http://schemas.microsoft.com/office/powerpoint/2010/main" val="398383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A29A87-8B2F-5649-93B3-1644AF09B774}"/>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sz="2300">
                <a:solidFill>
                  <a:schemeClr val="bg1"/>
                </a:solidFill>
              </a:rPr>
              <a:t>Quality of care:  </a:t>
            </a:r>
            <a:br>
              <a:rPr lang="en-US" sz="2300">
                <a:solidFill>
                  <a:schemeClr val="bg1"/>
                </a:solidFill>
              </a:rPr>
            </a:br>
            <a:r>
              <a:rPr lang="en-US" sz="2300">
                <a:solidFill>
                  <a:schemeClr val="bg1"/>
                </a:solidFill>
              </a:rPr>
              <a:t>Adherence to recommended follow-up</a:t>
            </a:r>
          </a:p>
        </p:txBody>
      </p:sp>
      <p:sp>
        <p:nvSpPr>
          <p:cNvPr id="5" name="Content Placeholder 4">
            <a:extLst>
              <a:ext uri="{FF2B5EF4-FFF2-40B4-BE49-F238E27FC236}">
                <a16:creationId xmlns:a16="http://schemas.microsoft.com/office/drawing/2014/main" id="{2C082ABE-A3E8-1041-94AD-16A1B2D5AA77}"/>
              </a:ext>
            </a:extLst>
          </p:cNvPr>
          <p:cNvSpPr>
            <a:spLocks noGrp="1"/>
          </p:cNvSpPr>
          <p:nvPr>
            <p:ph idx="1"/>
          </p:nvPr>
        </p:nvSpPr>
        <p:spPr>
          <a:xfrm>
            <a:off x="643468" y="2638044"/>
            <a:ext cx="3363974" cy="3415622"/>
          </a:xfrm>
        </p:spPr>
        <p:txBody>
          <a:bodyPr>
            <a:normAutofit/>
          </a:bodyPr>
          <a:lstStyle/>
          <a:p>
            <a:pPr marL="228600" lvl="1" indent="0">
              <a:buNone/>
            </a:pPr>
            <a:endParaRPr lang="en-US" dirty="0">
              <a:solidFill>
                <a:schemeClr val="bg1"/>
              </a:solidFill>
            </a:endParaRPr>
          </a:p>
          <a:p>
            <a:r>
              <a:rPr lang="en-US" sz="2800" dirty="0">
                <a:solidFill>
                  <a:schemeClr val="bg1"/>
                </a:solidFill>
              </a:rPr>
              <a:t>Diabetes</a:t>
            </a:r>
          </a:p>
          <a:p>
            <a:r>
              <a:rPr lang="en-US" sz="2800" dirty="0">
                <a:solidFill>
                  <a:schemeClr val="bg1"/>
                </a:solidFill>
              </a:rPr>
              <a:t>Hypertension</a:t>
            </a:r>
          </a:p>
          <a:p>
            <a:r>
              <a:rPr lang="en-US" sz="2800" dirty="0">
                <a:solidFill>
                  <a:schemeClr val="bg1"/>
                </a:solidFill>
              </a:rPr>
              <a:t>HIV </a:t>
            </a:r>
          </a:p>
        </p:txBody>
      </p:sp>
      <p:pic>
        <p:nvPicPr>
          <p:cNvPr id="9" name="Picture 8">
            <a:extLst>
              <a:ext uri="{FF2B5EF4-FFF2-40B4-BE49-F238E27FC236}">
                <a16:creationId xmlns:a16="http://schemas.microsoft.com/office/drawing/2014/main" id="{F5601D57-CDAF-D94F-B9C5-2E59A30D1D78}"/>
              </a:ext>
            </a:extLst>
          </p:cNvPr>
          <p:cNvPicPr>
            <a:picLocks noChangeAspect="1"/>
          </p:cNvPicPr>
          <p:nvPr/>
        </p:nvPicPr>
        <p:blipFill>
          <a:blip r:embed="rId2"/>
          <a:stretch>
            <a:fillRect/>
          </a:stretch>
        </p:blipFill>
        <p:spPr>
          <a:xfrm>
            <a:off x="5297763" y="832632"/>
            <a:ext cx="6250769" cy="5031869"/>
          </a:xfrm>
          <a:prstGeom prst="rect">
            <a:avLst/>
          </a:prstGeom>
        </p:spPr>
      </p:pic>
    </p:spTree>
    <p:extLst>
      <p:ext uri="{BB962C8B-B14F-4D97-AF65-F5344CB8AC3E}">
        <p14:creationId xmlns:p14="http://schemas.microsoft.com/office/powerpoint/2010/main" val="384006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4B81D-915B-2341-8780-2E78CD9E55A4}"/>
              </a:ext>
            </a:extLst>
          </p:cNvPr>
          <p:cNvSpPr>
            <a:spLocks noGrp="1"/>
          </p:cNvSpPr>
          <p:nvPr>
            <p:ph type="title"/>
          </p:nvPr>
        </p:nvSpPr>
        <p:spPr/>
        <p:txBody>
          <a:bodyPr/>
          <a:lstStyle/>
          <a:p>
            <a:r>
              <a:rPr lang="en-US" dirty="0"/>
              <a:t>Inequity in </a:t>
            </a:r>
            <a:r>
              <a:rPr lang="en-US" b="1" dirty="0"/>
              <a:t>health care</a:t>
            </a:r>
          </a:p>
        </p:txBody>
      </p:sp>
      <p:sp>
        <p:nvSpPr>
          <p:cNvPr id="3" name="Content Placeholder 2">
            <a:extLst>
              <a:ext uri="{FF2B5EF4-FFF2-40B4-BE49-F238E27FC236}">
                <a16:creationId xmlns:a16="http://schemas.microsoft.com/office/drawing/2014/main" id="{37F680A0-52D8-E04B-B55F-4F46A69C34A6}"/>
              </a:ext>
            </a:extLst>
          </p:cNvPr>
          <p:cNvSpPr>
            <a:spLocks noGrp="1"/>
          </p:cNvSpPr>
          <p:nvPr>
            <p:ph idx="1"/>
          </p:nvPr>
        </p:nvSpPr>
        <p:spPr>
          <a:xfrm>
            <a:off x="800100" y="2638044"/>
            <a:ext cx="11036300" cy="3101983"/>
          </a:xfrm>
        </p:spPr>
        <p:txBody>
          <a:bodyPr/>
          <a:lstStyle/>
          <a:p>
            <a:r>
              <a:rPr lang="en-US" dirty="0"/>
              <a:t>“Unequal Treatment: Confronting Racial and Ethnic Disparities in Health Care”</a:t>
            </a:r>
          </a:p>
          <a:p>
            <a:pPr marL="0" indent="0">
              <a:buNone/>
            </a:pPr>
            <a:r>
              <a:rPr lang="en-US" dirty="0"/>
              <a:t>     Institute of Medicine, 2003</a:t>
            </a:r>
          </a:p>
          <a:p>
            <a:pPr lvl="1"/>
            <a:r>
              <a:rPr lang="en-US" dirty="0"/>
              <a:t>&gt;170 studies documenting racial and ethic disparities in diagnosis and treatment in health care </a:t>
            </a:r>
          </a:p>
          <a:p>
            <a:pPr lvl="1"/>
            <a:r>
              <a:rPr lang="en-US" dirty="0"/>
              <a:t>Even when controlled for social determinants of health (insurance status, education, income, and so forth)</a:t>
            </a:r>
          </a:p>
          <a:p>
            <a:pPr lvl="1"/>
            <a:r>
              <a:rPr lang="en-US" dirty="0"/>
              <a:t>MANY many factors contribute to these inequities</a:t>
            </a:r>
          </a:p>
        </p:txBody>
      </p:sp>
    </p:spTree>
    <p:extLst>
      <p:ext uri="{BB962C8B-B14F-4D97-AF65-F5344CB8AC3E}">
        <p14:creationId xmlns:p14="http://schemas.microsoft.com/office/powerpoint/2010/main" val="2072894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06ED49-0ACE-304F-8870-3F02E40C4B9F}"/>
              </a:ext>
            </a:extLst>
          </p:cNvPr>
          <p:cNvSpPr>
            <a:spLocks noGrp="1"/>
          </p:cNvSpPr>
          <p:nvPr>
            <p:ph type="title"/>
          </p:nvPr>
        </p:nvSpPr>
        <p:spPr>
          <a:xfrm>
            <a:off x="804672" y="1154295"/>
            <a:ext cx="3044950" cy="1627792"/>
          </a:xfrm>
        </p:spPr>
        <p:txBody>
          <a:bodyPr vert="horz" lIns="274320" tIns="182880" rIns="274320" bIns="182880" rtlCol="0" anchor="ctr" anchorCtr="1">
            <a:normAutofit/>
          </a:bodyPr>
          <a:lstStyle/>
          <a:p>
            <a:r>
              <a:rPr lang="en-US" dirty="0"/>
              <a:t>Current Status</a:t>
            </a:r>
          </a:p>
        </p:txBody>
      </p:sp>
      <p:sp>
        <p:nvSpPr>
          <p:cNvPr id="5" name="Content Placeholder 4">
            <a:extLst>
              <a:ext uri="{FF2B5EF4-FFF2-40B4-BE49-F238E27FC236}">
                <a16:creationId xmlns:a16="http://schemas.microsoft.com/office/drawing/2014/main" id="{800C82E2-CC71-764B-9B23-66A8AE245FF5}"/>
              </a:ext>
            </a:extLst>
          </p:cNvPr>
          <p:cNvSpPr>
            <a:spLocks noGrp="1"/>
          </p:cNvSpPr>
          <p:nvPr>
            <p:ph sz="half" idx="2"/>
          </p:nvPr>
        </p:nvSpPr>
        <p:spPr>
          <a:xfrm>
            <a:off x="1038323" y="3580148"/>
            <a:ext cx="2410650" cy="2315325"/>
          </a:xfrm>
          <a:ln>
            <a:solidFill>
              <a:schemeClr val="accent3"/>
            </a:solidFill>
          </a:ln>
        </p:spPr>
        <p:txBody>
          <a:bodyPr vert="horz" lIns="91440" tIns="45720" rIns="91440" bIns="45720" rtlCol="0">
            <a:noAutofit/>
          </a:bodyPr>
          <a:lstStyle/>
          <a:p>
            <a:pPr marL="0" indent="0" algn="ctr">
              <a:buNone/>
            </a:pPr>
            <a:r>
              <a:rPr lang="en-US" kern="1200" dirty="0">
                <a:solidFill>
                  <a:srgbClr val="FFFFFF"/>
                </a:solidFill>
                <a:latin typeface="+mn-lt"/>
                <a:ea typeface="+mn-ea"/>
                <a:cs typeface="+mn-cs"/>
                <a:hlinkClick r:id="rId2"/>
              </a:rPr>
              <a:t>Annual report </a:t>
            </a:r>
            <a:r>
              <a:rPr lang="en-US" kern="1200" dirty="0">
                <a:solidFill>
                  <a:srgbClr val="FFFFFF"/>
                </a:solidFill>
                <a:latin typeface="+mn-lt"/>
                <a:ea typeface="+mn-ea"/>
                <a:cs typeface="+mn-cs"/>
              </a:rPr>
              <a:t>on disparities by race/ ethnicity, poverty status, and geography</a:t>
            </a:r>
          </a:p>
        </p:txBody>
      </p:sp>
      <p:pic>
        <p:nvPicPr>
          <p:cNvPr id="8" name="Picture 7">
            <a:extLst>
              <a:ext uri="{FF2B5EF4-FFF2-40B4-BE49-F238E27FC236}">
                <a16:creationId xmlns:a16="http://schemas.microsoft.com/office/drawing/2014/main" id="{DD3683AA-E350-A240-A573-B2C11DFE798B}"/>
              </a:ext>
            </a:extLst>
          </p:cNvPr>
          <p:cNvPicPr>
            <a:picLocks noChangeAspect="1"/>
          </p:cNvPicPr>
          <p:nvPr/>
        </p:nvPicPr>
        <p:blipFill>
          <a:blip r:embed="rId3"/>
          <a:stretch>
            <a:fillRect/>
          </a:stretch>
        </p:blipFill>
        <p:spPr>
          <a:xfrm>
            <a:off x="6095999" y="856248"/>
            <a:ext cx="4913767" cy="4895432"/>
          </a:xfrm>
          <a:prstGeom prst="rect">
            <a:avLst/>
          </a:prstGeom>
          <a:ln w="28575">
            <a:solidFill>
              <a:schemeClr val="accent3"/>
            </a:solidFill>
          </a:ln>
        </p:spPr>
      </p:pic>
    </p:spTree>
    <p:extLst>
      <p:ext uri="{BB962C8B-B14F-4D97-AF65-F5344CB8AC3E}">
        <p14:creationId xmlns:p14="http://schemas.microsoft.com/office/powerpoint/2010/main" val="3540185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A770E91-02E2-7146-9865-B7D5E51EA75E}"/>
              </a:ext>
            </a:extLst>
          </p:cNvPr>
          <p:cNvSpPr txBox="1"/>
          <p:nvPr/>
        </p:nvSpPr>
        <p:spPr>
          <a:xfrm>
            <a:off x="658368" y="369821"/>
            <a:ext cx="11050411" cy="1384995"/>
          </a:xfrm>
          <a:prstGeom prst="rect">
            <a:avLst/>
          </a:prstGeom>
          <a:noFill/>
        </p:spPr>
        <p:txBody>
          <a:bodyPr wrap="square" rtlCol="0">
            <a:spAutoFit/>
          </a:bodyPr>
          <a:lstStyle/>
          <a:p>
            <a:r>
              <a:rPr lang="en-US" sz="2800" dirty="0"/>
              <a:t>Disparities: Overall, some disparities were getting smaller from 2000 through 2016-2018, but disparities persist and some even worsened, especially for poor and uninsured populations in all priority areas.</a:t>
            </a:r>
          </a:p>
        </p:txBody>
      </p:sp>
      <p:pic>
        <p:nvPicPr>
          <p:cNvPr id="2" name="Picture 1">
            <a:extLst>
              <a:ext uri="{FF2B5EF4-FFF2-40B4-BE49-F238E27FC236}">
                <a16:creationId xmlns:a16="http://schemas.microsoft.com/office/drawing/2014/main" id="{54EEFD57-148E-BB42-BBC7-B5EF55AAFF6E}"/>
              </a:ext>
            </a:extLst>
          </p:cNvPr>
          <p:cNvPicPr>
            <a:picLocks noChangeAspect="1"/>
          </p:cNvPicPr>
          <p:nvPr/>
        </p:nvPicPr>
        <p:blipFill rotWithShape="1">
          <a:blip r:embed="rId2"/>
          <a:srcRect t="3512"/>
          <a:stretch/>
        </p:blipFill>
        <p:spPr>
          <a:xfrm>
            <a:off x="113099" y="2107755"/>
            <a:ext cx="6191448" cy="3568043"/>
          </a:xfrm>
          <a:prstGeom prst="rect">
            <a:avLst/>
          </a:prstGeom>
          <a:ln>
            <a:solidFill>
              <a:schemeClr val="accent3"/>
            </a:solidFill>
          </a:ln>
        </p:spPr>
      </p:pic>
      <p:pic>
        <p:nvPicPr>
          <p:cNvPr id="7" name="Picture 6">
            <a:extLst>
              <a:ext uri="{FF2B5EF4-FFF2-40B4-BE49-F238E27FC236}">
                <a16:creationId xmlns:a16="http://schemas.microsoft.com/office/drawing/2014/main" id="{B1744970-4AE1-CF48-8FB4-9B8536F5F15C}"/>
              </a:ext>
            </a:extLst>
          </p:cNvPr>
          <p:cNvPicPr>
            <a:picLocks noChangeAspect="1"/>
          </p:cNvPicPr>
          <p:nvPr/>
        </p:nvPicPr>
        <p:blipFill>
          <a:blip r:embed="rId3"/>
          <a:stretch>
            <a:fillRect/>
          </a:stretch>
        </p:blipFill>
        <p:spPr>
          <a:xfrm>
            <a:off x="6567623" y="2107755"/>
            <a:ext cx="5339230" cy="3568043"/>
          </a:xfrm>
          <a:prstGeom prst="rect">
            <a:avLst/>
          </a:prstGeom>
          <a:ln>
            <a:solidFill>
              <a:schemeClr val="accent3"/>
            </a:solidFill>
          </a:ln>
        </p:spPr>
      </p:pic>
    </p:spTree>
    <p:extLst>
      <p:ext uri="{BB962C8B-B14F-4D97-AF65-F5344CB8AC3E}">
        <p14:creationId xmlns:p14="http://schemas.microsoft.com/office/powerpoint/2010/main" val="1273579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8750-EA2C-404F-9582-7823730BD39D}"/>
              </a:ext>
            </a:extLst>
          </p:cNvPr>
          <p:cNvSpPr>
            <a:spLocks noGrp="1"/>
          </p:cNvSpPr>
          <p:nvPr>
            <p:ph type="title"/>
          </p:nvPr>
        </p:nvSpPr>
        <p:spPr>
          <a:xfrm>
            <a:off x="888631" y="2349925"/>
            <a:ext cx="3498979" cy="2456442"/>
          </a:xfrm>
        </p:spPr>
        <p:txBody>
          <a:bodyPr>
            <a:normAutofit/>
          </a:bodyPr>
          <a:lstStyle/>
          <a:p>
            <a:r>
              <a:rPr lang="en-US" sz="3700"/>
              <a:t>Guiding principles to address disparities?</a:t>
            </a:r>
          </a:p>
        </p:txBody>
      </p:sp>
      <p:graphicFrame>
        <p:nvGraphicFramePr>
          <p:cNvPr id="5" name="Content Placeholder 2">
            <a:extLst>
              <a:ext uri="{FF2B5EF4-FFF2-40B4-BE49-F238E27FC236}">
                <a16:creationId xmlns:a16="http://schemas.microsoft.com/office/drawing/2014/main" id="{A6E3B41C-F5DF-4372-9D05-E3A36022345D}"/>
              </a:ext>
            </a:extLst>
          </p:cNvPr>
          <p:cNvGraphicFramePr>
            <a:graphicFrameLocks noGrp="1"/>
          </p:cNvGraphicFramePr>
          <p:nvPr>
            <p:ph idx="1"/>
            <p:extLst>
              <p:ext uri="{D42A27DB-BD31-4B8C-83A1-F6EECF244321}">
                <p14:modId xmlns:p14="http://schemas.microsoft.com/office/powerpoint/2010/main" val="1802152277"/>
              </p:ext>
            </p:extLst>
          </p:nvPr>
        </p:nvGraphicFramePr>
        <p:xfrm>
          <a:off x="4991100" y="660400"/>
          <a:ext cx="6896100" cy="574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3097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CE479B-B1DF-C34A-81EF-EEA8CDA2ACFE}"/>
              </a:ext>
            </a:extLst>
          </p:cNvPr>
          <p:cNvSpPr>
            <a:spLocks noGrp="1"/>
          </p:cNvSpPr>
          <p:nvPr>
            <p:ph type="title"/>
          </p:nvPr>
        </p:nvSpPr>
        <p:spPr>
          <a:xfrm>
            <a:off x="1262729" y="1289303"/>
            <a:ext cx="9638443" cy="3339303"/>
          </a:xfrm>
          <a:ln>
            <a:noFill/>
          </a:ln>
        </p:spPr>
        <p:txBody>
          <a:bodyPr vert="horz" lIns="274320" tIns="182880" rIns="274320" bIns="182880" rtlCol="0" anchor="ctr" anchorCtr="1">
            <a:normAutofit/>
          </a:bodyPr>
          <a:lstStyle/>
          <a:p>
            <a:r>
              <a:rPr lang="en-US" sz="5000" kern="1200" cap="all" spc="200" baseline="0" dirty="0">
                <a:solidFill>
                  <a:srgbClr val="262626"/>
                </a:solidFill>
                <a:latin typeface="+mj-lt"/>
                <a:ea typeface="+mj-ea"/>
                <a:cs typeface="+mj-cs"/>
              </a:rPr>
              <a:t>Let’s start with definitions</a:t>
            </a:r>
          </a:p>
        </p:txBody>
      </p:sp>
      <p:sp>
        <p:nvSpPr>
          <p:cNvPr id="3" name="TextBox 2">
            <a:extLst>
              <a:ext uri="{FF2B5EF4-FFF2-40B4-BE49-F238E27FC236}">
                <a16:creationId xmlns:a16="http://schemas.microsoft.com/office/drawing/2014/main" id="{3F07C222-9C76-FA4D-BE88-246FD090F5A1}"/>
              </a:ext>
            </a:extLst>
          </p:cNvPr>
          <p:cNvSpPr txBox="1"/>
          <p:nvPr/>
        </p:nvSpPr>
        <p:spPr>
          <a:xfrm>
            <a:off x="9991766" y="4568140"/>
            <a:ext cx="1151722" cy="369332"/>
          </a:xfrm>
          <a:prstGeom prst="rect">
            <a:avLst/>
          </a:prstGeom>
          <a:solidFill>
            <a:srgbClr val="FFFF00"/>
          </a:solidFill>
          <a:ln>
            <a:solidFill>
              <a:srgbClr val="FF0000"/>
            </a:solidFill>
          </a:ln>
        </p:spPr>
        <p:txBody>
          <a:bodyPr wrap="square" rtlCol="0">
            <a:spAutoFit/>
          </a:bodyPr>
          <a:lstStyle/>
          <a:p>
            <a:r>
              <a:rPr lang="en-US" dirty="0"/>
              <a:t>POLL #1</a:t>
            </a:r>
          </a:p>
        </p:txBody>
      </p:sp>
    </p:spTree>
    <p:extLst>
      <p:ext uri="{BB962C8B-B14F-4D97-AF65-F5344CB8AC3E}">
        <p14:creationId xmlns:p14="http://schemas.microsoft.com/office/powerpoint/2010/main" val="3915694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34CD45-5B6F-5F48-A78A-77206377CF2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FA67EB-C23B-FD49-A6E7-08E0F5803FCC}"/>
              </a:ext>
            </a:extLst>
          </p:cNvPr>
          <p:cNvPicPr>
            <a:picLocks noChangeAspect="1"/>
          </p:cNvPicPr>
          <p:nvPr/>
        </p:nvPicPr>
        <p:blipFill>
          <a:blip r:embed="rId2"/>
          <a:stretch>
            <a:fillRect/>
          </a:stretch>
        </p:blipFill>
        <p:spPr>
          <a:xfrm>
            <a:off x="1437576" y="169405"/>
            <a:ext cx="9909978" cy="6519191"/>
          </a:xfrm>
          <a:prstGeom prst="rect">
            <a:avLst/>
          </a:prstGeom>
          <a:ln w="19050">
            <a:solidFill>
              <a:schemeClr val="accent3"/>
            </a:solidFill>
          </a:ln>
        </p:spPr>
      </p:pic>
      <p:sp>
        <p:nvSpPr>
          <p:cNvPr id="5" name="5-Point Star 4">
            <a:extLst>
              <a:ext uri="{FF2B5EF4-FFF2-40B4-BE49-F238E27FC236}">
                <a16:creationId xmlns:a16="http://schemas.microsoft.com/office/drawing/2014/main" id="{EDABFC39-4185-9A4E-AE4C-EE52D3DF99B1}"/>
              </a:ext>
            </a:extLst>
          </p:cNvPr>
          <p:cNvSpPr/>
          <p:nvPr/>
        </p:nvSpPr>
        <p:spPr>
          <a:xfrm>
            <a:off x="6591388" y="3429000"/>
            <a:ext cx="230122" cy="2098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68A2512-D79C-174A-B670-54925C72EC29}"/>
              </a:ext>
            </a:extLst>
          </p:cNvPr>
          <p:cNvSpPr txBox="1"/>
          <p:nvPr/>
        </p:nvSpPr>
        <p:spPr>
          <a:xfrm>
            <a:off x="-53478" y="6615323"/>
            <a:ext cx="1795848" cy="307777"/>
          </a:xfrm>
          <a:prstGeom prst="rect">
            <a:avLst/>
          </a:prstGeom>
          <a:noFill/>
        </p:spPr>
        <p:txBody>
          <a:bodyPr wrap="square" rtlCol="0">
            <a:spAutoFit/>
          </a:bodyPr>
          <a:lstStyle/>
          <a:p>
            <a:r>
              <a:rPr lang="en-US" sz="1400" dirty="0">
                <a:hlinkClick r:id="rId3"/>
              </a:rPr>
              <a:t>Commonwealth Fund</a:t>
            </a:r>
            <a:endParaRPr lang="en-US" sz="1400" dirty="0"/>
          </a:p>
        </p:txBody>
      </p:sp>
      <p:pic>
        <p:nvPicPr>
          <p:cNvPr id="8" name="Picture 7">
            <a:extLst>
              <a:ext uri="{FF2B5EF4-FFF2-40B4-BE49-F238E27FC236}">
                <a16:creationId xmlns:a16="http://schemas.microsoft.com/office/drawing/2014/main" id="{296E9426-B666-FD45-85B1-EB4A5E6A3419}"/>
              </a:ext>
            </a:extLst>
          </p:cNvPr>
          <p:cNvPicPr>
            <a:picLocks noChangeAspect="1"/>
          </p:cNvPicPr>
          <p:nvPr/>
        </p:nvPicPr>
        <p:blipFill>
          <a:blip r:embed="rId4"/>
          <a:stretch>
            <a:fillRect/>
          </a:stretch>
        </p:blipFill>
        <p:spPr>
          <a:xfrm>
            <a:off x="8552585" y="169404"/>
            <a:ext cx="2794969" cy="2584028"/>
          </a:xfrm>
          <a:prstGeom prst="rect">
            <a:avLst/>
          </a:prstGeom>
        </p:spPr>
      </p:pic>
      <p:sp>
        <p:nvSpPr>
          <p:cNvPr id="10" name="5-Point Star 9">
            <a:extLst>
              <a:ext uri="{FF2B5EF4-FFF2-40B4-BE49-F238E27FC236}">
                <a16:creationId xmlns:a16="http://schemas.microsoft.com/office/drawing/2014/main" id="{3AD4EAE3-EEAB-A64B-9C81-9CB212481CF2}"/>
              </a:ext>
            </a:extLst>
          </p:cNvPr>
          <p:cNvSpPr/>
          <p:nvPr/>
        </p:nvSpPr>
        <p:spPr>
          <a:xfrm rot="10800000" flipH="1" flipV="1">
            <a:off x="9079528" y="2550571"/>
            <a:ext cx="188968" cy="17494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2743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6FDA53-399C-8746-8C01-83B22B0A2163}"/>
              </a:ext>
            </a:extLst>
          </p:cNvPr>
          <p:cNvSpPr>
            <a:spLocks noGrp="1"/>
          </p:cNvSpPr>
          <p:nvPr>
            <p:ph idx="1"/>
          </p:nvPr>
        </p:nvSpPr>
        <p:spPr>
          <a:xfrm>
            <a:off x="609600" y="1864320"/>
            <a:ext cx="11254153" cy="4993679"/>
          </a:xfrm>
        </p:spPr>
        <p:txBody>
          <a:bodyPr>
            <a:normAutofit/>
          </a:bodyPr>
          <a:lstStyle/>
          <a:p>
            <a:r>
              <a:rPr lang="en-US" sz="3200" dirty="0"/>
              <a:t>Physicians and healthcare delivery systems are increasingly being held accountable for addressing determinants of health </a:t>
            </a:r>
          </a:p>
          <a:p>
            <a:endParaRPr lang="en-US" sz="3200" dirty="0"/>
          </a:p>
          <a:p>
            <a:r>
              <a:rPr lang="en-US" sz="3200" dirty="0"/>
              <a:t>Integral to the shift to value-based care is payment for that care</a:t>
            </a:r>
          </a:p>
        </p:txBody>
      </p:sp>
      <p:sp>
        <p:nvSpPr>
          <p:cNvPr id="4" name="Title 1">
            <a:extLst>
              <a:ext uri="{FF2B5EF4-FFF2-40B4-BE49-F238E27FC236}">
                <a16:creationId xmlns:a16="http://schemas.microsoft.com/office/drawing/2014/main" id="{C0C35C63-C7DA-D24D-9874-1C56660C6537}"/>
              </a:ext>
            </a:extLst>
          </p:cNvPr>
          <p:cNvSpPr txBox="1">
            <a:spLocks/>
          </p:cNvSpPr>
          <p:nvPr/>
        </p:nvSpPr>
        <p:spPr bwMode="black">
          <a:xfrm>
            <a:off x="609600" y="276548"/>
            <a:ext cx="1065847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3000" kern="1200" cap="all" spc="200" baseline="0">
                <a:solidFill>
                  <a:srgbClr val="262626"/>
                </a:solidFill>
                <a:latin typeface="+mj-lt"/>
                <a:ea typeface="+mj-ea"/>
                <a:cs typeface="+mj-cs"/>
              </a:defRPr>
            </a:lvl1pPr>
          </a:lstStyle>
          <a:p>
            <a:r>
              <a:rPr lang="en-US"/>
              <a:t>Why should you care? Why is it important?</a:t>
            </a:r>
            <a:br>
              <a:rPr lang="en-US"/>
            </a:br>
            <a:r>
              <a:rPr lang="en-US" sz="2000"/>
              <a:t>In addition to improving outcomes…</a:t>
            </a:r>
            <a:endParaRPr lang="en-US" sz="2000" dirty="0"/>
          </a:p>
        </p:txBody>
      </p:sp>
    </p:spTree>
    <p:extLst>
      <p:ext uri="{BB962C8B-B14F-4D97-AF65-F5344CB8AC3E}">
        <p14:creationId xmlns:p14="http://schemas.microsoft.com/office/powerpoint/2010/main" val="3882723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0954" y="462746"/>
            <a:ext cx="7729728" cy="1188720"/>
          </a:xfrm>
          <a:solidFill>
            <a:srgbClr val="FFFFFF"/>
          </a:solidFill>
        </p:spPr>
        <p:txBody>
          <a:bodyPr>
            <a:normAutofit/>
          </a:bodyPr>
          <a:lstStyle/>
          <a:p>
            <a:r>
              <a:rPr lang="en-US" dirty="0"/>
              <a:t>What is a Systems Citizen?</a:t>
            </a:r>
          </a:p>
        </p:txBody>
      </p:sp>
      <p:sp>
        <p:nvSpPr>
          <p:cNvPr id="3" name="Content Placeholder 2"/>
          <p:cNvSpPr>
            <a:spLocks noGrp="1"/>
          </p:cNvSpPr>
          <p:nvPr>
            <p:ph idx="1"/>
          </p:nvPr>
        </p:nvSpPr>
        <p:spPr>
          <a:xfrm>
            <a:off x="1706061" y="2291261"/>
            <a:ext cx="9699875" cy="3736559"/>
          </a:xfrm>
        </p:spPr>
        <p:txBody>
          <a:bodyPr>
            <a:normAutofit/>
          </a:bodyPr>
          <a:lstStyle/>
          <a:p>
            <a:pPr marL="51709" indent="0">
              <a:buNone/>
            </a:pPr>
            <a:r>
              <a:rPr lang="en-US" sz="3200" dirty="0">
                <a:solidFill>
                  <a:srgbClr val="404040"/>
                </a:solidFill>
              </a:rPr>
              <a:t>At the end of the day, health professionals have two jobs:</a:t>
            </a:r>
          </a:p>
          <a:p>
            <a:pPr marL="985173" lvl="1" indent="-571500"/>
            <a:r>
              <a:rPr lang="en-US" sz="3200" dirty="0">
                <a:solidFill>
                  <a:srgbClr val="404040"/>
                </a:solidFill>
              </a:rPr>
              <a:t>Deliver high quality, high value care to patients</a:t>
            </a:r>
          </a:p>
          <a:p>
            <a:pPr marL="985173" lvl="1" indent="-571500"/>
            <a:r>
              <a:rPr lang="en-US" sz="3200" dirty="0">
                <a:solidFill>
                  <a:srgbClr val="404040"/>
                </a:solidFill>
              </a:rPr>
              <a:t>Improve the processes and outcomes of care</a:t>
            </a:r>
          </a:p>
          <a:p>
            <a:pPr marL="1213773" lvl="2" indent="-571500"/>
            <a:r>
              <a:rPr lang="en-US" sz="2800" dirty="0">
                <a:solidFill>
                  <a:srgbClr val="404040"/>
                </a:solidFill>
              </a:rPr>
              <a:t>Within the health system in which you work</a:t>
            </a:r>
          </a:p>
          <a:p>
            <a:pPr marL="1213773" lvl="2" indent="-571500"/>
            <a:r>
              <a:rPr lang="en-US" sz="2800" dirty="0">
                <a:solidFill>
                  <a:srgbClr val="404040"/>
                </a:solidFill>
              </a:rPr>
              <a:t>Within the community in which you live</a:t>
            </a:r>
          </a:p>
          <a:p>
            <a:pPr marL="642273" lvl="2" indent="0">
              <a:buNone/>
            </a:pPr>
            <a:endParaRPr lang="en-US" dirty="0">
              <a:solidFill>
                <a:srgbClr val="404040"/>
              </a:solidFill>
            </a:endParaRPr>
          </a:p>
        </p:txBody>
      </p:sp>
    </p:spTree>
    <p:extLst>
      <p:ext uri="{BB962C8B-B14F-4D97-AF65-F5344CB8AC3E}">
        <p14:creationId xmlns:p14="http://schemas.microsoft.com/office/powerpoint/2010/main" val="3142076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300">
                <a:solidFill>
                  <a:srgbClr val="FFFFFF"/>
                </a:solidFill>
              </a:rPr>
              <a:t>A changing system: </a:t>
            </a:r>
            <a:br>
              <a:rPr lang="en-US" sz="2300">
                <a:solidFill>
                  <a:srgbClr val="FFFFFF"/>
                </a:solidFill>
              </a:rPr>
            </a:br>
            <a:r>
              <a:rPr lang="en-US" sz="2300">
                <a:solidFill>
                  <a:srgbClr val="FFFFFF"/>
                </a:solidFill>
              </a:rPr>
              <a:t>Volume based to value-based care</a:t>
            </a:r>
          </a:p>
        </p:txBody>
      </p:sp>
      <p:sp>
        <p:nvSpPr>
          <p:cNvPr id="3" name="Content Placeholder 2"/>
          <p:cNvSpPr>
            <a:spLocks noGrp="1"/>
          </p:cNvSpPr>
          <p:nvPr>
            <p:ph idx="1"/>
          </p:nvPr>
        </p:nvSpPr>
        <p:spPr>
          <a:xfrm>
            <a:off x="5323736" y="753037"/>
            <a:ext cx="6633883" cy="5683622"/>
          </a:xfrm>
        </p:spPr>
        <p:txBody>
          <a:bodyPr anchor="ctr">
            <a:normAutofit lnSpcReduction="10000"/>
          </a:bodyPr>
          <a:lstStyle/>
          <a:p>
            <a:pPr marL="0" indent="0">
              <a:lnSpc>
                <a:spcPct val="90000"/>
              </a:lnSpc>
              <a:buNone/>
            </a:pPr>
            <a:r>
              <a:rPr lang="en-US" sz="2800" dirty="0"/>
              <a:t>CMS: </a:t>
            </a:r>
          </a:p>
          <a:p>
            <a:pPr lvl="1">
              <a:lnSpc>
                <a:spcPct val="90000"/>
              </a:lnSpc>
            </a:pPr>
            <a:r>
              <a:rPr lang="en-US" sz="2800" dirty="0"/>
              <a:t>Successful efforts to improve social determinants of health and access to appropriate healthcare rely on </a:t>
            </a:r>
            <a:r>
              <a:rPr lang="en-US" sz="2800" b="1" dirty="0"/>
              <a:t>deploying evidence-based interventions through strong participations </a:t>
            </a:r>
            <a:r>
              <a:rPr lang="en-US" sz="2800" dirty="0"/>
              <a:t>between local healthcare providers, public health professionals, community and social service agencies and individuals.</a:t>
            </a:r>
          </a:p>
          <a:p>
            <a:pPr lvl="1">
              <a:lnSpc>
                <a:spcPct val="90000"/>
              </a:lnSpc>
            </a:pPr>
            <a:endParaRPr lang="en-US" sz="2800" dirty="0"/>
          </a:p>
          <a:p>
            <a:pPr lvl="1">
              <a:lnSpc>
                <a:spcPct val="90000"/>
              </a:lnSpc>
            </a:pPr>
            <a:r>
              <a:rPr lang="en-US" sz="2800" dirty="0"/>
              <a:t>Many drivers of health care costs fall outside the clinical care environment: Social/ economic determinants, health behaviors, and the physical environment</a:t>
            </a:r>
          </a:p>
          <a:p>
            <a:pPr marL="6278563" lvl="8" indent="0">
              <a:lnSpc>
                <a:spcPct val="90000"/>
              </a:lnSpc>
              <a:buNone/>
            </a:pPr>
            <a:endParaRPr lang="en-US" sz="2800" dirty="0"/>
          </a:p>
          <a:p>
            <a:pPr marL="6278563" lvl="8" indent="0">
              <a:lnSpc>
                <a:spcPct val="90000"/>
              </a:lnSpc>
              <a:buNone/>
            </a:pPr>
            <a:endParaRPr lang="en-US" sz="1500" dirty="0"/>
          </a:p>
        </p:txBody>
      </p:sp>
    </p:spTree>
    <p:extLst>
      <p:ext uri="{BB962C8B-B14F-4D97-AF65-F5344CB8AC3E}">
        <p14:creationId xmlns:p14="http://schemas.microsoft.com/office/powerpoint/2010/main" val="2894083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8856" y="537241"/>
            <a:ext cx="7729728" cy="902208"/>
          </a:xfrm>
        </p:spPr>
        <p:txBody>
          <a:bodyPr/>
          <a:lstStyle/>
          <a:p>
            <a:r>
              <a:rPr lang="en-US" dirty="0"/>
              <a:t>Health-Related Social </a:t>
            </a:r>
            <a:r>
              <a:rPr lang="en-US" dirty="0">
                <a:hlinkClick r:id="rId2"/>
              </a:rPr>
              <a:t>Needs</a:t>
            </a:r>
            <a:endParaRPr lang="en-US" dirty="0"/>
          </a:p>
        </p:txBody>
      </p:sp>
      <p:sp>
        <p:nvSpPr>
          <p:cNvPr id="3" name="Content Placeholder 2"/>
          <p:cNvSpPr>
            <a:spLocks noGrp="1"/>
          </p:cNvSpPr>
          <p:nvPr>
            <p:ph idx="1"/>
          </p:nvPr>
        </p:nvSpPr>
        <p:spPr>
          <a:xfrm>
            <a:off x="777112" y="1840568"/>
            <a:ext cx="11072509" cy="4803266"/>
          </a:xfrm>
        </p:spPr>
        <p:txBody>
          <a:bodyPr>
            <a:normAutofit/>
          </a:bodyPr>
          <a:lstStyle/>
          <a:p>
            <a:endParaRPr lang="en-US" dirty="0"/>
          </a:p>
          <a:p>
            <a:r>
              <a:rPr lang="en-US" dirty="0"/>
              <a:t>Housing instability</a:t>
            </a:r>
          </a:p>
          <a:p>
            <a:r>
              <a:rPr lang="en-US" dirty="0"/>
              <a:t>Utility needs</a:t>
            </a:r>
          </a:p>
          <a:p>
            <a:r>
              <a:rPr lang="en-US" dirty="0"/>
              <a:t>Food insecurity</a:t>
            </a:r>
          </a:p>
          <a:p>
            <a:r>
              <a:rPr lang="en-US" dirty="0"/>
              <a:t>Interpersonal violence </a:t>
            </a:r>
          </a:p>
          <a:p>
            <a:r>
              <a:rPr lang="en-US" dirty="0"/>
              <a:t>Transportation</a:t>
            </a:r>
          </a:p>
          <a:p>
            <a:endParaRPr lang="en-US" dirty="0"/>
          </a:p>
          <a:p>
            <a:pPr marL="0" indent="0">
              <a:buNone/>
            </a:pPr>
            <a:endParaRPr lang="en-US" dirty="0"/>
          </a:p>
          <a:p>
            <a:r>
              <a:rPr lang="en-US" i="1" dirty="0"/>
              <a:t>Supplemental: Family/social support, education, employment/income/ health behaviors</a:t>
            </a:r>
          </a:p>
        </p:txBody>
      </p:sp>
      <p:pic>
        <p:nvPicPr>
          <p:cNvPr id="4" name="Picture 3">
            <a:extLst>
              <a:ext uri="{FF2B5EF4-FFF2-40B4-BE49-F238E27FC236}">
                <a16:creationId xmlns:a16="http://schemas.microsoft.com/office/drawing/2014/main" id="{D5D7BDBA-A48D-BC4B-8EAD-DF2F985108EF}"/>
              </a:ext>
            </a:extLst>
          </p:cNvPr>
          <p:cNvPicPr>
            <a:picLocks noChangeAspect="1"/>
          </p:cNvPicPr>
          <p:nvPr/>
        </p:nvPicPr>
        <p:blipFill>
          <a:blip r:embed="rId3"/>
          <a:stretch>
            <a:fillRect/>
          </a:stretch>
        </p:blipFill>
        <p:spPr>
          <a:xfrm>
            <a:off x="5870531" y="1715307"/>
            <a:ext cx="5354650" cy="3767551"/>
          </a:xfrm>
          <a:prstGeom prst="rect">
            <a:avLst/>
          </a:prstGeom>
          <a:ln w="28575">
            <a:solidFill>
              <a:schemeClr val="accent3"/>
            </a:solidFill>
          </a:ln>
        </p:spPr>
      </p:pic>
    </p:spTree>
    <p:extLst>
      <p:ext uri="{BB962C8B-B14F-4D97-AF65-F5344CB8AC3E}">
        <p14:creationId xmlns:p14="http://schemas.microsoft.com/office/powerpoint/2010/main" val="4037657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7BFBE6-8B23-428D-BB4B-3534E9082842}"/>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000" b="1" i="0" dirty="0">
                <a:solidFill>
                  <a:srgbClr val="FFFFFF"/>
                </a:solidFill>
                <a:effectLst/>
                <a:latin typeface="Arial" panose="020B0604020202020204" pitchFamily="34" charset="0"/>
              </a:rPr>
              <a:t>Collect and analyze data by patient race, ethnicity, and language.</a:t>
            </a:r>
            <a:endParaRPr lang="en-US" sz="2000" dirty="0">
              <a:solidFill>
                <a:srgbClr val="FFFFFF"/>
              </a:solidFill>
            </a:endParaRPr>
          </a:p>
        </p:txBody>
      </p:sp>
      <p:sp>
        <p:nvSpPr>
          <p:cNvPr id="3" name="Content Placeholder 2">
            <a:extLst>
              <a:ext uri="{FF2B5EF4-FFF2-40B4-BE49-F238E27FC236}">
                <a16:creationId xmlns:a16="http://schemas.microsoft.com/office/drawing/2014/main" id="{9F752208-2917-4D62-9DA9-3E7D5EC65463}"/>
              </a:ext>
            </a:extLst>
          </p:cNvPr>
          <p:cNvSpPr>
            <a:spLocks noGrp="1"/>
          </p:cNvSpPr>
          <p:nvPr>
            <p:ph idx="1"/>
          </p:nvPr>
        </p:nvSpPr>
        <p:spPr>
          <a:xfrm>
            <a:off x="5610431" y="1823185"/>
            <a:ext cx="5320696" cy="4053840"/>
          </a:xfrm>
        </p:spPr>
        <p:txBody>
          <a:bodyPr anchor="ctr">
            <a:normAutofit fontScale="92500" lnSpcReduction="10000"/>
          </a:bodyPr>
          <a:lstStyle/>
          <a:p>
            <a:pPr>
              <a:lnSpc>
                <a:spcPct val="90000"/>
              </a:lnSpc>
            </a:pPr>
            <a:r>
              <a:rPr lang="en-US" sz="2000" b="1" i="0" dirty="0">
                <a:effectLst/>
                <a:latin typeface="Arial" panose="020B0604020202020204" pitchFamily="34" charset="0"/>
                <a:cs typeface="Arial" panose="020B0604020202020204" pitchFamily="34" charset="0"/>
              </a:rPr>
              <a:t>To improve health equity, organizations first need to understand where disparities exist</a:t>
            </a:r>
            <a:r>
              <a:rPr lang="en-US" sz="2000" b="0" i="0" dirty="0">
                <a:effectLst/>
                <a:latin typeface="Arial" panose="020B0604020202020204" pitchFamily="34" charset="0"/>
                <a:cs typeface="Arial" panose="020B0604020202020204" pitchFamily="34" charset="0"/>
              </a:rPr>
              <a:t>. </a:t>
            </a:r>
          </a:p>
          <a:p>
            <a:pPr>
              <a:lnSpc>
                <a:spcPct val="90000"/>
              </a:lnSpc>
            </a:pPr>
            <a:endParaRPr lang="en-US" sz="2000" b="0" i="0" dirty="0">
              <a:effectLst/>
              <a:latin typeface="Arial" panose="020B0604020202020204" pitchFamily="34" charset="0"/>
              <a:cs typeface="Arial" panose="020B0604020202020204" pitchFamily="34" charset="0"/>
            </a:endParaRPr>
          </a:p>
          <a:p>
            <a:pPr>
              <a:lnSpc>
                <a:spcPct val="90000"/>
              </a:lnSpc>
            </a:pPr>
            <a:r>
              <a:rPr lang="en-US" sz="2000" b="0" i="0" dirty="0">
                <a:effectLst/>
                <a:latin typeface="Arial" panose="020B0604020202020204" pitchFamily="34" charset="0"/>
                <a:cs typeface="Arial" panose="020B0604020202020204" pitchFamily="34" charset="0"/>
              </a:rPr>
              <a:t>They can start by developing reliable systems to accurately, uniformly collect data of race, ethnicity, and language (REAL) data, along with the resources to analyze it.</a:t>
            </a:r>
          </a:p>
          <a:p>
            <a:pPr>
              <a:lnSpc>
                <a:spcPct val="90000"/>
              </a:lnSpc>
            </a:pPr>
            <a:endParaRPr lang="en-US" sz="2000" b="0" i="0" dirty="0">
              <a:effectLst/>
              <a:latin typeface="Arial" panose="020B0604020202020204" pitchFamily="34" charset="0"/>
              <a:cs typeface="Arial" panose="020B0604020202020204" pitchFamily="34" charset="0"/>
            </a:endParaRPr>
          </a:p>
          <a:p>
            <a:pPr>
              <a:lnSpc>
                <a:spcPct val="90000"/>
              </a:lnSpc>
            </a:pPr>
            <a:r>
              <a:rPr lang="en-US" sz="2000" dirty="0">
                <a:latin typeface="Arial" panose="020B0604020202020204" pitchFamily="34" charset="0"/>
                <a:cs typeface="Arial" panose="020B0604020202020204" pitchFamily="34" charset="0"/>
              </a:rPr>
              <a:t>Look for data in access, service utilization, quality, safety and outcomes.</a:t>
            </a:r>
            <a:br>
              <a:rPr lang="en-US" sz="2000" dirty="0">
                <a:latin typeface="Arial" panose="020B0604020202020204" pitchFamily="34" charset="0"/>
                <a:cs typeface="Arial" panose="020B0604020202020204" pitchFamily="34" charset="0"/>
              </a:rPr>
            </a:br>
            <a:br>
              <a:rPr lang="en-US" sz="1900" dirty="0"/>
            </a:br>
            <a:br>
              <a:rPr lang="en-US" sz="1900" dirty="0"/>
            </a:br>
            <a:endParaRPr lang="en-US" sz="1900" b="0" i="0" dirty="0">
              <a:effectLst/>
              <a:latin typeface="Arial" panose="020B0604020202020204" pitchFamily="34" charset="0"/>
            </a:endParaRPr>
          </a:p>
          <a:p>
            <a:pPr marL="0" indent="0">
              <a:lnSpc>
                <a:spcPct val="90000"/>
              </a:lnSpc>
              <a:buNone/>
            </a:pPr>
            <a:endParaRPr lang="en-US" sz="1900" dirty="0"/>
          </a:p>
        </p:txBody>
      </p:sp>
    </p:spTree>
    <p:extLst>
      <p:ext uri="{BB962C8B-B14F-4D97-AF65-F5344CB8AC3E}">
        <p14:creationId xmlns:p14="http://schemas.microsoft.com/office/powerpoint/2010/main" val="308134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99CE3D-83EE-4CFA-8BD1-DE296D72BAF3}"/>
              </a:ext>
            </a:extLst>
          </p:cNvPr>
          <p:cNvSpPr>
            <a:spLocks noGrp="1"/>
          </p:cNvSpPr>
          <p:nvPr>
            <p:ph type="title"/>
          </p:nvPr>
        </p:nvSpPr>
        <p:spPr>
          <a:xfrm>
            <a:off x="1260873" y="1586484"/>
            <a:ext cx="3653043" cy="3685032"/>
          </a:xfrm>
          <a:prstGeom prst="ellipse">
            <a:avLst/>
          </a:prstGeom>
          <a:solidFill>
            <a:schemeClr val="accent2">
              <a:lumMod val="75000"/>
            </a:schemeClr>
          </a:solidFill>
          <a:ln>
            <a:noFill/>
          </a:ln>
        </p:spPr>
        <p:txBody>
          <a:bodyPr>
            <a:noAutofit/>
          </a:bodyPr>
          <a:lstStyle/>
          <a:p>
            <a:r>
              <a:rPr lang="en-US" sz="1700" b="1" i="0" dirty="0">
                <a:solidFill>
                  <a:srgbClr val="FFFFFF"/>
                </a:solidFill>
                <a:effectLst/>
                <a:latin typeface="Arial" panose="020B0604020202020204" pitchFamily="34" charset="0"/>
              </a:rPr>
              <a:t>Center at the margins: begin improvement work by considering the needs of the disadvantaged</a:t>
            </a:r>
            <a:endParaRPr lang="en-US" sz="1700" dirty="0">
              <a:solidFill>
                <a:srgbClr val="FFFFFF"/>
              </a:solidFill>
            </a:endParaRPr>
          </a:p>
        </p:txBody>
      </p:sp>
      <p:sp>
        <p:nvSpPr>
          <p:cNvPr id="3" name="Content Placeholder 2">
            <a:extLst>
              <a:ext uri="{FF2B5EF4-FFF2-40B4-BE49-F238E27FC236}">
                <a16:creationId xmlns:a16="http://schemas.microsoft.com/office/drawing/2014/main" id="{2331835D-00F5-41B2-9D85-BA8A5A3696CA}"/>
              </a:ext>
            </a:extLst>
          </p:cNvPr>
          <p:cNvSpPr>
            <a:spLocks noGrp="1"/>
          </p:cNvSpPr>
          <p:nvPr>
            <p:ph idx="1"/>
          </p:nvPr>
        </p:nvSpPr>
        <p:spPr>
          <a:xfrm>
            <a:off x="5591695" y="1402080"/>
            <a:ext cx="5922526" cy="4053840"/>
          </a:xfrm>
        </p:spPr>
        <p:txBody>
          <a:bodyPr anchor="ctr">
            <a:noAutofit/>
          </a:bodyPr>
          <a:lstStyle/>
          <a:p>
            <a:pPr>
              <a:lnSpc>
                <a:spcPct val="90000"/>
              </a:lnSpc>
            </a:pPr>
            <a:r>
              <a:rPr lang="en-US" sz="2000" dirty="0">
                <a:latin typeface="Arial" panose="020B0604020202020204" pitchFamily="34" charset="0"/>
                <a:cs typeface="Arial" panose="020B0604020202020204" pitchFamily="34" charset="0"/>
              </a:rPr>
              <a:t>M</a:t>
            </a:r>
            <a:r>
              <a:rPr lang="en-US" sz="2000" i="0" dirty="0">
                <a:effectLst/>
                <a:latin typeface="Arial" panose="020B0604020202020204" pitchFamily="34" charset="0"/>
                <a:cs typeface="Arial" panose="020B0604020202020204" pitchFamily="34" charset="0"/>
              </a:rPr>
              <a:t>ake improvements for patients with less complex needs.</a:t>
            </a:r>
            <a:br>
              <a:rPr lang="en-US" sz="2000" dirty="0">
                <a:latin typeface="Arial" panose="020B0604020202020204" pitchFamily="34" charset="0"/>
                <a:cs typeface="Arial" panose="020B0604020202020204" pitchFamily="34" charset="0"/>
              </a:rPr>
            </a:br>
            <a:endParaRPr lang="en-US" sz="2000" i="0" dirty="0">
              <a:effectLst/>
              <a:latin typeface="Arial" panose="020B0604020202020204" pitchFamily="34" charset="0"/>
              <a:cs typeface="Arial" panose="020B0604020202020204" pitchFamily="34" charset="0"/>
            </a:endParaRPr>
          </a:p>
          <a:p>
            <a:pPr>
              <a:lnSpc>
                <a:spcPct val="90000"/>
              </a:lnSpc>
            </a:pPr>
            <a:r>
              <a:rPr lang="en-US" sz="2000" dirty="0">
                <a:latin typeface="Arial" panose="020B0604020202020204" pitchFamily="34" charset="0"/>
                <a:cs typeface="Arial" panose="020B0604020202020204" pitchFamily="34" charset="0"/>
              </a:rPr>
              <a:t>I</a:t>
            </a:r>
            <a:r>
              <a:rPr lang="en-US" sz="2000" i="0" dirty="0">
                <a:effectLst/>
                <a:latin typeface="Arial" panose="020B0604020202020204" pitchFamily="34" charset="0"/>
                <a:cs typeface="Arial" panose="020B0604020202020204" pitchFamily="34" charset="0"/>
              </a:rPr>
              <a:t>mplement the improvements for patients with more complex needs. </a:t>
            </a:r>
          </a:p>
          <a:p>
            <a:pPr marL="0" indent="0">
              <a:lnSpc>
                <a:spcPct val="90000"/>
              </a:lnSpc>
              <a:buNone/>
            </a:pPr>
            <a:endParaRPr lang="en-US" sz="2000" i="0" dirty="0">
              <a:effectLst/>
              <a:latin typeface="Arial" panose="020B0604020202020204" pitchFamily="34" charset="0"/>
              <a:cs typeface="Arial" panose="020B0604020202020204" pitchFamily="34" charset="0"/>
            </a:endParaRPr>
          </a:p>
          <a:p>
            <a:pPr>
              <a:lnSpc>
                <a:spcPct val="90000"/>
              </a:lnSpc>
            </a:pPr>
            <a:r>
              <a:rPr lang="en-US" sz="2000" b="1" i="0" dirty="0">
                <a:effectLst/>
                <a:latin typeface="Arial" panose="020B0604020202020204" pitchFamily="34" charset="0"/>
                <a:cs typeface="Arial" panose="020B0604020202020204" pitchFamily="34" charset="0"/>
              </a:rPr>
              <a:t>Improvement work needs to be designed from the start to meet the needs of marginalized populations </a:t>
            </a:r>
            <a:r>
              <a:rPr lang="en-US" sz="2000" i="0" dirty="0">
                <a:effectLst/>
                <a:latin typeface="Arial" panose="020B0604020202020204" pitchFamily="34" charset="0"/>
                <a:cs typeface="Arial" panose="020B0604020202020204" pitchFamily="34" charset="0"/>
              </a:rPr>
              <a:t>— known as “centering at the margins” — rather than taking a generic, “one size fits all” approach.</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012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422772-289E-43F9-A210-509ACDF3CA7D}"/>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000" b="1" dirty="0">
                <a:solidFill>
                  <a:schemeClr val="bg1">
                    <a:lumMod val="95000"/>
                  </a:schemeClr>
                </a:solidFill>
                <a:latin typeface="Arial" panose="020B0604020202020204" pitchFamily="34" charset="0"/>
              </a:rPr>
              <a:t>Use the required Community Health Needs Assessment as an opportunity.</a:t>
            </a:r>
            <a:endParaRPr lang="en-US" sz="1900" dirty="0">
              <a:solidFill>
                <a:schemeClr val="bg1">
                  <a:lumMod val="95000"/>
                </a:schemeClr>
              </a:solidFill>
            </a:endParaRPr>
          </a:p>
        </p:txBody>
      </p:sp>
      <p:sp>
        <p:nvSpPr>
          <p:cNvPr id="3" name="Content Placeholder 2">
            <a:extLst>
              <a:ext uri="{FF2B5EF4-FFF2-40B4-BE49-F238E27FC236}">
                <a16:creationId xmlns:a16="http://schemas.microsoft.com/office/drawing/2014/main" id="{AF65F208-0CD8-4457-861E-D69740807E8F}"/>
              </a:ext>
            </a:extLst>
          </p:cNvPr>
          <p:cNvSpPr>
            <a:spLocks noGrp="1"/>
          </p:cNvSpPr>
          <p:nvPr>
            <p:ph idx="1"/>
          </p:nvPr>
        </p:nvSpPr>
        <p:spPr>
          <a:xfrm>
            <a:off x="5414682" y="860612"/>
            <a:ext cx="6490447" cy="5088602"/>
          </a:xfrm>
        </p:spPr>
        <p:txBody>
          <a:bodyPr anchor="ctr">
            <a:normAutofit/>
          </a:bodyPr>
          <a:lstStyle/>
          <a:p>
            <a:pPr lvl="0"/>
            <a:r>
              <a:rPr lang="en-US" sz="2000" dirty="0"/>
              <a:t>Under the Affordable Care Act, the IRS requires not-for-profit hospitals to conduct a Community Health Needs Assessment (CHNA) at least once every three years.  This informs the Community Health Improvement Process (CHIP). </a:t>
            </a:r>
          </a:p>
          <a:p>
            <a:r>
              <a:rPr lang="en-US" sz="2000" dirty="0"/>
              <a:t>Public Health Accreditation Board requires that health departments complete a Community Health Assessment with community collaboration that results in a Community Health Improvement Plan.</a:t>
            </a:r>
          </a:p>
          <a:p>
            <a:pPr lvl="0"/>
            <a:r>
              <a:rPr lang="en-US" sz="2000" dirty="0"/>
              <a:t>BOTH :</a:t>
            </a:r>
          </a:p>
          <a:p>
            <a:pPr lvl="1"/>
            <a:r>
              <a:rPr lang="en-US" dirty="0"/>
              <a:t>Identify existing health care resources</a:t>
            </a:r>
          </a:p>
          <a:p>
            <a:pPr lvl="1"/>
            <a:r>
              <a:rPr lang="en-US" dirty="0"/>
              <a:t>Prioritize community health needs</a:t>
            </a:r>
          </a:p>
          <a:p>
            <a:pPr lvl="1"/>
            <a:r>
              <a:rPr lang="en-US" dirty="0"/>
              <a:t>Improve the health of disadvantaged populations.</a:t>
            </a:r>
          </a:p>
          <a:p>
            <a:endParaRPr lang="en-US" sz="1600" dirty="0"/>
          </a:p>
          <a:p>
            <a:pPr lvl="0"/>
            <a:endParaRPr lang="en-US" sz="1600" dirty="0"/>
          </a:p>
        </p:txBody>
      </p:sp>
    </p:spTree>
    <p:extLst>
      <p:ext uri="{BB962C8B-B14F-4D97-AF65-F5344CB8AC3E}">
        <p14:creationId xmlns:p14="http://schemas.microsoft.com/office/powerpoint/2010/main" val="2320078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BE7A3F-8350-4582-95A6-2253CB392AE2}"/>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sz="2000"/>
              <a:t>Roanoke Valley Community Health Assessment 2018</a:t>
            </a:r>
          </a:p>
        </p:txBody>
      </p:sp>
      <p:pic>
        <p:nvPicPr>
          <p:cNvPr id="5" name="Content Placeholder 4">
            <a:extLst>
              <a:ext uri="{FF2B5EF4-FFF2-40B4-BE49-F238E27FC236}">
                <a16:creationId xmlns:a16="http://schemas.microsoft.com/office/drawing/2014/main" id="{07FBD7A1-793F-412D-AFDE-EFDB20F904AB}"/>
              </a:ext>
            </a:extLst>
          </p:cNvPr>
          <p:cNvPicPr>
            <a:picLocks noGrp="1" noChangeAspect="1"/>
          </p:cNvPicPr>
          <p:nvPr>
            <p:ph idx="1"/>
          </p:nvPr>
        </p:nvPicPr>
        <p:blipFill>
          <a:blip r:embed="rId3"/>
          <a:stretch>
            <a:fillRect/>
          </a:stretch>
        </p:blipFill>
        <p:spPr>
          <a:xfrm>
            <a:off x="6350789" y="640080"/>
            <a:ext cx="4144718" cy="5263134"/>
          </a:xfrm>
          <a:prstGeom prst="rect">
            <a:avLst/>
          </a:prstGeom>
        </p:spPr>
      </p:pic>
    </p:spTree>
    <p:extLst>
      <p:ext uri="{BB962C8B-B14F-4D97-AF65-F5344CB8AC3E}">
        <p14:creationId xmlns:p14="http://schemas.microsoft.com/office/powerpoint/2010/main" val="1667017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72758"/>
            <a:ext cx="10972800" cy="1143000"/>
          </a:xfrm>
        </p:spPr>
        <p:txBody>
          <a:bodyPr/>
          <a:lstStyle/>
          <a:p>
            <a:r>
              <a:rPr lang="en-US" dirty="0"/>
              <a:t>Health Assessment Report</a:t>
            </a:r>
          </a:p>
        </p:txBody>
      </p:sp>
      <p:sp>
        <p:nvSpPr>
          <p:cNvPr id="4" name="Text Placeholder 3"/>
          <p:cNvSpPr>
            <a:spLocks noGrp="1"/>
          </p:cNvSpPr>
          <p:nvPr>
            <p:ph type="body" sz="half" idx="1"/>
          </p:nvPr>
        </p:nvSpPr>
        <p:spPr/>
        <p:txBody>
          <a:bodyPr>
            <a:normAutofit lnSpcReduction="10000"/>
          </a:bodyPr>
          <a:lstStyle/>
          <a:p>
            <a:pPr marL="0" indent="0">
              <a:buNone/>
            </a:pPr>
            <a:r>
              <a:rPr lang="en-US" sz="2400" u="sng" dirty="0"/>
              <a:t>Primary data:</a:t>
            </a:r>
          </a:p>
          <a:p>
            <a:pPr marL="457200" indent="-457200">
              <a:buFont typeface="Arial" panose="020B0604020202020204" pitchFamily="34" charset="0"/>
              <a:buChar char="•"/>
            </a:pPr>
            <a:r>
              <a:rPr lang="en-US" sz="2400" dirty="0"/>
              <a:t>Community Health Survey</a:t>
            </a:r>
          </a:p>
          <a:p>
            <a:pPr marL="457200" indent="-457200">
              <a:buFont typeface="Arial" panose="020B0604020202020204" pitchFamily="34" charset="0"/>
              <a:buChar char="•"/>
            </a:pPr>
            <a:r>
              <a:rPr lang="en-US" sz="2400" dirty="0"/>
              <a:t>Stakeholder Survey and Focus Groups</a:t>
            </a:r>
          </a:p>
          <a:p>
            <a:pPr marL="457200" indent="-457200">
              <a:buFont typeface="Arial" panose="020B0604020202020204" pitchFamily="34" charset="0"/>
              <a:buChar char="•"/>
            </a:pPr>
            <a:r>
              <a:rPr lang="en-US" sz="2400" dirty="0"/>
              <a:t>Key Informant Interviews</a:t>
            </a:r>
          </a:p>
          <a:p>
            <a:pPr marL="0" indent="0"/>
            <a:endParaRPr lang="en-US" sz="2400" dirty="0"/>
          </a:p>
          <a:p>
            <a:pPr marL="0" indent="0">
              <a:buNone/>
            </a:pPr>
            <a:r>
              <a:rPr lang="en-US" sz="2400" dirty="0"/>
              <a:t>Areas Assessed</a:t>
            </a:r>
          </a:p>
          <a:p>
            <a:pPr lvl="1"/>
            <a:r>
              <a:rPr lang="en-US" sz="2400" dirty="0">
                <a:cs typeface="Calibri"/>
              </a:rPr>
              <a:t>Community level health concerns</a:t>
            </a:r>
          </a:p>
          <a:p>
            <a:pPr lvl="1"/>
            <a:r>
              <a:rPr lang="en-US" sz="2400" dirty="0">
                <a:cs typeface="Calibri"/>
              </a:rPr>
              <a:t>Individual level health concerns</a:t>
            </a:r>
          </a:p>
          <a:p>
            <a:pPr lvl="1"/>
            <a:r>
              <a:rPr lang="en-US" sz="2400" dirty="0">
                <a:cs typeface="Calibri"/>
              </a:rPr>
              <a:t>Barriers to health, healthcare, social services</a:t>
            </a:r>
          </a:p>
          <a:p>
            <a:pPr lvl="1"/>
            <a:endParaRPr lang="en-US" dirty="0">
              <a:cs typeface="Calibri"/>
            </a:endParaRPr>
          </a:p>
          <a:p>
            <a:pPr lvl="1"/>
            <a:endParaRPr lang="en-US" dirty="0">
              <a:cs typeface="Calibri"/>
            </a:endParaRPr>
          </a:p>
          <a:p>
            <a:pPr lvl="1"/>
            <a:endParaRPr lang="en-US" dirty="0">
              <a:cs typeface="Calibri"/>
            </a:endParaRPr>
          </a:p>
          <a:p>
            <a:pPr lvl="1"/>
            <a:endParaRPr lang="en-US" dirty="0">
              <a:cs typeface="Calibri"/>
            </a:endParaRPr>
          </a:p>
          <a:p>
            <a:pPr lvl="2"/>
            <a:endParaRPr lang="en-US" dirty="0">
              <a:cs typeface="Calibri"/>
            </a:endParaRPr>
          </a:p>
          <a:p>
            <a:pPr lvl="2"/>
            <a:endParaRPr lang="en-US" dirty="0">
              <a:cs typeface="Calibri"/>
            </a:endParaRPr>
          </a:p>
          <a:p>
            <a:pPr marL="914400" lvl="2" indent="0">
              <a:buNone/>
            </a:pPr>
            <a:endParaRPr lang="en-US" dirty="0">
              <a:cs typeface="Calibri"/>
            </a:endParaRPr>
          </a:p>
          <a:p>
            <a:pPr lvl="2"/>
            <a:endParaRPr lang="en-US" dirty="0">
              <a:cs typeface="Calibri"/>
            </a:endParaRPr>
          </a:p>
        </p:txBody>
      </p:sp>
      <p:sp>
        <p:nvSpPr>
          <p:cNvPr id="5" name="Content Placeholder 4">
            <a:extLst>
              <a:ext uri="{FF2B5EF4-FFF2-40B4-BE49-F238E27FC236}">
                <a16:creationId xmlns:a16="http://schemas.microsoft.com/office/drawing/2014/main" id="{69F4C129-BCA9-4C34-AC3A-7BC6AA878892}"/>
              </a:ext>
            </a:extLst>
          </p:cNvPr>
          <p:cNvSpPr>
            <a:spLocks noGrp="1"/>
          </p:cNvSpPr>
          <p:nvPr>
            <p:ph sz="half" idx="2"/>
          </p:nvPr>
        </p:nvSpPr>
        <p:spPr>
          <a:xfrm>
            <a:off x="6197600" y="1600201"/>
            <a:ext cx="5994400" cy="4525963"/>
          </a:xfrm>
        </p:spPr>
        <p:txBody>
          <a:bodyPr>
            <a:normAutofit fontScale="92500" lnSpcReduction="10000"/>
          </a:bodyPr>
          <a:lstStyle/>
          <a:p>
            <a:pPr marL="0" indent="0">
              <a:buNone/>
            </a:pPr>
            <a:r>
              <a:rPr lang="en-US" sz="2400" u="sng" dirty="0">
                <a:cs typeface="Calibri"/>
              </a:rPr>
              <a:t>Secondary data:</a:t>
            </a:r>
          </a:p>
          <a:p>
            <a:pPr marL="457200" indent="-457200">
              <a:buFont typeface="Arial" panose="020B0604020202020204" pitchFamily="34" charset="0"/>
              <a:buChar char="•"/>
            </a:pPr>
            <a:r>
              <a:rPr lang="en-US" sz="2400" dirty="0">
                <a:cs typeface="Calibri"/>
              </a:rPr>
              <a:t>Over 40 sources</a:t>
            </a:r>
          </a:p>
          <a:p>
            <a:pPr marL="0" indent="0"/>
            <a:endParaRPr lang="en-US" sz="2400" dirty="0">
              <a:cs typeface="Calibri"/>
            </a:endParaRPr>
          </a:p>
          <a:p>
            <a:pPr marL="0" indent="0">
              <a:buNone/>
            </a:pPr>
            <a:r>
              <a:rPr lang="en-US" sz="2400" dirty="0">
                <a:cs typeface="Calibri"/>
              </a:rPr>
              <a:t>Areas Assessed</a:t>
            </a:r>
          </a:p>
          <a:p>
            <a:pPr lvl="1"/>
            <a:r>
              <a:rPr lang="en-US" sz="2400" dirty="0">
                <a:cs typeface="Calibri"/>
              </a:rPr>
              <a:t>Demographics</a:t>
            </a:r>
          </a:p>
          <a:p>
            <a:pPr lvl="1"/>
            <a:r>
              <a:rPr lang="en-US" sz="2400" dirty="0">
                <a:cs typeface="Calibri"/>
              </a:rPr>
              <a:t>Social and economic factors</a:t>
            </a:r>
          </a:p>
          <a:p>
            <a:pPr lvl="1"/>
            <a:r>
              <a:rPr lang="en-US" sz="2400" dirty="0">
                <a:cs typeface="Calibri"/>
              </a:rPr>
              <a:t>Health behaviors</a:t>
            </a:r>
          </a:p>
          <a:p>
            <a:pPr lvl="1"/>
            <a:r>
              <a:rPr lang="en-US" sz="2400" dirty="0">
                <a:cs typeface="Calibri"/>
              </a:rPr>
              <a:t>Clinical care</a:t>
            </a:r>
          </a:p>
          <a:p>
            <a:pPr lvl="1"/>
            <a:r>
              <a:rPr lang="en-US" sz="2400" dirty="0">
                <a:cs typeface="Calibri"/>
              </a:rPr>
              <a:t>Physical environment</a:t>
            </a:r>
          </a:p>
          <a:p>
            <a:pPr lvl="1"/>
            <a:r>
              <a:rPr lang="en-US" sz="2400" dirty="0">
                <a:cs typeface="Calibri"/>
              </a:rPr>
              <a:t>Health outcomes / health status</a:t>
            </a:r>
          </a:p>
        </p:txBody>
      </p:sp>
    </p:spTree>
    <p:extLst>
      <p:ext uri="{BB962C8B-B14F-4D97-AF65-F5344CB8AC3E}">
        <p14:creationId xmlns:p14="http://schemas.microsoft.com/office/powerpoint/2010/main" val="2072258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E6E5F-770A-3A48-9428-9110DAD43317}"/>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300">
                <a:solidFill>
                  <a:srgbClr val="FFFFFF"/>
                </a:solidFill>
              </a:rPr>
              <a:t>Population health</a:t>
            </a:r>
          </a:p>
        </p:txBody>
      </p:sp>
      <p:sp>
        <p:nvSpPr>
          <p:cNvPr id="3" name="Content Placeholder 2">
            <a:extLst>
              <a:ext uri="{FF2B5EF4-FFF2-40B4-BE49-F238E27FC236}">
                <a16:creationId xmlns:a16="http://schemas.microsoft.com/office/drawing/2014/main" id="{2BF16878-3238-394F-B2CB-FB1A50CD7236}"/>
              </a:ext>
            </a:extLst>
          </p:cNvPr>
          <p:cNvSpPr>
            <a:spLocks noGrp="1"/>
          </p:cNvSpPr>
          <p:nvPr>
            <p:ph idx="1"/>
          </p:nvPr>
        </p:nvSpPr>
        <p:spPr>
          <a:xfrm>
            <a:off x="5359419" y="618563"/>
            <a:ext cx="6294698" cy="5800166"/>
          </a:xfrm>
        </p:spPr>
        <p:txBody>
          <a:bodyPr anchor="ctr">
            <a:normAutofit lnSpcReduction="10000"/>
          </a:bodyPr>
          <a:lstStyle/>
          <a:p>
            <a:pPr marL="0" indent="0">
              <a:lnSpc>
                <a:spcPct val="90000"/>
              </a:lnSpc>
              <a:buNone/>
            </a:pPr>
            <a:r>
              <a:rPr lang="en-US" sz="2800" dirty="0"/>
              <a:t>For the purposes of our discussion this refers to as:  </a:t>
            </a:r>
          </a:p>
          <a:p>
            <a:pPr marL="0" indent="0">
              <a:lnSpc>
                <a:spcPct val="90000"/>
              </a:lnSpc>
              <a:buNone/>
            </a:pPr>
            <a:endParaRPr lang="en-US" sz="2800" dirty="0"/>
          </a:p>
          <a:p>
            <a:pPr marL="0" indent="0">
              <a:lnSpc>
                <a:spcPct val="90000"/>
              </a:lnSpc>
              <a:buNone/>
            </a:pPr>
            <a:r>
              <a:rPr lang="en-US" sz="2800" dirty="0"/>
              <a:t>“The health of the population.  Public health professionals use population health to refer to health of the entire population in a geographic area whereas health care or health insurance providers may use it to refer to their population of patients or insured persons, not the whole community.”</a:t>
            </a:r>
          </a:p>
          <a:p>
            <a:pPr>
              <a:lnSpc>
                <a:spcPct val="90000"/>
              </a:lnSpc>
            </a:pPr>
            <a:endParaRPr lang="en-US" sz="1700" dirty="0"/>
          </a:p>
          <a:p>
            <a:pPr marL="0" indent="0">
              <a:lnSpc>
                <a:spcPct val="90000"/>
              </a:lnSpc>
              <a:buNone/>
            </a:pPr>
            <a:endParaRPr lang="en-US" sz="1700" dirty="0"/>
          </a:p>
          <a:p>
            <a:pPr marL="0" indent="0">
              <a:lnSpc>
                <a:spcPct val="90000"/>
              </a:lnSpc>
              <a:buNone/>
            </a:pPr>
            <a:endParaRPr lang="en-US" sz="1700" dirty="0"/>
          </a:p>
          <a:p>
            <a:pPr marL="0" indent="0">
              <a:lnSpc>
                <a:spcPct val="90000"/>
              </a:lnSpc>
              <a:buNone/>
            </a:pPr>
            <a:r>
              <a:rPr lang="en-US" sz="1700" dirty="0"/>
              <a:t>From Birkhead, Morrow, and Pirani “Essentials of Public Health”</a:t>
            </a:r>
          </a:p>
        </p:txBody>
      </p:sp>
    </p:spTree>
    <p:extLst>
      <p:ext uri="{BB962C8B-B14F-4D97-AF65-F5344CB8AC3E}">
        <p14:creationId xmlns:p14="http://schemas.microsoft.com/office/powerpoint/2010/main" val="1917063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312" y="716911"/>
            <a:ext cx="8593667" cy="533400"/>
          </a:xfrm>
        </p:spPr>
        <p:txBody>
          <a:bodyPr>
            <a:normAutofit fontScale="90000"/>
          </a:bodyPr>
          <a:lstStyle/>
          <a:p>
            <a:r>
              <a:rPr lang="en-US" dirty="0"/>
              <a:t>Target Population and Service Area</a:t>
            </a:r>
          </a:p>
        </p:txBody>
      </p:sp>
      <p:sp>
        <p:nvSpPr>
          <p:cNvPr id="3" name="Content Placeholder 2"/>
          <p:cNvSpPr>
            <a:spLocks noGrp="1"/>
          </p:cNvSpPr>
          <p:nvPr>
            <p:ph sz="quarter" idx="1"/>
          </p:nvPr>
        </p:nvSpPr>
        <p:spPr>
          <a:xfrm>
            <a:off x="805298" y="1878008"/>
            <a:ext cx="4881518" cy="3783755"/>
          </a:xfrm>
        </p:spPr>
        <p:txBody>
          <a:bodyPr>
            <a:normAutofit/>
          </a:bodyPr>
          <a:lstStyle/>
          <a:p>
            <a:r>
              <a:rPr lang="en-US" dirty="0"/>
              <a:t>Residents living in the Carilion Clinic Service Area</a:t>
            </a:r>
          </a:p>
          <a:p>
            <a:r>
              <a:rPr lang="en-US" dirty="0"/>
              <a:t>With an emphasis on underserved/vulnerable populations disproportionately impacted by the social determinants of health including poverty, race/ethnicity, education, and/or lack of insurance.</a:t>
            </a:r>
          </a:p>
        </p:txBody>
      </p:sp>
      <p:pic>
        <p:nvPicPr>
          <p:cNvPr id="6146" name="Picture 2"/>
          <p:cNvPicPr>
            <a:picLocks noGrp="1" noChangeAspect="1" noChangeArrowheads="1"/>
          </p:cNvPicPr>
          <p:nvPr>
            <p:ph sz="quarter" idx="2"/>
          </p:nvPr>
        </p:nvPicPr>
        <p:blipFill>
          <a:blip r:embed="rId3" cstate="email">
            <a:extLst>
              <a:ext uri="{28A0092B-C50C-407E-A947-70E740481C1C}">
                <a14:useLocalDpi xmlns:a14="http://schemas.microsoft.com/office/drawing/2010/main" val="0"/>
              </a:ext>
            </a:extLst>
          </a:blip>
          <a:srcRect/>
          <a:stretch>
            <a:fillRect/>
          </a:stretch>
        </p:blipFill>
        <p:spPr bwMode="auto">
          <a:xfrm>
            <a:off x="6221260" y="1727696"/>
            <a:ext cx="4616446" cy="41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809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152BE-C9E3-4F0D-8536-A9469AE161BB}"/>
              </a:ext>
            </a:extLst>
          </p:cNvPr>
          <p:cNvSpPr>
            <a:spLocks noGrp="1"/>
          </p:cNvSpPr>
          <p:nvPr>
            <p:ph type="title"/>
          </p:nvPr>
        </p:nvSpPr>
        <p:spPr>
          <a:xfrm>
            <a:off x="1882588" y="964692"/>
            <a:ext cx="8534400" cy="1419920"/>
          </a:xfrm>
        </p:spPr>
        <p:txBody>
          <a:bodyPr>
            <a:noAutofit/>
          </a:bodyPr>
          <a:lstStyle/>
          <a:p>
            <a:r>
              <a:rPr lang="en-US" sz="2400" b="1" dirty="0"/>
              <a:t>The finding of the 2018 RVCHA revealed 10 priority health-related issues in the community</a:t>
            </a:r>
            <a:r>
              <a:rPr lang="en-US" sz="2400" dirty="0"/>
              <a:t>.</a:t>
            </a:r>
            <a:br>
              <a:rPr lang="en-US" sz="2400" dirty="0"/>
            </a:br>
            <a:endParaRPr lang="en-US" sz="2400" dirty="0"/>
          </a:p>
        </p:txBody>
      </p:sp>
      <p:graphicFrame>
        <p:nvGraphicFramePr>
          <p:cNvPr id="5" name="Content Placeholder 2">
            <a:extLst>
              <a:ext uri="{FF2B5EF4-FFF2-40B4-BE49-F238E27FC236}">
                <a16:creationId xmlns:a16="http://schemas.microsoft.com/office/drawing/2014/main" id="{500C61E6-A0F1-4630-8616-8C86CD3D5A1A}"/>
              </a:ext>
            </a:extLst>
          </p:cNvPr>
          <p:cNvGraphicFramePr>
            <a:graphicFrameLocks noGrp="1"/>
          </p:cNvGraphicFramePr>
          <p:nvPr>
            <p:ph idx="1"/>
            <p:extLst>
              <p:ext uri="{D42A27DB-BD31-4B8C-83A1-F6EECF244321}">
                <p14:modId xmlns:p14="http://schemas.microsoft.com/office/powerpoint/2010/main" val="2712914713"/>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2836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567" y="572899"/>
            <a:ext cx="8593667" cy="533400"/>
          </a:xfrm>
        </p:spPr>
        <p:txBody>
          <a:bodyPr>
            <a:noAutofit/>
          </a:bodyPr>
          <a:lstStyle/>
          <a:p>
            <a:r>
              <a:rPr lang="en-US" dirty="0"/>
              <a:t>Community Health Improvement</a:t>
            </a:r>
          </a:p>
        </p:txBody>
      </p:sp>
      <p:sp>
        <p:nvSpPr>
          <p:cNvPr id="4" name="Content Placeholder 3"/>
          <p:cNvSpPr>
            <a:spLocks noGrp="1"/>
          </p:cNvSpPr>
          <p:nvPr>
            <p:ph sz="half" idx="2"/>
          </p:nvPr>
        </p:nvSpPr>
        <p:spPr>
          <a:xfrm>
            <a:off x="6047382" y="1600201"/>
            <a:ext cx="4620618" cy="4525963"/>
          </a:xfrm>
        </p:spPr>
        <p:txBody>
          <a:bodyPr>
            <a:normAutofit/>
          </a:bodyPr>
          <a:lstStyle/>
          <a:p>
            <a:pPr marL="0" indent="0"/>
            <a:r>
              <a:rPr lang="en-US" sz="2600" dirty="0"/>
              <a:t>Step 1: Conduct CHA</a:t>
            </a:r>
          </a:p>
          <a:p>
            <a:pPr marL="0" indent="0"/>
            <a:r>
              <a:rPr lang="en-US" sz="2600" dirty="0"/>
              <a:t>Step 2: Strategic planning</a:t>
            </a:r>
          </a:p>
          <a:p>
            <a:pPr marL="0" indent="0"/>
            <a:r>
              <a:rPr lang="en-US" sz="2600" dirty="0"/>
              <a:t>Step 3: Implementation strategy</a:t>
            </a:r>
          </a:p>
          <a:p>
            <a:pPr marL="0" indent="0"/>
            <a:r>
              <a:rPr lang="en-US" sz="2600" dirty="0"/>
              <a:t>Step 4: Program implementation</a:t>
            </a:r>
          </a:p>
          <a:p>
            <a:pPr marL="0" indent="0"/>
            <a:r>
              <a:rPr lang="en-US" sz="2600" dirty="0"/>
              <a:t>Step 5: Evaluation (on-going)</a:t>
            </a:r>
          </a:p>
          <a:p>
            <a:endParaRPr lang="en-US" dirty="0"/>
          </a:p>
          <a:p>
            <a:r>
              <a:rPr lang="en-US" sz="2600" dirty="0"/>
              <a:t>Repeats every three years</a:t>
            </a:r>
          </a:p>
          <a:p>
            <a:r>
              <a:rPr lang="en-US" sz="2600" dirty="0"/>
              <a:t>Guides community benefit investments</a:t>
            </a:r>
          </a:p>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09" y="1707962"/>
            <a:ext cx="3711257" cy="43104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4997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527" y="2267432"/>
            <a:ext cx="7749601" cy="40562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11" descr="S:\STRATEGIC DEVELOPMENT\PCD\Community Outreach\Communication and Web\Branding\CHO Logos\CC Community Health &amp; Outreach 4C 1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1949" y="196390"/>
            <a:ext cx="4704511" cy="195830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00D573-B964-344C-9415-38334BFF1B31}"/>
              </a:ext>
            </a:extLst>
          </p:cNvPr>
          <p:cNvSpPr txBox="1"/>
          <p:nvPr/>
        </p:nvSpPr>
        <p:spPr>
          <a:xfrm>
            <a:off x="8385842" y="557925"/>
            <a:ext cx="3426536" cy="5742149"/>
          </a:xfrm>
          <a:prstGeom prst="rect">
            <a:avLst/>
          </a:prstGeom>
        </p:spPr>
        <p:txBody>
          <a:bodyPr wrap="square" rtlCol="0">
            <a:spAutoFit/>
          </a:bodyPr>
          <a:lstStyle/>
          <a:p>
            <a:pPr marL="171450" indent="-171450">
              <a:lnSpc>
                <a:spcPct val="150000"/>
              </a:lnSpc>
              <a:buFont typeface="Arial" panose="020B0604020202020204" pitchFamily="34" charset="0"/>
              <a:buChar char="•"/>
            </a:pPr>
            <a:r>
              <a:rPr lang="en-US" sz="1800" dirty="0"/>
              <a:t>Multidisciplinary Team:</a:t>
            </a:r>
          </a:p>
          <a:p>
            <a:pPr marL="627921" lvl="1" indent="-171450">
              <a:lnSpc>
                <a:spcPct val="150000"/>
              </a:lnSpc>
              <a:buFont typeface="Arial" panose="020B0604020202020204" pitchFamily="34" charset="0"/>
              <a:buChar char="•"/>
            </a:pPr>
            <a:r>
              <a:rPr lang="en-US" sz="1800" dirty="0"/>
              <a:t>Admin Support</a:t>
            </a:r>
          </a:p>
          <a:p>
            <a:pPr marL="627921" lvl="1" indent="-171450">
              <a:lnSpc>
                <a:spcPct val="150000"/>
              </a:lnSpc>
              <a:buFont typeface="Arial" panose="020B0604020202020204" pitchFamily="34" charset="0"/>
              <a:buChar char="•"/>
            </a:pPr>
            <a:r>
              <a:rPr lang="en-US" sz="1800" dirty="0"/>
              <a:t>Analysts</a:t>
            </a:r>
          </a:p>
          <a:p>
            <a:pPr marL="627921" lvl="1" indent="-171450">
              <a:lnSpc>
                <a:spcPct val="150000"/>
              </a:lnSpc>
              <a:buFont typeface="Arial" panose="020B0604020202020204" pitchFamily="34" charset="0"/>
              <a:buChar char="•"/>
            </a:pPr>
            <a:r>
              <a:rPr lang="en-US" sz="1800" dirty="0"/>
              <a:t>Marketing and Communications</a:t>
            </a:r>
          </a:p>
          <a:p>
            <a:pPr marL="627921" lvl="1" indent="-171450">
              <a:lnSpc>
                <a:spcPct val="150000"/>
              </a:lnSpc>
              <a:buFont typeface="Arial" panose="020B0604020202020204" pitchFamily="34" charset="0"/>
              <a:buChar char="•"/>
            </a:pPr>
            <a:r>
              <a:rPr lang="en-US" sz="1800" dirty="0"/>
              <a:t>Health Educators</a:t>
            </a:r>
          </a:p>
          <a:p>
            <a:pPr marL="627921" lvl="1" indent="-171450">
              <a:lnSpc>
                <a:spcPct val="150000"/>
              </a:lnSpc>
              <a:buFont typeface="Arial" panose="020B0604020202020204" pitchFamily="34" charset="0"/>
              <a:buChar char="•"/>
            </a:pPr>
            <a:r>
              <a:rPr lang="en-US" sz="1800" dirty="0"/>
              <a:t>Dietitians</a:t>
            </a:r>
          </a:p>
          <a:p>
            <a:pPr marL="627921" lvl="1" indent="-171450">
              <a:lnSpc>
                <a:spcPct val="150000"/>
              </a:lnSpc>
              <a:buFont typeface="Arial" panose="020B0604020202020204" pitchFamily="34" charset="0"/>
              <a:buChar char="•"/>
            </a:pPr>
            <a:r>
              <a:rPr lang="en-US" sz="1800" dirty="0"/>
              <a:t>Community Health RNs</a:t>
            </a:r>
          </a:p>
          <a:p>
            <a:pPr marL="627921" lvl="1" indent="-171450">
              <a:lnSpc>
                <a:spcPct val="150000"/>
              </a:lnSpc>
              <a:buFont typeface="Arial" panose="020B0604020202020204" pitchFamily="34" charset="0"/>
              <a:buChar char="•"/>
            </a:pPr>
            <a:r>
              <a:rPr lang="en-US" sz="1800" dirty="0"/>
              <a:t>Community Health LPNs</a:t>
            </a:r>
          </a:p>
          <a:p>
            <a:pPr marL="627921" lvl="1" indent="-171450">
              <a:lnSpc>
                <a:spcPct val="150000"/>
              </a:lnSpc>
              <a:buFont typeface="Arial" panose="020B0604020202020204" pitchFamily="34" charset="0"/>
              <a:buChar char="•"/>
            </a:pPr>
            <a:r>
              <a:rPr lang="en-US" sz="1800" dirty="0"/>
              <a:t>Community Health Workers</a:t>
            </a:r>
          </a:p>
          <a:p>
            <a:pPr marL="627921" lvl="1" indent="-171450">
              <a:lnSpc>
                <a:spcPct val="150000"/>
              </a:lnSpc>
              <a:buFont typeface="Arial" panose="020B0604020202020204" pitchFamily="34" charset="0"/>
              <a:buChar char="•"/>
            </a:pPr>
            <a:r>
              <a:rPr lang="en-US" sz="1800" dirty="0"/>
              <a:t>Peer Support Specialist</a:t>
            </a:r>
          </a:p>
          <a:p>
            <a:pPr marL="627921" lvl="1" indent="-171450">
              <a:lnSpc>
                <a:spcPct val="150000"/>
              </a:lnSpc>
              <a:buFont typeface="Arial" panose="020B0604020202020204" pitchFamily="34" charset="0"/>
              <a:buChar char="•"/>
            </a:pPr>
            <a:endParaRPr lang="en-US" sz="1800" dirty="0"/>
          </a:p>
          <a:p>
            <a:pPr marL="627921" lvl="1" indent="-171450">
              <a:lnSpc>
                <a:spcPct val="150000"/>
              </a:lnSpc>
              <a:buFont typeface="Arial" panose="020B0604020202020204" pitchFamily="34" charset="0"/>
              <a:buChar char="•"/>
            </a:pPr>
            <a:endParaRPr lang="en-US" sz="1800" dirty="0"/>
          </a:p>
          <a:p>
            <a:pPr marL="171450" indent="-171450" algn="l" fontAlgn="auto">
              <a:lnSpc>
                <a:spcPct val="150000"/>
              </a:lnSpc>
              <a:spcAft>
                <a:spcPts val="0"/>
              </a:spcAft>
              <a:buFont typeface="Arial" panose="020B0604020202020204" pitchFamily="34" charset="0"/>
              <a:buChar char="•"/>
            </a:pPr>
            <a:endParaRPr lang="en-US" sz="1200" dirty="0" err="1"/>
          </a:p>
        </p:txBody>
      </p:sp>
    </p:spTree>
    <p:extLst>
      <p:ext uri="{BB962C8B-B14F-4D97-AF65-F5344CB8AC3E}">
        <p14:creationId xmlns:p14="http://schemas.microsoft.com/office/powerpoint/2010/main" val="2888359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scales"/>
          <p:cNvSpPr>
            <a:spLocks noChangeAspect="1" noChangeArrowheads="1"/>
          </p:cNvSpPr>
          <p:nvPr/>
        </p:nvSpPr>
        <p:spPr bwMode="auto">
          <a:xfrm>
            <a:off x="207435" y="-3606800"/>
            <a:ext cx="8699500" cy="75184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882" tIns="60941" rIns="121882" bIns="60941" numCol="1" anchor="t" anchorCtr="0" compatLnSpc="1">
            <a:prstTxWarp prst="textNoShape">
              <a:avLst/>
            </a:prstTxWarp>
          </a:bodyPr>
          <a:lstStyle/>
          <a:p>
            <a:pPr defTabSz="457035" eaLnBrk="0" fontAlgn="base" hangingPunct="0">
              <a:spcBef>
                <a:spcPct val="0"/>
              </a:spcBef>
              <a:spcAft>
                <a:spcPct val="0"/>
              </a:spcAft>
            </a:pPr>
            <a:endParaRPr lang="en-US" dirty="0">
              <a:solidFill>
                <a:prstClr val="black"/>
              </a:solidFill>
              <a:ea typeface="ＭＳ Ｐゴシック" panose="020B0600070205080204" pitchFamily="34" charset="-128"/>
            </a:endParaRPr>
          </a:p>
        </p:txBody>
      </p:sp>
      <p:sp>
        <p:nvSpPr>
          <p:cNvPr id="7" name="AutoShape 10" descr="Related image"/>
          <p:cNvSpPr>
            <a:spLocks noChangeAspect="1" noChangeArrowheads="1"/>
          </p:cNvSpPr>
          <p:nvPr/>
        </p:nvSpPr>
        <p:spPr bwMode="auto">
          <a:xfrm>
            <a:off x="84667" y="-182033"/>
            <a:ext cx="8724900" cy="75184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882" tIns="60941" rIns="121882" bIns="60941" numCol="1" anchor="t" anchorCtr="0" compatLnSpc="1">
            <a:prstTxWarp prst="textNoShape">
              <a:avLst/>
            </a:prstTxWarp>
          </a:bodyPr>
          <a:lstStyle/>
          <a:p>
            <a:pPr defTabSz="457035" eaLnBrk="0" fontAlgn="base" hangingPunct="0">
              <a:spcBef>
                <a:spcPct val="0"/>
              </a:spcBef>
              <a:spcAft>
                <a:spcPct val="0"/>
              </a:spcAft>
            </a:pPr>
            <a:endParaRPr lang="en-US" dirty="0">
              <a:solidFill>
                <a:prstClr val="black"/>
              </a:solidFill>
              <a:ea typeface="ＭＳ Ｐゴシック" panose="020B0600070205080204" pitchFamily="34" charset="-128"/>
            </a:endParaRPr>
          </a:p>
        </p:txBody>
      </p:sp>
      <p:sp>
        <p:nvSpPr>
          <p:cNvPr id="8" name="AutoShape 12" descr="Image result for scales"/>
          <p:cNvSpPr>
            <a:spLocks noChangeAspect="1" noChangeArrowheads="1"/>
          </p:cNvSpPr>
          <p:nvPr/>
        </p:nvSpPr>
        <p:spPr bwMode="auto">
          <a:xfrm>
            <a:off x="817035" y="-2997200"/>
            <a:ext cx="8699500" cy="75184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882" tIns="60941" rIns="121882" bIns="60941" numCol="1" anchor="t" anchorCtr="0" compatLnSpc="1">
            <a:prstTxWarp prst="textNoShape">
              <a:avLst/>
            </a:prstTxWarp>
          </a:bodyPr>
          <a:lstStyle/>
          <a:p>
            <a:pPr defTabSz="457035" eaLnBrk="0" fontAlgn="base" hangingPunct="0">
              <a:spcBef>
                <a:spcPct val="0"/>
              </a:spcBef>
              <a:spcAft>
                <a:spcPct val="0"/>
              </a:spcAft>
            </a:pPr>
            <a:endParaRPr lang="en-US" dirty="0">
              <a:solidFill>
                <a:prstClr val="black"/>
              </a:solidFill>
              <a:ea typeface="ＭＳ Ｐゴシック" panose="020B0600070205080204" pitchFamily="34" charset="-128"/>
            </a:endParaRPr>
          </a:p>
        </p:txBody>
      </p:sp>
      <p:sp>
        <p:nvSpPr>
          <p:cNvPr id="9" name="AutoShape 14" descr="Image result for scales"/>
          <p:cNvSpPr>
            <a:spLocks noChangeAspect="1" noChangeArrowheads="1"/>
          </p:cNvSpPr>
          <p:nvPr/>
        </p:nvSpPr>
        <p:spPr bwMode="auto">
          <a:xfrm>
            <a:off x="1020235" y="-2794000"/>
            <a:ext cx="8699500" cy="75184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882" tIns="60941" rIns="121882" bIns="60941" numCol="1" anchor="t" anchorCtr="0" compatLnSpc="1">
            <a:prstTxWarp prst="textNoShape">
              <a:avLst/>
            </a:prstTxWarp>
          </a:bodyPr>
          <a:lstStyle/>
          <a:p>
            <a:pPr defTabSz="457035" eaLnBrk="0" fontAlgn="base" hangingPunct="0">
              <a:spcBef>
                <a:spcPct val="0"/>
              </a:spcBef>
              <a:spcAft>
                <a:spcPct val="0"/>
              </a:spcAft>
            </a:pPr>
            <a:endParaRPr lang="en-US" dirty="0">
              <a:solidFill>
                <a:prstClr val="black"/>
              </a:solidFill>
              <a:ea typeface="ＭＳ Ｐゴシック" panose="020B0600070205080204" pitchFamily="34" charset="-128"/>
            </a:endParaRP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15" r="11539"/>
          <a:stretch/>
        </p:blipFill>
        <p:spPr bwMode="auto">
          <a:xfrm>
            <a:off x="3110357" y="1679118"/>
            <a:ext cx="5480768" cy="4824212"/>
          </a:xfrm>
          <a:prstGeom prst="rect">
            <a:avLst/>
          </a:prstGeom>
          <a:ln w="28575">
            <a:solidFill>
              <a:schemeClr val="accent3"/>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645" y="681416"/>
            <a:ext cx="4978191" cy="7762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4628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eecasey\Desktop\slide-2-pcd-org_23119288 (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186" y="975771"/>
            <a:ext cx="5209520" cy="1782507"/>
          </a:xfrm>
          <a:prstGeom prst="rect">
            <a:avLst/>
          </a:prstGeom>
          <a:noFill/>
          <a:ln>
            <a:solidFill>
              <a:schemeClr val="accent3"/>
            </a:solidFill>
          </a:ln>
          <a:extLst>
            <a:ext uri="{909E8E84-426E-40dd-AFC4-6F175D3DCCD1}">
              <a14:hiddenFill xmlns="" xmlns:a14="http://schemas.microsoft.com/office/drawing/2010/main">
                <a:solidFill>
                  <a:srgbClr val="FFFFFF"/>
                </a:solidFill>
              </a14:hiddenFill>
            </a:ext>
          </a:extLst>
        </p:spPr>
      </p:pic>
      <p:pic>
        <p:nvPicPr>
          <p:cNvPr id="4098" name="Picture 2" descr="C:\Users\eecasey\Desktop\PRS\PRS Training 2 Photos\GroupGraduation.jpg"/>
          <p:cNvPicPr>
            <a:picLocks noChangeAspect="1" noChangeArrowheads="1"/>
          </p:cNvPicPr>
          <p:nvPr/>
        </p:nvPicPr>
        <p:blipFill rotWithShape="1">
          <a:blip r:embed="rId4">
            <a:extLst>
              <a:ext uri="{28A0092B-C50C-407E-A947-70E740481C1C}">
                <a14:useLocalDpi xmlns:a14="http://schemas.microsoft.com/office/drawing/2010/main" val="0"/>
              </a:ext>
            </a:extLst>
          </a:blip>
          <a:srcRect l="6888" t="8722" r="5283"/>
          <a:stretch/>
        </p:blipFill>
        <p:spPr bwMode="auto">
          <a:xfrm>
            <a:off x="857338" y="1692201"/>
            <a:ext cx="4931391" cy="3833133"/>
          </a:xfrm>
          <a:prstGeom prst="rect">
            <a:avLst/>
          </a:prstGeom>
          <a:ln>
            <a:solidFill>
              <a:schemeClr val="accent3"/>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6" name="Picture 3" descr="C:\Users\eecasey\Desktop\slide-2-pcd-org_23119288 (8ff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8221" y="3482598"/>
            <a:ext cx="2353391" cy="2066891"/>
          </a:xfrm>
          <a:prstGeom prst="rect">
            <a:avLst/>
          </a:prstGeom>
          <a:noFill/>
          <a:ln>
            <a:solidFill>
              <a:schemeClr val="accent3"/>
            </a:solidFill>
          </a:ln>
          <a:extLst>
            <a:ext uri="{909E8E84-426E-40dd-AFC4-6F175D3DCCD1}">
              <a14:hiddenFill xmlns="" xmlns:a14="http://schemas.microsoft.com/office/drawing/2010/main">
                <a:solidFill>
                  <a:srgbClr val="FFFFFF"/>
                </a:solidFill>
              </a14:hiddenFill>
            </a:ext>
          </a:extLst>
        </p:spPr>
      </p:pic>
      <p:pic>
        <p:nvPicPr>
          <p:cNvPr id="7" name="Picture 4" descr="C:\Users\eecasey\Desktop\hope.png"/>
          <p:cNvPicPr>
            <a:picLocks noChangeAspect="1" noChangeArrowheads="1"/>
          </p:cNvPicPr>
          <p:nvPr/>
        </p:nvPicPr>
        <p:blipFill rotWithShape="1">
          <a:blip r:embed="rId6">
            <a:extLst>
              <a:ext uri="{28A0092B-C50C-407E-A947-70E740481C1C}">
                <a14:useLocalDpi xmlns:a14="http://schemas.microsoft.com/office/drawing/2010/main" val="0"/>
              </a:ext>
            </a:extLst>
          </a:blip>
          <a:srcRect l="4933" t="11832" r="4591" b="7059"/>
          <a:stretch/>
        </p:blipFill>
        <p:spPr bwMode="auto">
          <a:xfrm>
            <a:off x="8781105" y="3967732"/>
            <a:ext cx="2553557" cy="1581757"/>
          </a:xfrm>
          <a:prstGeom prst="rect">
            <a:avLst/>
          </a:prstGeom>
          <a:noFill/>
          <a:ln>
            <a:solidFill>
              <a:schemeClr val="accent3"/>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78652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Edie\Urban Farm Morningside\EVENTS at Farm\Marketing\Logo UrbanFarm and Community Outreach\Urban Farm.jpg">
            <a:extLst>
              <a:ext uri="{FF2B5EF4-FFF2-40B4-BE49-F238E27FC236}">
                <a16:creationId xmlns:a16="http://schemas.microsoft.com/office/drawing/2014/main" id="{D19FA37C-BF2C-0543-980B-DDAF26DD0B9D}"/>
              </a:ext>
            </a:extLst>
          </p:cNvPr>
          <p:cNvPicPr>
            <a:picLocks noChangeAspect="1" noChangeArrowheads="1"/>
          </p:cNvPicPr>
          <p:nvPr/>
        </p:nvPicPr>
        <p:blipFill>
          <a:blip r:embed="rId3">
            <a:clrChange>
              <a:clrFrom>
                <a:srgbClr val="4F7CF5"/>
              </a:clrFrom>
              <a:clrTo>
                <a:srgbClr val="4F7CF5">
                  <a:alpha val="0"/>
                </a:srgbClr>
              </a:clrTo>
            </a:clrChange>
            <a:extLst>
              <a:ext uri="{28A0092B-C50C-407E-A947-70E740481C1C}">
                <a14:useLocalDpi xmlns:a14="http://schemas.microsoft.com/office/drawing/2010/main" val="0"/>
              </a:ext>
            </a:extLst>
          </a:blip>
          <a:srcRect/>
          <a:stretch>
            <a:fillRect/>
          </a:stretch>
        </p:blipFill>
        <p:spPr bwMode="auto">
          <a:xfrm>
            <a:off x="668755" y="5204930"/>
            <a:ext cx="3080285" cy="12188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5">
            <a:extLst>
              <a:ext uri="{FF2B5EF4-FFF2-40B4-BE49-F238E27FC236}">
                <a16:creationId xmlns:a16="http://schemas.microsoft.com/office/drawing/2014/main" id="{25FAB439-6B54-024B-9C93-78EFA7BF41D9}"/>
              </a:ext>
            </a:extLst>
          </p:cNvPr>
          <p:cNvPicPr>
            <a:picLocks noChangeAspect="1"/>
          </p:cNvPicPr>
          <p:nvPr/>
        </p:nvPicPr>
        <p:blipFill>
          <a:blip r:embed="rId4"/>
          <a:srcRect t="16813" b="16813"/>
          <a:stretch>
            <a:fillRect/>
          </a:stretch>
        </p:blipFill>
        <p:spPr>
          <a:xfrm>
            <a:off x="0" y="434193"/>
            <a:ext cx="12192000" cy="4552189"/>
          </a:xfrm>
          <a:prstGeom prst="rect">
            <a:avLst/>
          </a:prstGeom>
        </p:spPr>
      </p:pic>
    </p:spTree>
    <p:extLst>
      <p:ext uri="{BB962C8B-B14F-4D97-AF65-F5344CB8AC3E}">
        <p14:creationId xmlns:p14="http://schemas.microsoft.com/office/powerpoint/2010/main" val="2707277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000" t="19751" r="21667"/>
          <a:stretch/>
        </p:blipFill>
        <p:spPr bwMode="auto">
          <a:xfrm>
            <a:off x="609600" y="631256"/>
            <a:ext cx="5486400" cy="59676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16046.003 - A10.4 - Clinic Overview_7-19-18.pdf">
            <a:extLst>
              <a:ext uri="{FF2B5EF4-FFF2-40B4-BE49-F238E27FC236}">
                <a16:creationId xmlns:a16="http://schemas.microsoft.com/office/drawing/2014/main" id="{7A203E36-52DA-3145-A0B5-E921C28EA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6981" y="990600"/>
            <a:ext cx="5875019" cy="3916680"/>
          </a:xfrm>
          <a:prstGeom prst="rect">
            <a:avLst/>
          </a:prstGeom>
          <a:ln>
            <a:solidFill>
              <a:schemeClr val="accent3"/>
            </a:solidFill>
          </a:ln>
        </p:spPr>
      </p:pic>
    </p:spTree>
    <p:extLst>
      <p:ext uri="{BB962C8B-B14F-4D97-AF65-F5344CB8AC3E}">
        <p14:creationId xmlns:p14="http://schemas.microsoft.com/office/powerpoint/2010/main" val="3959511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29F82FB-61DF-A64C-BFAF-B37F8916CE4F}"/>
              </a:ext>
            </a:extLst>
          </p:cNvPr>
          <p:cNvSpPr>
            <a:spLocks noGrp="1"/>
          </p:cNvSpPr>
          <p:nvPr>
            <p:ph type="title"/>
          </p:nvPr>
        </p:nvSpPr>
        <p:spPr>
          <a:xfrm>
            <a:off x="494335" y="944132"/>
            <a:ext cx="3665625" cy="4488480"/>
          </a:xfrm>
          <a:noFill/>
          <a:ln>
            <a:solidFill>
              <a:schemeClr val="bg1"/>
            </a:solidFill>
          </a:ln>
        </p:spPr>
        <p:txBody>
          <a:bodyPr vert="horz" lIns="274320" tIns="182880" rIns="274320" bIns="182880" rtlCol="0" anchor="ctr" anchorCtr="1">
            <a:normAutofit fontScale="90000"/>
          </a:bodyPr>
          <a:lstStyle/>
          <a:p>
            <a:r>
              <a:rPr lang="en-US" sz="3200" dirty="0">
                <a:solidFill>
                  <a:schemeClr val="bg1"/>
                </a:solidFill>
              </a:rPr>
              <a:t>Population health:</a:t>
            </a:r>
            <a:br>
              <a:rPr lang="en-US" sz="3200" dirty="0">
                <a:solidFill>
                  <a:schemeClr val="bg1"/>
                </a:solidFill>
              </a:rPr>
            </a:br>
            <a:r>
              <a:rPr lang="en-US" sz="3200" dirty="0">
                <a:solidFill>
                  <a:schemeClr val="bg1"/>
                </a:solidFill>
              </a:rPr>
              <a:t>Health care and public health Working together to serve our community</a:t>
            </a:r>
            <a:br>
              <a:rPr lang="en-US" sz="3200" dirty="0">
                <a:solidFill>
                  <a:schemeClr val="bg1"/>
                </a:solidFill>
              </a:rPr>
            </a:br>
            <a:endParaRPr lang="en-US" sz="3200" dirty="0">
              <a:solidFill>
                <a:schemeClr val="bg1"/>
              </a:solidFill>
            </a:endParaRPr>
          </a:p>
        </p:txBody>
      </p:sp>
      <p:pic>
        <p:nvPicPr>
          <p:cNvPr id="3" name="Picture 2" descr="Community Health Assessment Toolkit | ACHI">
            <a:extLst>
              <a:ext uri="{FF2B5EF4-FFF2-40B4-BE49-F238E27FC236}">
                <a16:creationId xmlns:a16="http://schemas.microsoft.com/office/drawing/2014/main" id="{0EF20F5D-4CCC-5B42-B6A1-0E465B5A9D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564"/>
          <a:stretch/>
        </p:blipFill>
        <p:spPr bwMode="auto">
          <a:xfrm>
            <a:off x="4654297" y="10"/>
            <a:ext cx="7537702" cy="685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496535"/>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6AF2-8E8C-A34A-9DD0-9F7D83830A2B}"/>
              </a:ext>
            </a:extLst>
          </p:cNvPr>
          <p:cNvSpPr>
            <a:spLocks noGrp="1"/>
          </p:cNvSpPr>
          <p:nvPr>
            <p:ph type="title"/>
          </p:nvPr>
        </p:nvSpPr>
        <p:spPr>
          <a:xfrm>
            <a:off x="804672" y="2594153"/>
            <a:ext cx="4486656" cy="1231106"/>
          </a:xfrm>
          <a:noFill/>
          <a:ln>
            <a:solidFill>
              <a:schemeClr val="tx1"/>
            </a:solidFill>
          </a:ln>
        </p:spPr>
        <p:txBody>
          <a:bodyPr vert="horz" lIns="274320" tIns="182880" rIns="274320" bIns="182880" rtlCol="0" anchor="ctr" anchorCtr="1">
            <a:normAutofit/>
          </a:bodyPr>
          <a:lstStyle/>
          <a:p>
            <a:r>
              <a:rPr lang="en-US" sz="3200">
                <a:solidFill>
                  <a:schemeClr val="tx1"/>
                </a:solidFill>
              </a:rPr>
              <a:t>Any questions? </a:t>
            </a:r>
          </a:p>
        </p:txBody>
      </p:sp>
      <p:pic>
        <p:nvPicPr>
          <p:cNvPr id="4" name="Picture 3" descr="Many question marks on black background">
            <a:extLst>
              <a:ext uri="{FF2B5EF4-FFF2-40B4-BE49-F238E27FC236}">
                <a16:creationId xmlns:a16="http://schemas.microsoft.com/office/drawing/2014/main" id="{9BC420AC-1370-4C74-868D-2974B239276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096000" y="10"/>
            <a:ext cx="6095999" cy="6857990"/>
          </a:xfrm>
          <a:prstGeom prst="rect">
            <a:avLst/>
          </a:prstGeom>
        </p:spPr>
      </p:pic>
    </p:spTree>
    <p:extLst>
      <p:ext uri="{BB962C8B-B14F-4D97-AF65-F5344CB8AC3E}">
        <p14:creationId xmlns:p14="http://schemas.microsoft.com/office/powerpoint/2010/main" val="162902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E6E5F-770A-3A48-9428-9110DAD43317}"/>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300" dirty="0">
                <a:solidFill>
                  <a:srgbClr val="FFFFFF"/>
                </a:solidFill>
              </a:rPr>
              <a:t>Population health</a:t>
            </a:r>
            <a:br>
              <a:rPr lang="en-US" sz="2300" dirty="0">
                <a:solidFill>
                  <a:srgbClr val="FFFFFF"/>
                </a:solidFill>
              </a:rPr>
            </a:br>
            <a:r>
              <a:rPr lang="en-US" sz="2300" dirty="0">
                <a:solidFill>
                  <a:srgbClr val="FFFFFF"/>
                </a:solidFill>
              </a:rPr>
              <a:t>management</a:t>
            </a:r>
          </a:p>
        </p:txBody>
      </p:sp>
      <p:sp>
        <p:nvSpPr>
          <p:cNvPr id="3" name="Content Placeholder 2">
            <a:extLst>
              <a:ext uri="{FF2B5EF4-FFF2-40B4-BE49-F238E27FC236}">
                <a16:creationId xmlns:a16="http://schemas.microsoft.com/office/drawing/2014/main" id="{2BF16878-3238-394F-B2CB-FB1A50CD7236}"/>
              </a:ext>
            </a:extLst>
          </p:cNvPr>
          <p:cNvSpPr>
            <a:spLocks noGrp="1"/>
          </p:cNvSpPr>
          <p:nvPr>
            <p:ph idx="1"/>
          </p:nvPr>
        </p:nvSpPr>
        <p:spPr>
          <a:xfrm>
            <a:off x="5359419" y="618563"/>
            <a:ext cx="6294698" cy="5800166"/>
          </a:xfrm>
        </p:spPr>
        <p:txBody>
          <a:bodyPr anchor="ctr">
            <a:normAutofit/>
          </a:bodyPr>
          <a:lstStyle/>
          <a:p>
            <a:pPr marL="0" indent="0">
              <a:lnSpc>
                <a:spcPct val="90000"/>
              </a:lnSpc>
              <a:buNone/>
            </a:pPr>
            <a:r>
              <a:rPr lang="en-US" sz="2800" dirty="0"/>
              <a:t>For the purposes of our discussion this refers to as:  </a:t>
            </a:r>
          </a:p>
          <a:p>
            <a:pPr marL="0" indent="0">
              <a:lnSpc>
                <a:spcPct val="90000"/>
              </a:lnSpc>
              <a:buNone/>
            </a:pPr>
            <a:endParaRPr lang="en-US" sz="2800" dirty="0"/>
          </a:p>
          <a:p>
            <a:r>
              <a:rPr lang="en-US" sz="2800" dirty="0"/>
              <a:t>“Management of both the cost and the health outcomes of specific patients served by a healthcare delivery system or by an insurer.”</a:t>
            </a:r>
          </a:p>
          <a:p>
            <a:pPr>
              <a:lnSpc>
                <a:spcPct val="90000"/>
              </a:lnSpc>
            </a:pPr>
            <a:endParaRPr lang="en-US" sz="1700" dirty="0"/>
          </a:p>
          <a:p>
            <a:pPr marL="0" indent="0">
              <a:lnSpc>
                <a:spcPct val="90000"/>
              </a:lnSpc>
              <a:buNone/>
            </a:pPr>
            <a:endParaRPr lang="en-US" sz="1700" dirty="0"/>
          </a:p>
          <a:p>
            <a:pPr marL="0" indent="0">
              <a:lnSpc>
                <a:spcPct val="90000"/>
              </a:lnSpc>
              <a:buNone/>
            </a:pPr>
            <a:endParaRPr lang="en-US" sz="1700" dirty="0"/>
          </a:p>
          <a:p>
            <a:pPr marL="0" indent="0">
              <a:lnSpc>
                <a:spcPct val="90000"/>
              </a:lnSpc>
              <a:buNone/>
            </a:pPr>
            <a:endParaRPr lang="en-US" sz="1700" dirty="0"/>
          </a:p>
          <a:p>
            <a:pPr marL="0" indent="0">
              <a:lnSpc>
                <a:spcPct val="90000"/>
              </a:lnSpc>
              <a:buNone/>
            </a:pPr>
            <a:endParaRPr lang="en-US" sz="1700" dirty="0"/>
          </a:p>
          <a:p>
            <a:pPr marL="0" indent="0">
              <a:lnSpc>
                <a:spcPct val="90000"/>
              </a:lnSpc>
              <a:buNone/>
            </a:pPr>
            <a:r>
              <a:rPr lang="en-US" sz="1700" dirty="0"/>
              <a:t>From Birkhead, Morrow, and Pirani “Essentials of Public Health”</a:t>
            </a:r>
          </a:p>
        </p:txBody>
      </p:sp>
    </p:spTree>
    <p:extLst>
      <p:ext uri="{BB962C8B-B14F-4D97-AF65-F5344CB8AC3E}">
        <p14:creationId xmlns:p14="http://schemas.microsoft.com/office/powerpoint/2010/main" val="715586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BA8DA0-015E-4145-A5D1-4438EF2D053A}"/>
              </a:ext>
            </a:extLst>
          </p:cNvPr>
          <p:cNvSpPr>
            <a:spLocks noGrp="1"/>
          </p:cNvSpPr>
          <p:nvPr>
            <p:ph type="title"/>
          </p:nvPr>
        </p:nvSpPr>
        <p:spPr>
          <a:xfrm>
            <a:off x="2058342" y="335994"/>
            <a:ext cx="8616407" cy="1188720"/>
          </a:xfrm>
        </p:spPr>
        <p:txBody>
          <a:bodyPr/>
          <a:lstStyle/>
          <a:p>
            <a:r>
              <a:rPr lang="en-US" dirty="0"/>
              <a:t>Equality, equity, and social Justice</a:t>
            </a:r>
          </a:p>
        </p:txBody>
      </p:sp>
      <p:pic>
        <p:nvPicPr>
          <p:cNvPr id="7" name="Content Placeholder 6">
            <a:extLst>
              <a:ext uri="{FF2B5EF4-FFF2-40B4-BE49-F238E27FC236}">
                <a16:creationId xmlns:a16="http://schemas.microsoft.com/office/drawing/2014/main" id="{19F211EC-4C09-C149-9DF2-17A8D4AA381D}"/>
              </a:ext>
            </a:extLst>
          </p:cNvPr>
          <p:cNvPicPr>
            <a:picLocks noGrp="1" noChangeAspect="1"/>
          </p:cNvPicPr>
          <p:nvPr>
            <p:ph idx="1"/>
          </p:nvPr>
        </p:nvPicPr>
        <p:blipFill>
          <a:blip r:embed="rId2"/>
          <a:stretch>
            <a:fillRect/>
          </a:stretch>
        </p:blipFill>
        <p:spPr>
          <a:xfrm>
            <a:off x="1514563" y="1748382"/>
            <a:ext cx="9503087" cy="4677302"/>
          </a:xfrm>
          <a:prstGeom prst="rect">
            <a:avLst/>
          </a:prstGeom>
          <a:ln w="25400">
            <a:solidFill>
              <a:schemeClr val="accent1"/>
            </a:solidFill>
          </a:ln>
        </p:spPr>
      </p:pic>
      <p:sp>
        <p:nvSpPr>
          <p:cNvPr id="8" name="TextBox 7">
            <a:extLst>
              <a:ext uri="{FF2B5EF4-FFF2-40B4-BE49-F238E27FC236}">
                <a16:creationId xmlns:a16="http://schemas.microsoft.com/office/drawing/2014/main" id="{E57A6D19-3DA1-8340-826D-1CDABD391E78}"/>
              </a:ext>
            </a:extLst>
          </p:cNvPr>
          <p:cNvSpPr txBox="1"/>
          <p:nvPr/>
        </p:nvSpPr>
        <p:spPr>
          <a:xfrm>
            <a:off x="3302000" y="6488668"/>
            <a:ext cx="8890001" cy="369332"/>
          </a:xfrm>
          <a:prstGeom prst="rect">
            <a:avLst/>
          </a:prstGeom>
          <a:noFill/>
        </p:spPr>
        <p:txBody>
          <a:bodyPr wrap="square" rtlCol="0">
            <a:spAutoFit/>
          </a:bodyPr>
          <a:lstStyle/>
          <a:p>
            <a:r>
              <a:rPr lang="en-US" dirty="0"/>
              <a:t> Organization for Economic Cooperation and Development (OECD)Twitter 10/31/2018</a:t>
            </a:r>
          </a:p>
        </p:txBody>
      </p:sp>
    </p:spTree>
    <p:extLst>
      <p:ext uri="{BB962C8B-B14F-4D97-AF65-F5344CB8AC3E}">
        <p14:creationId xmlns:p14="http://schemas.microsoft.com/office/powerpoint/2010/main" val="3731581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283BE2-A77B-8B4E-8289-62E87CA310A3}"/>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a:solidFill>
                  <a:srgbClr val="FFFFFF"/>
                </a:solidFill>
              </a:rPr>
              <a:t>Health equity: W.H.O.</a:t>
            </a:r>
          </a:p>
        </p:txBody>
      </p:sp>
      <p:sp>
        <p:nvSpPr>
          <p:cNvPr id="3" name="Content Placeholder 2">
            <a:extLst>
              <a:ext uri="{FF2B5EF4-FFF2-40B4-BE49-F238E27FC236}">
                <a16:creationId xmlns:a16="http://schemas.microsoft.com/office/drawing/2014/main" id="{4D4C0A90-E234-8743-A983-0B13381DCEC1}"/>
              </a:ext>
            </a:extLst>
          </p:cNvPr>
          <p:cNvSpPr>
            <a:spLocks noGrp="1"/>
          </p:cNvSpPr>
          <p:nvPr>
            <p:ph idx="1"/>
          </p:nvPr>
        </p:nvSpPr>
        <p:spPr>
          <a:xfrm>
            <a:off x="5232805" y="1402080"/>
            <a:ext cx="6815760" cy="4053840"/>
          </a:xfrm>
        </p:spPr>
        <p:txBody>
          <a:bodyPr anchor="ctr">
            <a:noAutofit/>
          </a:bodyPr>
          <a:lstStyle/>
          <a:p>
            <a:pPr marL="0" indent="0">
              <a:lnSpc>
                <a:spcPct val="90000"/>
              </a:lnSpc>
              <a:buNone/>
            </a:pPr>
            <a:r>
              <a:rPr lang="en-US" sz="2800" dirty="0"/>
              <a:t>“Equity is the absence of </a:t>
            </a:r>
            <a:r>
              <a:rPr lang="en-US" sz="2800" b="1" dirty="0"/>
              <a:t>avoidable, unfair, or remediable differences among groups of people, whether those groups are defined socially, economically, demographically or geographically or by other means of stratification</a:t>
            </a:r>
            <a:r>
              <a:rPr lang="en-US" sz="2800" dirty="0"/>
              <a:t>. </a:t>
            </a:r>
          </a:p>
          <a:p>
            <a:pPr>
              <a:lnSpc>
                <a:spcPct val="90000"/>
              </a:lnSpc>
            </a:pPr>
            <a:endParaRPr lang="en-US" sz="2800" dirty="0"/>
          </a:p>
          <a:p>
            <a:pPr marL="241300" indent="0">
              <a:lnSpc>
                <a:spcPct val="90000"/>
              </a:lnSpc>
              <a:buNone/>
            </a:pPr>
            <a:r>
              <a:rPr lang="en-US" sz="2800" dirty="0"/>
              <a:t>Health equity implies that ideally </a:t>
            </a:r>
            <a:r>
              <a:rPr lang="en-US" sz="2800" b="1" dirty="0"/>
              <a:t>everyone should have a fair opportunity to attain their full health potential </a:t>
            </a:r>
            <a:r>
              <a:rPr lang="en-US" sz="2800" dirty="0"/>
              <a:t>and that no one should be disadvantaged from achieving this potential.”</a:t>
            </a:r>
          </a:p>
        </p:txBody>
      </p:sp>
    </p:spTree>
    <p:extLst>
      <p:ext uri="{BB962C8B-B14F-4D97-AF65-F5344CB8AC3E}">
        <p14:creationId xmlns:p14="http://schemas.microsoft.com/office/powerpoint/2010/main" val="311402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283BE2-A77B-8B4E-8289-62E87CA310A3}"/>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800">
                <a:solidFill>
                  <a:srgbClr val="FFFFFF"/>
                </a:solidFill>
              </a:rPr>
              <a:t>Health Disparities: W.H.O.</a:t>
            </a:r>
          </a:p>
        </p:txBody>
      </p:sp>
      <p:sp>
        <p:nvSpPr>
          <p:cNvPr id="3" name="Content Placeholder 2">
            <a:extLst>
              <a:ext uri="{FF2B5EF4-FFF2-40B4-BE49-F238E27FC236}">
                <a16:creationId xmlns:a16="http://schemas.microsoft.com/office/drawing/2014/main" id="{4D4C0A90-E234-8743-A983-0B13381DCEC1}"/>
              </a:ext>
            </a:extLst>
          </p:cNvPr>
          <p:cNvSpPr>
            <a:spLocks noGrp="1"/>
          </p:cNvSpPr>
          <p:nvPr>
            <p:ph idx="1"/>
          </p:nvPr>
        </p:nvSpPr>
        <p:spPr>
          <a:xfrm>
            <a:off x="5360894" y="1402080"/>
            <a:ext cx="6400799" cy="4053840"/>
          </a:xfrm>
        </p:spPr>
        <p:txBody>
          <a:bodyPr anchor="ctr">
            <a:noAutofit/>
          </a:bodyPr>
          <a:lstStyle/>
          <a:p>
            <a:pPr>
              <a:lnSpc>
                <a:spcPct val="90000"/>
              </a:lnSpc>
            </a:pPr>
            <a:r>
              <a:rPr lang="en-US" sz="2800" dirty="0"/>
              <a:t>Disparities are the metric by which we measure health equity.</a:t>
            </a:r>
          </a:p>
          <a:p>
            <a:pPr>
              <a:lnSpc>
                <a:spcPct val="90000"/>
              </a:lnSpc>
            </a:pPr>
            <a:endParaRPr lang="en-US" sz="2800" dirty="0"/>
          </a:p>
          <a:p>
            <a:pPr>
              <a:lnSpc>
                <a:spcPct val="90000"/>
              </a:lnSpc>
            </a:pPr>
            <a:r>
              <a:rPr lang="en-US" sz="2800" dirty="0"/>
              <a:t> They are “(t)he differences in health status or in the distribution of health resources between different population,  arising from the social conditions in which people are born, grow, live, work, and age. </a:t>
            </a:r>
          </a:p>
          <a:p>
            <a:pPr>
              <a:lnSpc>
                <a:spcPct val="90000"/>
              </a:lnSpc>
            </a:pPr>
            <a:endParaRPr lang="en-US" sz="2800" dirty="0"/>
          </a:p>
          <a:p>
            <a:pPr>
              <a:lnSpc>
                <a:spcPct val="90000"/>
              </a:lnSpc>
            </a:pPr>
            <a:r>
              <a:rPr lang="en-US" sz="2800" dirty="0"/>
              <a:t>Disparities are unfair and could be reduced by the right mix of government policies.”</a:t>
            </a:r>
          </a:p>
        </p:txBody>
      </p:sp>
    </p:spTree>
    <p:extLst>
      <p:ext uri="{BB962C8B-B14F-4D97-AF65-F5344CB8AC3E}">
        <p14:creationId xmlns:p14="http://schemas.microsoft.com/office/powerpoint/2010/main" val="444070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283BE2-A77B-8B4E-8289-62E87CA310A3}"/>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300">
                <a:solidFill>
                  <a:srgbClr val="FFFFFF"/>
                </a:solidFill>
              </a:rPr>
              <a:t>Healthcare Disparities: AHRQ</a:t>
            </a:r>
          </a:p>
        </p:txBody>
      </p:sp>
      <p:sp>
        <p:nvSpPr>
          <p:cNvPr id="3" name="Content Placeholder 2">
            <a:extLst>
              <a:ext uri="{FF2B5EF4-FFF2-40B4-BE49-F238E27FC236}">
                <a16:creationId xmlns:a16="http://schemas.microsoft.com/office/drawing/2014/main" id="{4D4C0A90-E234-8743-A983-0B13381DCEC1}"/>
              </a:ext>
            </a:extLst>
          </p:cNvPr>
          <p:cNvSpPr>
            <a:spLocks noGrp="1"/>
          </p:cNvSpPr>
          <p:nvPr>
            <p:ph idx="1"/>
          </p:nvPr>
        </p:nvSpPr>
        <p:spPr>
          <a:xfrm>
            <a:off x="5232806" y="1219200"/>
            <a:ext cx="6959194" cy="4236720"/>
          </a:xfrm>
        </p:spPr>
        <p:txBody>
          <a:bodyPr anchor="ctr">
            <a:noAutofit/>
          </a:bodyPr>
          <a:lstStyle/>
          <a:p>
            <a:pPr marL="0" indent="0">
              <a:buNone/>
            </a:pPr>
            <a:r>
              <a:rPr lang="en-US" sz="2800" dirty="0"/>
              <a:t>The “differences in access to or availability of medical facilities and services, and variation in the rates of disease occurrence and disabilities between population groups defined by socioeconomic characteristics such as age, ethnicity, economic resources,  or gender and populations identified geographically. </a:t>
            </a:r>
          </a:p>
        </p:txBody>
      </p:sp>
    </p:spTree>
    <p:extLst>
      <p:ext uri="{BB962C8B-B14F-4D97-AF65-F5344CB8AC3E}">
        <p14:creationId xmlns:p14="http://schemas.microsoft.com/office/powerpoint/2010/main" val="2298157109"/>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11529</TotalTime>
  <Words>2290</Words>
  <Application>Microsoft Macintosh PowerPoint</Application>
  <PresentationFormat>Widescreen</PresentationFormat>
  <Paragraphs>286</Paragraphs>
  <Slides>49</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.AppleSystemUIFont</vt:lpstr>
      <vt:lpstr>Arial</vt:lpstr>
      <vt:lpstr>Arial Narrow</vt:lpstr>
      <vt:lpstr>Calibri</vt:lpstr>
      <vt:lpstr>Gill Sans MT</vt:lpstr>
      <vt:lpstr>Open Sans</vt:lpstr>
      <vt:lpstr>Source Sans Pro</vt:lpstr>
      <vt:lpstr>Parcel</vt:lpstr>
      <vt:lpstr>Population health and social determinants in health and health care</vt:lpstr>
      <vt:lpstr>Overview</vt:lpstr>
      <vt:lpstr>Let’s start with definitions</vt:lpstr>
      <vt:lpstr>Population health</vt:lpstr>
      <vt:lpstr>Population health management</vt:lpstr>
      <vt:lpstr>Equality, equity, and social Justice</vt:lpstr>
      <vt:lpstr>Health equity: W.H.O.</vt:lpstr>
      <vt:lpstr>Health Disparities: W.H.O.</vt:lpstr>
      <vt:lpstr>Healthcare Disparities: AHRQ</vt:lpstr>
      <vt:lpstr>COVID as an example in Virginia: COVID-19</vt:lpstr>
      <vt:lpstr>Taking a Look at COVID-19 vaccinations 6/13/2021</vt:lpstr>
      <vt:lpstr>Taking a Look at COVID-19 vaccinations in the RCAHD* 6/13/2021</vt:lpstr>
      <vt:lpstr>County Health Rankings 2021</vt:lpstr>
      <vt:lpstr>What influences Health?</vt:lpstr>
      <vt:lpstr>Income inequity</vt:lpstr>
      <vt:lpstr>Education Inequity</vt:lpstr>
      <vt:lpstr>Place correlates with Health</vt:lpstr>
      <vt:lpstr>PowerPoint Presentation</vt:lpstr>
      <vt:lpstr>Moving to Clinical care Determinants of health</vt:lpstr>
      <vt:lpstr>Access to care: Cost</vt:lpstr>
      <vt:lpstr>Access to care:  Health Care provider</vt:lpstr>
      <vt:lpstr>Access to care:  Services</vt:lpstr>
      <vt:lpstr>Quality of care:   Preventive Services</vt:lpstr>
      <vt:lpstr>Quality of care:   appropriate treatment</vt:lpstr>
      <vt:lpstr>Quality of care:   Adherence to recommended follow-up</vt:lpstr>
      <vt:lpstr>Inequity in health care</vt:lpstr>
      <vt:lpstr>Current Status</vt:lpstr>
      <vt:lpstr>PowerPoint Presentation</vt:lpstr>
      <vt:lpstr>Guiding principles to address disparities?</vt:lpstr>
      <vt:lpstr>PowerPoint Presentation</vt:lpstr>
      <vt:lpstr>PowerPoint Presentation</vt:lpstr>
      <vt:lpstr>What is a Systems Citizen?</vt:lpstr>
      <vt:lpstr>A changing system:  Volume based to value-based care</vt:lpstr>
      <vt:lpstr>Health-Related Social Needs</vt:lpstr>
      <vt:lpstr>Collect and analyze data by patient race, ethnicity, and language.</vt:lpstr>
      <vt:lpstr>Center at the margins: begin improvement work by considering the needs of the disadvantaged</vt:lpstr>
      <vt:lpstr>Use the required Community Health Needs Assessment as an opportunity.</vt:lpstr>
      <vt:lpstr>Roanoke Valley Community Health Assessment 2018</vt:lpstr>
      <vt:lpstr>Health Assessment Report</vt:lpstr>
      <vt:lpstr>Target Population and Service Area</vt:lpstr>
      <vt:lpstr>The finding of the 2018 RVCHA revealed 10 priority health-related issues in the community. </vt:lpstr>
      <vt:lpstr>Community Health Improvement</vt:lpstr>
      <vt:lpstr>PowerPoint Presentation</vt:lpstr>
      <vt:lpstr>PowerPoint Presentation</vt:lpstr>
      <vt:lpstr>PowerPoint Presentation</vt:lpstr>
      <vt:lpstr>PowerPoint Presentation</vt:lpstr>
      <vt:lpstr>PowerPoint Presentation</vt:lpstr>
      <vt:lpstr>Population health: Health care and public health Working together to serve our community </vt:lpstr>
      <vt:lpstr>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health in the 21st Century: Clinical care as a determinant of health</dc:title>
  <dc:creator>Cynthia Morrow</dc:creator>
  <cp:lastModifiedBy>Cynthia Morrow</cp:lastModifiedBy>
  <cp:revision>36</cp:revision>
  <dcterms:created xsi:type="dcterms:W3CDTF">2020-07-26T13:44:03Z</dcterms:created>
  <dcterms:modified xsi:type="dcterms:W3CDTF">2021-06-13T21:42:37Z</dcterms:modified>
</cp:coreProperties>
</file>