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93455" r:id="rId4"/>
  </p:sldMasterIdLst>
  <p:notesMasterIdLst>
    <p:notesMasterId r:id="rId81"/>
  </p:notesMasterIdLst>
  <p:handoutMasterIdLst>
    <p:handoutMasterId r:id="rId82"/>
  </p:handoutMasterIdLst>
  <p:sldIdLst>
    <p:sldId id="258" r:id="rId5"/>
    <p:sldId id="260" r:id="rId6"/>
    <p:sldId id="357" r:id="rId7"/>
    <p:sldId id="270" r:id="rId8"/>
    <p:sldId id="395" r:id="rId9"/>
    <p:sldId id="261" r:id="rId10"/>
    <p:sldId id="272" r:id="rId11"/>
    <p:sldId id="271" r:id="rId12"/>
    <p:sldId id="396" r:id="rId13"/>
    <p:sldId id="326" r:id="rId14"/>
    <p:sldId id="324" r:id="rId15"/>
    <p:sldId id="325" r:id="rId16"/>
    <p:sldId id="359" r:id="rId17"/>
    <p:sldId id="314" r:id="rId18"/>
    <p:sldId id="364" r:id="rId19"/>
    <p:sldId id="408" r:id="rId20"/>
    <p:sldId id="382" r:id="rId21"/>
    <p:sldId id="296" r:id="rId22"/>
    <p:sldId id="297" r:id="rId23"/>
    <p:sldId id="268" r:id="rId24"/>
    <p:sldId id="277" r:id="rId25"/>
    <p:sldId id="398" r:id="rId26"/>
    <p:sldId id="399" r:id="rId27"/>
    <p:sldId id="345" r:id="rId28"/>
    <p:sldId id="337" r:id="rId29"/>
    <p:sldId id="365" r:id="rId30"/>
    <p:sldId id="318" r:id="rId31"/>
    <p:sldId id="329" r:id="rId32"/>
    <p:sldId id="366" r:id="rId33"/>
    <p:sldId id="400" r:id="rId34"/>
    <p:sldId id="368" r:id="rId35"/>
    <p:sldId id="309" r:id="rId36"/>
    <p:sldId id="369" r:id="rId37"/>
    <p:sldId id="403" r:id="rId38"/>
    <p:sldId id="313" r:id="rId39"/>
    <p:sldId id="402" r:id="rId40"/>
    <p:sldId id="327" r:id="rId41"/>
    <p:sldId id="372" r:id="rId42"/>
    <p:sldId id="411" r:id="rId43"/>
    <p:sldId id="370" r:id="rId44"/>
    <p:sldId id="373" r:id="rId45"/>
    <p:sldId id="295" r:id="rId46"/>
    <p:sldId id="404" r:id="rId47"/>
    <p:sldId id="374" r:id="rId48"/>
    <p:sldId id="405" r:id="rId49"/>
    <p:sldId id="301" r:id="rId50"/>
    <p:sldId id="351" r:id="rId51"/>
    <p:sldId id="320" r:id="rId52"/>
    <p:sldId id="377" r:id="rId53"/>
    <p:sldId id="350" r:id="rId54"/>
    <p:sldId id="378" r:id="rId55"/>
    <p:sldId id="385" r:id="rId56"/>
    <p:sldId id="386" r:id="rId57"/>
    <p:sldId id="310" r:id="rId58"/>
    <p:sldId id="355" r:id="rId59"/>
    <p:sldId id="387" r:id="rId60"/>
    <p:sldId id="379" r:id="rId61"/>
    <p:sldId id="380" r:id="rId62"/>
    <p:sldId id="388" r:id="rId63"/>
    <p:sldId id="409" r:id="rId64"/>
    <p:sldId id="410" r:id="rId65"/>
    <p:sldId id="341" r:id="rId66"/>
    <p:sldId id="356" r:id="rId67"/>
    <p:sldId id="381" r:id="rId68"/>
    <p:sldId id="406" r:id="rId69"/>
    <p:sldId id="286" r:id="rId70"/>
    <p:sldId id="288" r:id="rId71"/>
    <p:sldId id="407" r:id="rId72"/>
    <p:sldId id="290" r:id="rId73"/>
    <p:sldId id="292" r:id="rId74"/>
    <p:sldId id="294" r:id="rId75"/>
    <p:sldId id="391" r:id="rId76"/>
    <p:sldId id="300" r:id="rId77"/>
    <p:sldId id="392" r:id="rId78"/>
    <p:sldId id="311" r:id="rId79"/>
    <p:sldId id="390" r:id="rId80"/>
  </p:sldIdLst>
  <p:sldSz cx="9144000" cy="5143500" type="screen16x9"/>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 id="{2523D93F-B471-8C4F-9FD5-3357052687CB}">
          <p14:sldIdLst>
            <p14:sldId id="258"/>
          </p14:sldIdLst>
        </p14:section>
        <p14:section name="Section Header Slide" id="{F5096E5D-5DDD-5E4B-B3C6-1191450A483D}">
          <p14:sldIdLst>
            <p14:sldId id="260"/>
            <p14:sldId id="357"/>
          </p14:sldIdLst>
        </p14:section>
        <p14:section name="Content Slides" id="{ED8DFDCE-D489-A142-A556-9CBCC0E8C6F1}">
          <p14:sldIdLst>
            <p14:sldId id="270"/>
            <p14:sldId id="395"/>
            <p14:sldId id="261"/>
            <p14:sldId id="272"/>
            <p14:sldId id="271"/>
            <p14:sldId id="396"/>
            <p14:sldId id="326"/>
            <p14:sldId id="324"/>
            <p14:sldId id="325"/>
            <p14:sldId id="359"/>
            <p14:sldId id="314"/>
            <p14:sldId id="364"/>
            <p14:sldId id="408"/>
            <p14:sldId id="382"/>
            <p14:sldId id="296"/>
            <p14:sldId id="297"/>
            <p14:sldId id="268"/>
            <p14:sldId id="277"/>
            <p14:sldId id="398"/>
            <p14:sldId id="399"/>
            <p14:sldId id="345"/>
            <p14:sldId id="337"/>
            <p14:sldId id="365"/>
            <p14:sldId id="318"/>
            <p14:sldId id="329"/>
            <p14:sldId id="366"/>
            <p14:sldId id="400"/>
            <p14:sldId id="368"/>
            <p14:sldId id="309"/>
            <p14:sldId id="369"/>
            <p14:sldId id="403"/>
            <p14:sldId id="313"/>
            <p14:sldId id="402"/>
            <p14:sldId id="327"/>
            <p14:sldId id="372"/>
            <p14:sldId id="411"/>
            <p14:sldId id="370"/>
            <p14:sldId id="373"/>
            <p14:sldId id="295"/>
            <p14:sldId id="404"/>
            <p14:sldId id="374"/>
            <p14:sldId id="405"/>
            <p14:sldId id="301"/>
            <p14:sldId id="351"/>
            <p14:sldId id="320"/>
            <p14:sldId id="377"/>
            <p14:sldId id="350"/>
            <p14:sldId id="378"/>
            <p14:sldId id="385"/>
            <p14:sldId id="386"/>
            <p14:sldId id="310"/>
            <p14:sldId id="355"/>
            <p14:sldId id="387"/>
            <p14:sldId id="379"/>
            <p14:sldId id="380"/>
            <p14:sldId id="388"/>
            <p14:sldId id="409"/>
            <p14:sldId id="410"/>
            <p14:sldId id="341"/>
            <p14:sldId id="356"/>
            <p14:sldId id="381"/>
            <p14:sldId id="406"/>
            <p14:sldId id="286"/>
            <p14:sldId id="288"/>
            <p14:sldId id="407"/>
            <p14:sldId id="290"/>
            <p14:sldId id="292"/>
            <p14:sldId id="294"/>
            <p14:sldId id="391"/>
            <p14:sldId id="300"/>
            <p14:sldId id="392"/>
            <p14:sldId id="311"/>
          </p14:sldIdLst>
        </p14:section>
        <p14:section name="Closing Slide" id="{A7C8DE5B-7F24-ED40-93A2-1CFCB15A2A16}">
          <p14:sldIdLst>
            <p14:sldId id="390"/>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urner, Teri Lee" initials="TTL" lastIdx="0" clrIdx="0">
    <p:extLst>
      <p:ext uri="{19B8F6BF-5375-455C-9EA6-DF929625EA0E}">
        <p15:presenceInfo xmlns:p15="http://schemas.microsoft.com/office/powerpoint/2012/main" userId="S-1-5-21-2095401915-1854694151-564218192-485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062"/>
    <a:srgbClr val="3485A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653" autoAdjust="0"/>
    <p:restoredTop sz="68317" autoAdjust="0"/>
  </p:normalViewPr>
  <p:slideViewPr>
    <p:cSldViewPr snapToGrid="0" snapToObjects="1">
      <p:cViewPr>
        <p:scale>
          <a:sx n="110" d="100"/>
          <a:sy n="110" d="100"/>
        </p:scale>
        <p:origin x="1248" y="-30"/>
      </p:cViewPr>
      <p:guideLst>
        <p:guide orient="horz" pos="1620"/>
        <p:guide pos="2880"/>
      </p:guideLst>
    </p:cSldViewPr>
  </p:slideViewPr>
  <p:notesTextViewPr>
    <p:cViewPr>
      <p:scale>
        <a:sx n="3" d="2"/>
        <a:sy n="3" d="2"/>
      </p:scale>
      <p:origin x="0" y="0"/>
    </p:cViewPr>
  </p:notesTextViewPr>
  <p:sorterViewPr>
    <p:cViewPr>
      <p:scale>
        <a:sx n="149" d="100"/>
        <a:sy n="149" d="100"/>
      </p:scale>
      <p:origin x="0" y="-2022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handoutMaster" Target="handoutMasters/handoutMaster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 Id="rId86"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sz="quarter" idx="1"/>
          </p:nvPr>
        </p:nvSpPr>
        <p:spPr>
          <a:xfrm>
            <a:off x="3898102" y="0"/>
            <a:ext cx="2982119" cy="464820"/>
          </a:xfrm>
          <a:prstGeom prst="rect">
            <a:avLst/>
          </a:prstGeom>
        </p:spPr>
        <p:txBody>
          <a:bodyPr vert="horz" lIns="92446" tIns="46223" rIns="92446" bIns="46223" rtlCol="0"/>
          <a:lstStyle>
            <a:lvl1pPr algn="r">
              <a:defRPr sz="1200"/>
            </a:lvl1pPr>
          </a:lstStyle>
          <a:p>
            <a:fld id="{EC8F9553-E32A-7F4F-96EB-32C11AB28FBB}" type="datetimeFigureOut">
              <a:rPr lang="en-US" smtClean="0"/>
              <a:t>9/3/2019</a:t>
            </a:fld>
            <a:endParaRPr lang="en-US"/>
          </a:p>
        </p:txBody>
      </p:sp>
      <p:sp>
        <p:nvSpPr>
          <p:cNvPr id="4" name="Footer Placeholder 3"/>
          <p:cNvSpPr>
            <a:spLocks noGrp="1"/>
          </p:cNvSpPr>
          <p:nvPr>
            <p:ph type="ftr" sz="quarter" idx="2"/>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p:cNvSpPr>
            <a:spLocks noGrp="1"/>
          </p:cNvSpPr>
          <p:nvPr>
            <p:ph type="sldNum" sz="quarter" idx="3"/>
          </p:nvPr>
        </p:nvSpPr>
        <p:spPr>
          <a:xfrm>
            <a:off x="3898102" y="8829967"/>
            <a:ext cx="2982119" cy="464820"/>
          </a:xfrm>
          <a:prstGeom prst="rect">
            <a:avLst/>
          </a:prstGeom>
        </p:spPr>
        <p:txBody>
          <a:bodyPr vert="horz" lIns="92446" tIns="46223" rIns="92446" bIns="46223" rtlCol="0" anchor="b"/>
          <a:lstStyle>
            <a:lvl1pPr algn="r">
              <a:defRPr sz="1200"/>
            </a:lvl1pPr>
          </a:lstStyle>
          <a:p>
            <a:fld id="{174584CA-D316-EE40-89B4-38C85FC3A424}" type="slidenum">
              <a:rPr lang="en-US" smtClean="0"/>
              <a:t>‹#›</a:t>
            </a:fld>
            <a:endParaRPr lang="en-US"/>
          </a:p>
        </p:txBody>
      </p:sp>
    </p:spTree>
    <p:extLst>
      <p:ext uri="{BB962C8B-B14F-4D97-AF65-F5344CB8AC3E}">
        <p14:creationId xmlns:p14="http://schemas.microsoft.com/office/powerpoint/2010/main" val="7364053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4820"/>
          </a:xfrm>
          <a:prstGeom prst="rect">
            <a:avLst/>
          </a:prstGeom>
        </p:spPr>
        <p:txBody>
          <a:bodyPr vert="horz" lIns="92446" tIns="46223" rIns="92446" bIns="46223" rtlCol="0"/>
          <a:lstStyle>
            <a:lvl1pPr algn="r">
              <a:defRPr sz="1200"/>
            </a:lvl1pPr>
          </a:lstStyle>
          <a:p>
            <a:fld id="{E7353E7F-F462-6A4B-BE41-5D25639A3136}" type="datetimeFigureOut">
              <a:rPr lang="en-US" smtClean="0"/>
              <a:t>9/3/2019</a:t>
            </a:fld>
            <a:endParaRPr lang="en-US"/>
          </a:p>
        </p:txBody>
      </p:sp>
      <p:sp>
        <p:nvSpPr>
          <p:cNvPr id="4" name="Slide Image Placeholder 3"/>
          <p:cNvSpPr>
            <a:spLocks noGrp="1" noRot="1" noChangeAspect="1"/>
          </p:cNvSpPr>
          <p:nvPr>
            <p:ph type="sldImg" idx="2"/>
          </p:nvPr>
        </p:nvSpPr>
        <p:spPr>
          <a:xfrm>
            <a:off x="342900" y="696913"/>
            <a:ext cx="6196013" cy="348615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2446" tIns="46223" rIns="92446" bIns="46223" rtlCol="0" anchor="b"/>
          <a:lstStyle>
            <a:lvl1pPr algn="r">
              <a:defRPr sz="1200"/>
            </a:lvl1pPr>
          </a:lstStyle>
          <a:p>
            <a:fld id="{8D153803-A8F5-A947-92E7-6D7F51058EF0}" type="slidenum">
              <a:rPr lang="en-US" smtClean="0"/>
              <a:t>‹#›</a:t>
            </a:fld>
            <a:endParaRPr lang="en-US"/>
          </a:p>
        </p:txBody>
      </p:sp>
    </p:spTree>
    <p:extLst>
      <p:ext uri="{BB962C8B-B14F-4D97-AF65-F5344CB8AC3E}">
        <p14:creationId xmlns:p14="http://schemas.microsoft.com/office/powerpoint/2010/main" val="296299431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153803-A8F5-A947-92E7-6D7F51058EF0}" type="slidenum">
              <a:rPr lang="en-US" smtClean="0"/>
              <a:t>1</a:t>
            </a:fld>
            <a:endParaRPr lang="en-US"/>
          </a:p>
        </p:txBody>
      </p:sp>
    </p:spTree>
    <p:extLst>
      <p:ext uri="{BB962C8B-B14F-4D97-AF65-F5344CB8AC3E}">
        <p14:creationId xmlns:p14="http://schemas.microsoft.com/office/powerpoint/2010/main" val="3681559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individual’s response</a:t>
            </a:r>
            <a:r>
              <a:rPr lang="en-US" baseline="0" dirty="0"/>
              <a:t> to learning is dominated at any given moment by whichever need has priority.  </a:t>
            </a:r>
          </a:p>
          <a:p>
            <a:endParaRPr lang="en-US" dirty="0"/>
          </a:p>
          <a:p>
            <a:r>
              <a:rPr lang="en-US" dirty="0"/>
              <a:t>Maslow’s most famous work was the ‘Hierarchy of Needs’ in which he suggested than an individual’s response to learning is dominated at any given moment by whichever need has priority.  The hierarchy of needs is divided into two phases.  The lower order needs relate</a:t>
            </a:r>
            <a:r>
              <a:rPr lang="en-US" baseline="0" dirty="0"/>
              <a:t> to the physiological and safety aspects of learning.  </a:t>
            </a:r>
            <a:r>
              <a:rPr lang="en-US" b="1" baseline="0" dirty="0"/>
              <a:t>Maslow argued that progression to higher levels is not possible unless the lower-level needs have been met.</a:t>
            </a:r>
            <a:r>
              <a:rPr lang="en-US" baseline="0" dirty="0"/>
              <a:t>  (Think about trying to learn in a really cold room – you have trouble listening because you are focused on how cold you are).</a:t>
            </a:r>
          </a:p>
          <a:p>
            <a:endParaRPr lang="en-US" baseline="0" dirty="0"/>
          </a:p>
          <a:p>
            <a:r>
              <a:rPr lang="en-US" baseline="0" dirty="0"/>
              <a:t>Physiological:  comfort, heating and lighting</a:t>
            </a:r>
          </a:p>
          <a:p>
            <a:r>
              <a:rPr lang="en-US" baseline="0" dirty="0"/>
              <a:t>Safety:  physical and psychological</a:t>
            </a:r>
          </a:p>
          <a:p>
            <a:endParaRPr lang="en-US" baseline="0" dirty="0"/>
          </a:p>
          <a:p>
            <a:r>
              <a:rPr lang="en-US" baseline="0" dirty="0"/>
              <a:t>Higher order needs:  belonging:  acceptance and mutual trust  </a:t>
            </a:r>
          </a:p>
          <a:p>
            <a:r>
              <a:rPr lang="en-US" baseline="0" dirty="0"/>
              <a:t>Esteem:  self-confidence and self-respect</a:t>
            </a:r>
          </a:p>
          <a:p>
            <a:r>
              <a:rPr lang="en-US" baseline="0" dirty="0"/>
              <a:t>Self-Actualization:  realizing potential and desire to grow</a:t>
            </a:r>
          </a:p>
          <a:p>
            <a:endParaRPr lang="en-US" baseline="0" dirty="0"/>
          </a:p>
          <a:p>
            <a:r>
              <a:rPr lang="en-US" baseline="0" dirty="0"/>
              <a:t>Maslow claimed that the motivation to progress through each level can be driven by either extrinsic or intrinsic forces.  </a:t>
            </a:r>
            <a:endParaRPr lang="en-US" dirty="0"/>
          </a:p>
          <a:p>
            <a:endParaRPr lang="en-US" dirty="0"/>
          </a:p>
          <a:p>
            <a:r>
              <a:rPr lang="en-US" dirty="0"/>
              <a:t>Basic needs</a:t>
            </a:r>
          </a:p>
          <a:p>
            <a:r>
              <a:rPr lang="en-US" dirty="0"/>
              <a:t>Psychological needs</a:t>
            </a:r>
          </a:p>
          <a:p>
            <a:r>
              <a:rPr lang="en-US" dirty="0"/>
              <a:t>Self-fulfillment</a:t>
            </a:r>
            <a:r>
              <a:rPr lang="en-US" baseline="0" dirty="0"/>
              <a:t> needs</a:t>
            </a:r>
            <a:endParaRPr lang="en-US" dirty="0"/>
          </a:p>
          <a:p>
            <a:endParaRPr lang="en-US" dirty="0"/>
          </a:p>
        </p:txBody>
      </p:sp>
      <p:sp>
        <p:nvSpPr>
          <p:cNvPr id="4" name="Slide Number Placeholder 3"/>
          <p:cNvSpPr>
            <a:spLocks noGrp="1"/>
          </p:cNvSpPr>
          <p:nvPr>
            <p:ph type="sldNum" sz="quarter" idx="10"/>
          </p:nvPr>
        </p:nvSpPr>
        <p:spPr/>
        <p:txBody>
          <a:bodyPr/>
          <a:lstStyle/>
          <a:p>
            <a:fld id="{8D153803-A8F5-A947-92E7-6D7F51058EF0}" type="slidenum">
              <a:rPr lang="en-US" smtClean="0"/>
              <a:t>10</a:t>
            </a:fld>
            <a:endParaRPr lang="en-US"/>
          </a:p>
        </p:txBody>
      </p:sp>
    </p:spTree>
    <p:extLst>
      <p:ext uri="{BB962C8B-B14F-4D97-AF65-F5344CB8AC3E}">
        <p14:creationId xmlns:p14="http://schemas.microsoft.com/office/powerpoint/2010/main" val="3988458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153803-A8F5-A947-92E7-6D7F51058EF0}" type="slidenum">
              <a:rPr lang="en-US" smtClean="0"/>
              <a:t>11</a:t>
            </a:fld>
            <a:endParaRPr lang="en-US"/>
          </a:p>
        </p:txBody>
      </p:sp>
    </p:spTree>
    <p:extLst>
      <p:ext uri="{BB962C8B-B14F-4D97-AF65-F5344CB8AC3E}">
        <p14:creationId xmlns:p14="http://schemas.microsoft.com/office/powerpoint/2010/main" val="2557053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Across</a:t>
            </a:r>
            <a:r>
              <a:rPr lang="en-US" baseline="0" dirty="0"/>
              <a:t> the United States and throughout the world – there is a day that thousands of medical students magically become a doctor.  One day ago they were a medical student wrapped in the protections of their schooling and today – poof – they are a DOCTOR.  However – despite the fact they have doctor before their name – they are still in training.  Many have not fully developed a professional identity of being a doctor.   The concept of Legitimate peripheral participation and development of professional identity</a:t>
            </a:r>
            <a:endParaRPr lang="en-US" dirty="0"/>
          </a:p>
          <a:p>
            <a:endParaRPr lang="en-US" dirty="0"/>
          </a:p>
        </p:txBody>
      </p:sp>
      <p:sp>
        <p:nvSpPr>
          <p:cNvPr id="4" name="Slide Number Placeholder 3"/>
          <p:cNvSpPr>
            <a:spLocks noGrp="1"/>
          </p:cNvSpPr>
          <p:nvPr>
            <p:ph type="sldNum" sz="quarter" idx="10"/>
          </p:nvPr>
        </p:nvSpPr>
        <p:spPr/>
        <p:txBody>
          <a:bodyPr/>
          <a:lstStyle/>
          <a:p>
            <a:fld id="{8D153803-A8F5-A947-92E7-6D7F51058EF0}" type="slidenum">
              <a:rPr lang="en-US" smtClean="0"/>
              <a:t>12</a:t>
            </a:fld>
            <a:endParaRPr lang="en-US"/>
          </a:p>
        </p:txBody>
      </p:sp>
    </p:spTree>
    <p:extLst>
      <p:ext uri="{BB962C8B-B14F-4D97-AF65-F5344CB8AC3E}">
        <p14:creationId xmlns:p14="http://schemas.microsoft.com/office/powerpoint/2010/main" val="3915677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was reflecting on what I tell applicants after their interview – I hope you choose TCH to become your pediatric training HOME.  </a:t>
            </a:r>
          </a:p>
          <a:p>
            <a:endParaRPr lang="en-US" dirty="0"/>
          </a:p>
          <a:p>
            <a:r>
              <a:rPr lang="en-US" dirty="0"/>
              <a:t>Concept of a training “home” – more than the hospitals 4 walls and roof, the word “home” evokes many emotions and images.  For trainees, home should be a place of safety and security, a place of belonging and nurturance, where individuality, self esteem and confidence grow.  Home is the place where trainees evolve into their best selves.</a:t>
            </a:r>
          </a:p>
          <a:p>
            <a:endParaRPr lang="en-US" dirty="0"/>
          </a:p>
        </p:txBody>
      </p:sp>
      <p:sp>
        <p:nvSpPr>
          <p:cNvPr id="4" name="Slide Number Placeholder 3"/>
          <p:cNvSpPr>
            <a:spLocks noGrp="1"/>
          </p:cNvSpPr>
          <p:nvPr>
            <p:ph type="sldNum" sz="quarter" idx="10"/>
          </p:nvPr>
        </p:nvSpPr>
        <p:spPr/>
        <p:txBody>
          <a:bodyPr/>
          <a:lstStyle/>
          <a:p>
            <a:fld id="{8D153803-A8F5-A947-92E7-6D7F51058EF0}" type="slidenum">
              <a:rPr lang="en-US" smtClean="0"/>
              <a:t>13</a:t>
            </a:fld>
            <a:endParaRPr lang="en-US"/>
          </a:p>
        </p:txBody>
      </p:sp>
    </p:spTree>
    <p:extLst>
      <p:ext uri="{BB962C8B-B14F-4D97-AF65-F5344CB8AC3E}">
        <p14:creationId xmlns:p14="http://schemas.microsoft.com/office/powerpoint/2010/main" val="1381376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153803-A8F5-A947-92E7-6D7F51058EF0}" type="slidenum">
              <a:rPr lang="en-US" smtClean="0"/>
              <a:t>14</a:t>
            </a:fld>
            <a:endParaRPr lang="en-US"/>
          </a:p>
        </p:txBody>
      </p:sp>
    </p:spTree>
    <p:extLst>
      <p:ext uri="{BB962C8B-B14F-4D97-AF65-F5344CB8AC3E}">
        <p14:creationId xmlns:p14="http://schemas.microsoft.com/office/powerpoint/2010/main" val="6816968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153803-A8F5-A947-92E7-6D7F51058EF0}" type="slidenum">
              <a:rPr lang="en-US" smtClean="0"/>
              <a:t>15</a:t>
            </a:fld>
            <a:endParaRPr lang="en-US"/>
          </a:p>
        </p:txBody>
      </p:sp>
    </p:spTree>
    <p:extLst>
      <p:ext uri="{BB962C8B-B14F-4D97-AF65-F5344CB8AC3E}">
        <p14:creationId xmlns:p14="http://schemas.microsoft.com/office/powerpoint/2010/main" val="27407991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153803-A8F5-A947-92E7-6D7F51058EF0}" type="slidenum">
              <a:rPr lang="en-US" smtClean="0"/>
              <a:t>16</a:t>
            </a:fld>
            <a:endParaRPr lang="en-US"/>
          </a:p>
        </p:txBody>
      </p:sp>
    </p:spTree>
    <p:extLst>
      <p:ext uri="{BB962C8B-B14F-4D97-AF65-F5344CB8AC3E}">
        <p14:creationId xmlns:p14="http://schemas.microsoft.com/office/powerpoint/2010/main" val="3879353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153803-A8F5-A947-92E7-6D7F51058EF0}" type="slidenum">
              <a:rPr lang="en-US" smtClean="0"/>
              <a:t>17</a:t>
            </a:fld>
            <a:endParaRPr lang="en-US"/>
          </a:p>
        </p:txBody>
      </p:sp>
    </p:spTree>
    <p:extLst>
      <p:ext uri="{BB962C8B-B14F-4D97-AF65-F5344CB8AC3E}">
        <p14:creationId xmlns:p14="http://schemas.microsoft.com/office/powerpoint/2010/main" val="23318849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ChangeArrowheads="1" noTextEdit="1"/>
          </p:cNvSpPr>
          <p:nvPr>
            <p:ph type="sldImg"/>
          </p:nvPr>
        </p:nvSpPr>
        <p:spPr>
          <a:ln/>
        </p:spPr>
      </p:sp>
      <p:sp>
        <p:nvSpPr>
          <p:cNvPr id="32771"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The first psychologist to systematically study this was a Harvard professor named Robert Rosenthal, who in 1964 did a wonderful experiment at an elementary school south of San Francisco.</a:t>
            </a:r>
          </a:p>
          <a:p>
            <a:r>
              <a:rPr lang="en-US" altLang="en-US" dirty="0">
                <a:latin typeface="Arial" panose="020B0604020202020204" pitchFamily="34" charset="0"/>
              </a:rPr>
              <a:t>The idea was to figure out what would happen if teachers were told that certain kids in their class were destined to succeed, so Rosenthal took a normal IQ test and dressed it up as a different test.</a:t>
            </a:r>
          </a:p>
          <a:p>
            <a:r>
              <a:rPr lang="en-US" altLang="en-US" dirty="0">
                <a:latin typeface="Arial" panose="020B0604020202020204" pitchFamily="34" charset="0"/>
              </a:rPr>
              <a:t>"It was a standardized IQ test, Flanagan's Test of General Ability," he says. "But the cover we put on it, we had printed on every test booklet, said 'Harvard Test of Inflected Acquisition.' "</a:t>
            </a:r>
          </a:p>
          <a:p>
            <a:r>
              <a:rPr lang="en-US" altLang="en-US" dirty="0">
                <a:latin typeface="Arial" panose="020B0604020202020204" pitchFamily="34" charset="0"/>
              </a:rPr>
              <a:t>Rosenthal told the teachers that this very special test from Harvard had the very special ability to predict which kids were about to be very special — that is, which kids were about to experience a dramatic growth in their IQ.</a:t>
            </a:r>
          </a:p>
          <a:p>
            <a:r>
              <a:rPr lang="en-US" altLang="en-US" dirty="0">
                <a:latin typeface="Arial" panose="020B0604020202020204" pitchFamily="34" charset="0"/>
              </a:rPr>
              <a:t>After the kids took the test, he then chose from every class several children totally at random. There was nothing at all to distinguish these kids from the other kids, but he told their teachers that the test predicted the kids were on the verge of an intense intellectual bloom.</a:t>
            </a:r>
          </a:p>
          <a:p>
            <a:endParaRPr lang="en-US" altLang="en-US" dirty="0">
              <a:latin typeface="Arial" panose="020B0604020202020204" pitchFamily="34" charset="0"/>
            </a:endParaRPr>
          </a:p>
        </p:txBody>
      </p:sp>
      <p:sp>
        <p:nvSpPr>
          <p:cNvPr id="32772"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1122" indent="-288893">
              <a:defRPr sz="2400">
                <a:solidFill>
                  <a:schemeClr val="tx1"/>
                </a:solidFill>
                <a:latin typeface="Arial" panose="020B0604020202020204" pitchFamily="34" charset="0"/>
                <a:ea typeface="ＭＳ Ｐゴシック" panose="020B0600070205080204" pitchFamily="34" charset="-128"/>
              </a:defRPr>
            </a:lvl2pPr>
            <a:lvl3pPr marL="1155573" indent="-231115">
              <a:defRPr sz="2400">
                <a:solidFill>
                  <a:schemeClr val="tx1"/>
                </a:solidFill>
                <a:latin typeface="Arial" panose="020B0604020202020204" pitchFamily="34" charset="0"/>
                <a:ea typeface="ＭＳ Ｐゴシック" panose="020B0600070205080204" pitchFamily="34" charset="-128"/>
              </a:defRPr>
            </a:lvl3pPr>
            <a:lvl4pPr marL="1617802" indent="-231115">
              <a:defRPr sz="2400">
                <a:solidFill>
                  <a:schemeClr val="tx1"/>
                </a:solidFill>
                <a:latin typeface="Arial" panose="020B0604020202020204" pitchFamily="34" charset="0"/>
                <a:ea typeface="ＭＳ Ｐゴシック" panose="020B0600070205080204" pitchFamily="34" charset="-128"/>
              </a:defRPr>
            </a:lvl4pPr>
            <a:lvl5pPr marL="2080031" indent="-231115">
              <a:defRPr sz="2400">
                <a:solidFill>
                  <a:schemeClr val="tx1"/>
                </a:solidFill>
                <a:latin typeface="Arial" panose="020B0604020202020204" pitchFamily="34" charset="0"/>
                <a:ea typeface="ＭＳ Ｐゴシック" panose="020B0600070205080204" pitchFamily="34" charset="-128"/>
              </a:defRPr>
            </a:lvl5pPr>
            <a:lvl6pPr marL="2542261" indent="-23111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4490" indent="-23111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6719" indent="-23111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28948" indent="-23111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FEB0FBD-0F28-4180-A546-CDE56868119C}" type="slidenum">
              <a:rPr lang="en-US" altLang="en-US" sz="1200"/>
              <a:pPr/>
              <a:t>18</a:t>
            </a:fld>
            <a:endParaRPr lang="en-US" altLang="en-US" sz="1200"/>
          </a:p>
        </p:txBody>
      </p:sp>
    </p:spTree>
    <p:extLst>
      <p:ext uri="{BB962C8B-B14F-4D97-AF65-F5344CB8AC3E}">
        <p14:creationId xmlns:p14="http://schemas.microsoft.com/office/powerpoint/2010/main" val="569044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ChangeArrowheads="1" noTextEdit="1"/>
          </p:cNvSpPr>
          <p:nvPr>
            <p:ph type="sldImg"/>
          </p:nvPr>
        </p:nvSpPr>
        <p:spPr>
          <a:ln/>
        </p:spPr>
      </p:sp>
      <p:sp>
        <p:nvSpPr>
          <p:cNvPr id="34819"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Arial" panose="020B0604020202020204" pitchFamily="34" charset="0"/>
              </a:rPr>
              <a:t>The bottom line is that if we expect certain behaviors from people, we treat them differently — and that treatment is likely to affect their behavior,” Our Mindset Can Effect the Outcomes of Others</a:t>
            </a:r>
          </a:p>
          <a:p>
            <a:r>
              <a:rPr lang="en-US" altLang="en-US" dirty="0">
                <a:latin typeface="Arial" panose="020B0604020202020204" pitchFamily="34" charset="0"/>
              </a:rPr>
              <a:t>In this study, the teachers behaved differently in 4 ways:</a:t>
            </a:r>
          </a:p>
          <a:p>
            <a:r>
              <a:rPr lang="en-US" altLang="en-US" dirty="0">
                <a:latin typeface="Arial" panose="020B0604020202020204" pitchFamily="34" charset="0"/>
              </a:rPr>
              <a:t>Climate – they were nicer, input – taught more material to these children, response opportunity – called on them more and they allowed them to talk longer and feedback – both praised more AND gave them more differential feedback when they got it wrong.</a:t>
            </a:r>
          </a:p>
          <a:p>
            <a:endParaRPr lang="en-US" altLang="en-US" dirty="0">
              <a:latin typeface="Arial" panose="020B0604020202020204" pitchFamily="34" charset="0"/>
            </a:endParaRPr>
          </a:p>
        </p:txBody>
      </p:sp>
      <p:sp>
        <p:nvSpPr>
          <p:cNvPr id="34820"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1122" indent="-288893">
              <a:defRPr sz="2400">
                <a:solidFill>
                  <a:schemeClr val="tx1"/>
                </a:solidFill>
                <a:latin typeface="Arial" panose="020B0604020202020204" pitchFamily="34" charset="0"/>
                <a:ea typeface="ＭＳ Ｐゴシック" panose="020B0600070205080204" pitchFamily="34" charset="-128"/>
              </a:defRPr>
            </a:lvl2pPr>
            <a:lvl3pPr marL="1155573" indent="-231115">
              <a:defRPr sz="2400">
                <a:solidFill>
                  <a:schemeClr val="tx1"/>
                </a:solidFill>
                <a:latin typeface="Arial" panose="020B0604020202020204" pitchFamily="34" charset="0"/>
                <a:ea typeface="ＭＳ Ｐゴシック" panose="020B0600070205080204" pitchFamily="34" charset="-128"/>
              </a:defRPr>
            </a:lvl3pPr>
            <a:lvl4pPr marL="1617802" indent="-231115">
              <a:defRPr sz="2400">
                <a:solidFill>
                  <a:schemeClr val="tx1"/>
                </a:solidFill>
                <a:latin typeface="Arial" panose="020B0604020202020204" pitchFamily="34" charset="0"/>
                <a:ea typeface="ＭＳ Ｐゴシック" panose="020B0600070205080204" pitchFamily="34" charset="-128"/>
              </a:defRPr>
            </a:lvl4pPr>
            <a:lvl5pPr marL="2080031" indent="-231115">
              <a:defRPr sz="2400">
                <a:solidFill>
                  <a:schemeClr val="tx1"/>
                </a:solidFill>
                <a:latin typeface="Arial" panose="020B0604020202020204" pitchFamily="34" charset="0"/>
                <a:ea typeface="ＭＳ Ｐゴシック" panose="020B0600070205080204" pitchFamily="34" charset="-128"/>
              </a:defRPr>
            </a:lvl5pPr>
            <a:lvl6pPr marL="2542261" indent="-23111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4490" indent="-23111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6719" indent="-23111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28948" indent="-23111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CA78BD7-B8CD-448E-9D7C-A239BB2C9393}" type="slidenum">
              <a:rPr lang="en-US" altLang="en-US" sz="1200"/>
              <a:pPr/>
              <a:t>19</a:t>
            </a:fld>
            <a:endParaRPr lang="en-US" altLang="en-US" sz="1200"/>
          </a:p>
        </p:txBody>
      </p:sp>
    </p:spTree>
    <p:extLst>
      <p:ext uri="{BB962C8B-B14F-4D97-AF65-F5344CB8AC3E}">
        <p14:creationId xmlns:p14="http://schemas.microsoft.com/office/powerpoint/2010/main" val="1242082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153803-A8F5-A947-92E7-6D7F51058EF0}" type="slidenum">
              <a:rPr lang="en-US" smtClean="0"/>
              <a:t>2</a:t>
            </a:fld>
            <a:endParaRPr lang="en-US"/>
          </a:p>
        </p:txBody>
      </p:sp>
    </p:spTree>
    <p:extLst>
      <p:ext uri="{BB962C8B-B14F-4D97-AF65-F5344CB8AC3E}">
        <p14:creationId xmlns:p14="http://schemas.microsoft.com/office/powerpoint/2010/main" val="37222826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These teachers</a:t>
            </a:r>
            <a:r>
              <a:rPr lang="en-US" b="1" baseline="0" dirty="0"/>
              <a:t> BEHAVED differently to those they thought would do well – affinity bias</a:t>
            </a:r>
            <a:endParaRPr lang="en-US" b="1" dirty="0"/>
          </a:p>
          <a:p>
            <a:endParaRPr lang="en-US" dirty="0"/>
          </a:p>
          <a:p>
            <a:r>
              <a:rPr lang="en-US" dirty="0"/>
              <a:t>Audiotape yourself on rounds or with small group teaching – very powerful</a:t>
            </a:r>
            <a:r>
              <a:rPr lang="en-US" baseline="0" dirty="0"/>
              <a:t> exercise</a:t>
            </a:r>
            <a:endParaRPr lang="en-US" dirty="0"/>
          </a:p>
          <a:p>
            <a:endParaRPr lang="en-US" dirty="0"/>
          </a:p>
          <a:p>
            <a:r>
              <a:rPr lang="en-US" dirty="0"/>
              <a:t>Climate – they were nicer, input – taught more material to these children, response opportunity – called on them more and they allowed them to talk longer and feedback – both praised more AND gave them more differential feedback when they got it wrong.</a:t>
            </a:r>
          </a:p>
          <a:p>
            <a:endParaRPr lang="en-US" dirty="0"/>
          </a:p>
          <a:p>
            <a:r>
              <a:rPr lang="en-US" dirty="0"/>
              <a:t>Social psychologist Albert </a:t>
            </a:r>
            <a:r>
              <a:rPr lang="en-US" dirty="0" err="1"/>
              <a:t>Mehrabian</a:t>
            </a:r>
            <a:r>
              <a:rPr lang="en-US" dirty="0"/>
              <a:t> has been credited with defining the concept of immediacy in terms of his "principle of immediacy," which states "people are drawn toward persons and things they like, evaluate highly, and prefer; and they avoid or move away from things they dislike, evaluate negatively, or do not prefer" (</a:t>
            </a:r>
            <a:r>
              <a:rPr lang="en-US" dirty="0" err="1"/>
              <a:t>Mehrabian</a:t>
            </a:r>
            <a:r>
              <a:rPr lang="en-US" dirty="0"/>
              <a:t>, 1971).</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8D153803-A8F5-A947-92E7-6D7F51058EF0}" type="slidenum">
              <a:rPr lang="en-US" smtClean="0"/>
              <a:t>20</a:t>
            </a:fld>
            <a:endParaRPr lang="en-US"/>
          </a:p>
        </p:txBody>
      </p:sp>
    </p:spTree>
    <p:extLst>
      <p:ext uri="{BB962C8B-B14F-4D97-AF65-F5344CB8AC3E}">
        <p14:creationId xmlns:p14="http://schemas.microsoft.com/office/powerpoint/2010/main" val="2014142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Regarding intelligence, what percentage out of 100 is effort and what percentage is ability? </a:t>
            </a:r>
          </a:p>
          <a:p>
            <a:endParaRPr lang="en-US" dirty="0"/>
          </a:p>
          <a:p>
            <a:endParaRPr lang="en-US" dirty="0"/>
          </a:p>
        </p:txBody>
      </p:sp>
      <p:sp>
        <p:nvSpPr>
          <p:cNvPr id="4" name="Slide Number Placeholder 3"/>
          <p:cNvSpPr>
            <a:spLocks noGrp="1"/>
          </p:cNvSpPr>
          <p:nvPr>
            <p:ph type="sldNum" sz="quarter" idx="10"/>
          </p:nvPr>
        </p:nvSpPr>
        <p:spPr/>
        <p:txBody>
          <a:bodyPr/>
          <a:lstStyle/>
          <a:p>
            <a:fld id="{8D153803-A8F5-A947-92E7-6D7F51058EF0}" type="slidenum">
              <a:rPr lang="en-US" smtClean="0"/>
              <a:t>21</a:t>
            </a:fld>
            <a:endParaRPr lang="en-US"/>
          </a:p>
        </p:txBody>
      </p:sp>
    </p:spTree>
    <p:extLst>
      <p:ext uri="{BB962C8B-B14F-4D97-AF65-F5344CB8AC3E}">
        <p14:creationId xmlns:p14="http://schemas.microsoft.com/office/powerpoint/2010/main" val="13713798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Mindsets are “how we see the world”</a:t>
            </a:r>
          </a:p>
        </p:txBody>
      </p:sp>
      <p:sp>
        <p:nvSpPr>
          <p:cNvPr id="4" name="Slide Number Placeholder 3"/>
          <p:cNvSpPr>
            <a:spLocks noGrp="1"/>
          </p:cNvSpPr>
          <p:nvPr>
            <p:ph type="sldNum" sz="quarter" idx="10"/>
          </p:nvPr>
        </p:nvSpPr>
        <p:spPr/>
        <p:txBody>
          <a:bodyPr/>
          <a:lstStyle/>
          <a:p>
            <a:fld id="{8D153803-A8F5-A947-92E7-6D7F51058EF0}" type="slidenum">
              <a:rPr lang="en-US" smtClean="0"/>
              <a:t>22</a:t>
            </a:fld>
            <a:endParaRPr lang="en-US"/>
          </a:p>
        </p:txBody>
      </p:sp>
    </p:spTree>
    <p:extLst>
      <p:ext uri="{BB962C8B-B14F-4D97-AF65-F5344CB8AC3E}">
        <p14:creationId xmlns:p14="http://schemas.microsoft.com/office/powerpoint/2010/main" val="18873886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ChangeArrowheads="1" noTextEdit="1"/>
          </p:cNvSpPr>
          <p:nvPr>
            <p:ph type="sldImg"/>
          </p:nvPr>
        </p:nvSpPr>
        <p:spPr>
          <a:ln/>
        </p:spPr>
      </p:sp>
      <p:sp>
        <p:nvSpPr>
          <p:cNvPr id="91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85763" indent="-385763">
              <a:buFont typeface="+mj-lt"/>
              <a:buAutoNum type="arabicPeriod"/>
              <a:defRPr/>
            </a:pPr>
            <a:r>
              <a:rPr lang="en-US" altLang="en-US" sz="1200" dirty="0">
                <a:latin typeface="Arial" panose="020B0604020202020204" pitchFamily="34" charset="0"/>
                <a:ea typeface="Geneva"/>
                <a:cs typeface="Geneva"/>
              </a:rPr>
              <a:t>Loci of control</a:t>
            </a:r>
          </a:p>
          <a:p>
            <a:pPr marL="385763" indent="-385763">
              <a:buFont typeface="+mj-lt"/>
              <a:buAutoNum type="arabicPeriod"/>
              <a:defRPr/>
            </a:pPr>
            <a:r>
              <a:rPr lang="en-US" altLang="en-US" sz="1200" dirty="0">
                <a:latin typeface="Arial" panose="020B0604020202020204" pitchFamily="34" charset="0"/>
                <a:ea typeface="Geneva"/>
                <a:cs typeface="Geneva"/>
              </a:rPr>
              <a:t>Effect of effort </a:t>
            </a:r>
            <a:endParaRPr lang="en-US" altLang="en-US" sz="1200" dirty="0">
              <a:solidFill>
                <a:srgbClr val="FFFFCC"/>
              </a:solidFill>
              <a:latin typeface="Arial" panose="020B0604020202020204" pitchFamily="34" charset="0"/>
              <a:ea typeface="Geneva"/>
              <a:cs typeface="Geneva"/>
            </a:endParaRPr>
          </a:p>
          <a:p>
            <a:pPr marL="385763" indent="-385763">
              <a:buFont typeface="+mj-lt"/>
              <a:buAutoNum type="arabicPeriod"/>
              <a:defRPr/>
            </a:pPr>
            <a:r>
              <a:rPr lang="en-US" altLang="en-US" sz="1200" dirty="0">
                <a:latin typeface="Arial" panose="020B0604020202020204" pitchFamily="34" charset="0"/>
                <a:ea typeface="Geneva"/>
                <a:cs typeface="Geneva"/>
              </a:rPr>
              <a:t>Response to failure or challenges</a:t>
            </a:r>
          </a:p>
          <a:p>
            <a:pPr marL="385763" indent="-385763">
              <a:buFont typeface="+mj-lt"/>
              <a:buAutoNum type="arabicPeriod"/>
              <a:defRPr/>
            </a:pPr>
            <a:r>
              <a:rPr lang="en-US" altLang="en-US" sz="1200" dirty="0">
                <a:latin typeface="Arial" panose="020B0604020202020204" pitchFamily="34" charset="0"/>
                <a:ea typeface="Geneva"/>
                <a:cs typeface="Geneva"/>
              </a:rPr>
              <a:t>Goal orientation – mastery</a:t>
            </a:r>
            <a:r>
              <a:rPr lang="en-US" altLang="en-US" sz="1200" baseline="0" dirty="0">
                <a:latin typeface="Arial" panose="020B0604020202020204" pitchFamily="34" charset="0"/>
                <a:ea typeface="Geneva"/>
                <a:cs typeface="Geneva"/>
              </a:rPr>
              <a:t> vs. performance  (be a little better every time – versus I don’t want to look stupid”</a:t>
            </a:r>
            <a:endParaRPr lang="en-US" altLang="en-US" sz="1200" dirty="0">
              <a:latin typeface="Arial" panose="020B0604020202020204" pitchFamily="34" charset="0"/>
              <a:ea typeface="Geneva"/>
              <a:cs typeface="Geneva"/>
            </a:endParaRPr>
          </a:p>
          <a:p>
            <a:pPr marL="385763" indent="-385763">
              <a:buFont typeface="+mj-lt"/>
              <a:buAutoNum type="arabicPeriod"/>
              <a:defRPr/>
            </a:pPr>
            <a:endParaRPr lang="en-US" altLang="en-US" sz="1200" dirty="0">
              <a:latin typeface="Arial" panose="020B0604020202020204" pitchFamily="34" charset="0"/>
              <a:ea typeface="Geneva"/>
              <a:cs typeface="Geneva"/>
            </a:endParaRPr>
          </a:p>
          <a:p>
            <a:pPr marL="385763" indent="-385763">
              <a:buFont typeface="+mj-lt"/>
              <a:buAutoNum type="arabicPeriod"/>
              <a:defRPr/>
            </a:pPr>
            <a:endParaRPr lang="en-US" altLang="en-US" sz="1200" dirty="0">
              <a:latin typeface="Arial" panose="020B0604020202020204" pitchFamily="34" charset="0"/>
              <a:ea typeface="Geneva"/>
              <a:cs typeface="Geneva"/>
            </a:endParaRPr>
          </a:p>
          <a:p>
            <a:r>
              <a:rPr lang="en-US" altLang="en-US" dirty="0">
                <a:latin typeface="Arial" panose="020B0604020202020204" pitchFamily="34" charset="0"/>
              </a:rPr>
              <a:t>More accurate on self-assessment than fixed </a:t>
            </a:r>
          </a:p>
          <a:p>
            <a:r>
              <a:rPr lang="en-US" altLang="en-US" dirty="0">
                <a:latin typeface="Arial" panose="020B0604020202020204" pitchFamily="34" charset="0"/>
              </a:rPr>
              <a:t>View themselves as successful even after   failure</a:t>
            </a:r>
          </a:p>
          <a:p>
            <a:r>
              <a:rPr lang="en-US" altLang="en-US" dirty="0">
                <a:latin typeface="Arial" panose="020B0604020202020204" pitchFamily="34" charset="0"/>
              </a:rPr>
              <a:t>View success as more diagnostic of ability</a:t>
            </a:r>
          </a:p>
          <a:p>
            <a:endParaRPr lang="en-US" altLang="en-US" dirty="0">
              <a:latin typeface="Arial" panose="020B0604020202020204" pitchFamily="34" charset="0"/>
            </a:endParaRPr>
          </a:p>
          <a:p>
            <a:r>
              <a:rPr lang="en-US" altLang="en-US" dirty="0">
                <a:latin typeface="Arial" panose="020B0604020202020204" pitchFamily="34" charset="0"/>
              </a:rPr>
              <a:t>Underestimate success and overestimate failure</a:t>
            </a:r>
          </a:p>
          <a:p>
            <a:r>
              <a:rPr lang="en-US" altLang="en-US" dirty="0">
                <a:latin typeface="Arial" panose="020B0604020202020204" pitchFamily="34" charset="0"/>
              </a:rPr>
              <a:t>Don’t expect successes to continue, feel others would do better on the task </a:t>
            </a:r>
          </a:p>
          <a:p>
            <a:r>
              <a:rPr lang="en-US" altLang="en-US" dirty="0">
                <a:latin typeface="Arial" panose="020B0604020202020204" pitchFamily="34" charset="0"/>
              </a:rPr>
              <a:t>View failure as more diagnostic</a:t>
            </a:r>
          </a:p>
          <a:p>
            <a:endParaRPr lang="en-US" altLang="en-US" dirty="0">
              <a:latin typeface="Arial" panose="020B0604020202020204" pitchFamily="34" charset="0"/>
            </a:endParaRPr>
          </a:p>
          <a:p>
            <a:endParaRPr lang="en-GB" altLang="en-US" dirty="0">
              <a:latin typeface="Arial" panose="020B0604020202020204" pitchFamily="34" charset="0"/>
            </a:endParaRPr>
          </a:p>
        </p:txBody>
      </p:sp>
      <p:sp>
        <p:nvSpPr>
          <p:cNvPr id="91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A37C47C-A65F-4347-8463-D2AFF16E8761}" type="slidenum">
              <a:rPr lang="en-US" altLang="en-US" sz="1200" smtClean="0">
                <a:solidFill>
                  <a:srgbClr val="000000"/>
                </a:solidFill>
                <a:latin typeface="Times New Roman" panose="02020603050405020304" pitchFamily="18" charset="0"/>
              </a:rPr>
              <a:pPr/>
              <a:t>23</a:t>
            </a:fld>
            <a:endParaRPr lang="en-US" altLang="en-US"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5210320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Failing Forward vs Failing Backward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dirty="0">
              <a:latin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She’ll never be a pediatric subspecialist.  We tried and tried but</a:t>
            </a:r>
            <a:r>
              <a:rPr lang="en-US" altLang="en-US" baseline="0" dirty="0">
                <a:latin typeface="Arial" panose="020B0604020202020204" pitchFamily="34" charset="0"/>
              </a:rPr>
              <a:t> she just isn’t competent/smart enough.</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baseline="0" dirty="0">
              <a:latin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aseline="0" dirty="0">
                <a:latin typeface="Arial" panose="020B0604020202020204" pitchFamily="34" charset="0"/>
              </a:rPr>
              <a:t>Her patients loved her – she was stellar at communication</a:t>
            </a:r>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1122" indent="-288893">
              <a:defRPr sz="2400">
                <a:solidFill>
                  <a:schemeClr val="tx1"/>
                </a:solidFill>
                <a:latin typeface="Arial" panose="020B0604020202020204" pitchFamily="34" charset="0"/>
                <a:ea typeface="MS PGothic" panose="020B0600070205080204" pitchFamily="34" charset="-128"/>
              </a:defRPr>
            </a:lvl2pPr>
            <a:lvl3pPr marL="1155573" indent="-231115">
              <a:defRPr sz="2400">
                <a:solidFill>
                  <a:schemeClr val="tx1"/>
                </a:solidFill>
                <a:latin typeface="Arial" panose="020B0604020202020204" pitchFamily="34" charset="0"/>
                <a:ea typeface="MS PGothic" panose="020B0600070205080204" pitchFamily="34" charset="-128"/>
              </a:defRPr>
            </a:lvl3pPr>
            <a:lvl4pPr marL="1617802" indent="-231115">
              <a:defRPr sz="2400">
                <a:solidFill>
                  <a:schemeClr val="tx1"/>
                </a:solidFill>
                <a:latin typeface="Arial" panose="020B0604020202020204" pitchFamily="34" charset="0"/>
                <a:ea typeface="MS PGothic" panose="020B0600070205080204" pitchFamily="34" charset="-128"/>
              </a:defRPr>
            </a:lvl4pPr>
            <a:lvl5pPr marL="2080031" indent="-231115">
              <a:defRPr sz="2400">
                <a:solidFill>
                  <a:schemeClr val="tx1"/>
                </a:solidFill>
                <a:latin typeface="Arial" panose="020B0604020202020204" pitchFamily="34" charset="0"/>
                <a:ea typeface="MS PGothic" panose="020B0600070205080204" pitchFamily="34" charset="-128"/>
              </a:defRPr>
            </a:lvl5pPr>
            <a:lvl6pPr marL="2542261" indent="-23111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04490" indent="-23111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66719" indent="-23111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28948" indent="-23111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E6791D1-6635-4CF2-A107-5EFB4D0A5309}" type="slidenum">
              <a:rPr lang="en-US" altLang="en-US" sz="1200"/>
              <a:pPr/>
              <a:t>24</a:t>
            </a:fld>
            <a:endParaRPr lang="en-US" altLang="en-US" sz="1200"/>
          </a:p>
        </p:txBody>
      </p:sp>
    </p:spTree>
    <p:extLst>
      <p:ext uri="{BB962C8B-B14F-4D97-AF65-F5344CB8AC3E}">
        <p14:creationId xmlns:p14="http://schemas.microsoft.com/office/powerpoint/2010/main" val="21936860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Perfection</a:t>
            </a:r>
            <a:r>
              <a:rPr lang="en-US" baseline="0" dirty="0"/>
              <a:t> is our enemy</a:t>
            </a:r>
          </a:p>
          <a:p>
            <a:r>
              <a:rPr lang="en-US" baseline="0" dirty="0"/>
              <a:t>Praise for effort and not ability (you are a naturally gifted teacher – versus you worked really hard)</a:t>
            </a:r>
            <a:endParaRPr lang="en-US" dirty="0"/>
          </a:p>
          <a:p>
            <a:endParaRPr lang="en-US" dirty="0"/>
          </a:p>
          <a:p>
            <a:r>
              <a:rPr lang="en-US" dirty="0"/>
              <a:t>Interventions can temper the effect of poverty on academic achievement and help at-risk students1,2</a:t>
            </a:r>
          </a:p>
          <a:p>
            <a:r>
              <a:rPr lang="en-US" dirty="0"/>
              <a:t>Teaching growth mindset before college narrows racial, ethnic and socioeconomic achievement gaps3 </a:t>
            </a:r>
          </a:p>
          <a:p>
            <a:r>
              <a:rPr lang="en-US" dirty="0"/>
              <a:t>Love of learning4</a:t>
            </a:r>
          </a:p>
          <a:p>
            <a:endParaRPr lang="en-US" dirty="0"/>
          </a:p>
        </p:txBody>
      </p:sp>
      <p:sp>
        <p:nvSpPr>
          <p:cNvPr id="4" name="Slide Number Placeholder 3"/>
          <p:cNvSpPr>
            <a:spLocks noGrp="1"/>
          </p:cNvSpPr>
          <p:nvPr>
            <p:ph type="sldNum" sz="quarter" idx="10"/>
          </p:nvPr>
        </p:nvSpPr>
        <p:spPr/>
        <p:txBody>
          <a:bodyPr/>
          <a:lstStyle/>
          <a:p>
            <a:fld id="{8D153803-A8F5-A947-92E7-6D7F51058EF0}" type="slidenum">
              <a:rPr lang="en-US" smtClean="0"/>
              <a:t>25</a:t>
            </a:fld>
            <a:endParaRPr lang="en-US"/>
          </a:p>
        </p:txBody>
      </p:sp>
    </p:spTree>
    <p:extLst>
      <p:ext uri="{BB962C8B-B14F-4D97-AF65-F5344CB8AC3E}">
        <p14:creationId xmlns:p14="http://schemas.microsoft.com/office/powerpoint/2010/main" val="36326312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153803-A8F5-A947-92E7-6D7F51058EF0}" type="slidenum">
              <a:rPr lang="en-US" smtClean="0"/>
              <a:t>26</a:t>
            </a:fld>
            <a:endParaRPr lang="en-US"/>
          </a:p>
        </p:txBody>
      </p:sp>
    </p:spTree>
    <p:extLst>
      <p:ext uri="{BB962C8B-B14F-4D97-AF65-F5344CB8AC3E}">
        <p14:creationId xmlns:p14="http://schemas.microsoft.com/office/powerpoint/2010/main" val="32817602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Begin with the end in mind</a:t>
            </a:r>
          </a:p>
          <a:p>
            <a:endParaRPr lang="en-US" dirty="0"/>
          </a:p>
          <a:p>
            <a:r>
              <a:rPr lang="en-US" dirty="0"/>
              <a:t>I don’t have a clue what my learners are experiencing</a:t>
            </a:r>
            <a:r>
              <a:rPr lang="en-US" baseline="0" dirty="0"/>
              <a:t> – “taking a walkabout” – Flexner </a:t>
            </a:r>
          </a:p>
          <a:p>
            <a:r>
              <a:rPr lang="en-US" dirty="0"/>
              <a:t>Add</a:t>
            </a:r>
            <a:r>
              <a:rPr lang="en-US" baseline="0" dirty="0"/>
              <a:t> the ACGME CLER work  and the CLEW</a:t>
            </a:r>
          </a:p>
          <a:p>
            <a:r>
              <a:rPr lang="en-US" dirty="0"/>
              <a:t>Work compression</a:t>
            </a:r>
          </a:p>
          <a:p>
            <a:endParaRPr lang="en-US" dirty="0"/>
          </a:p>
        </p:txBody>
      </p:sp>
      <p:sp>
        <p:nvSpPr>
          <p:cNvPr id="4" name="Slide Number Placeholder 3"/>
          <p:cNvSpPr>
            <a:spLocks noGrp="1"/>
          </p:cNvSpPr>
          <p:nvPr>
            <p:ph type="sldNum" sz="quarter" idx="10"/>
          </p:nvPr>
        </p:nvSpPr>
        <p:spPr/>
        <p:txBody>
          <a:bodyPr/>
          <a:lstStyle/>
          <a:p>
            <a:fld id="{8D153803-A8F5-A947-92E7-6D7F51058EF0}" type="slidenum">
              <a:rPr lang="en-US" smtClean="0"/>
              <a:t>27</a:t>
            </a:fld>
            <a:endParaRPr lang="en-US"/>
          </a:p>
        </p:txBody>
      </p:sp>
    </p:spTree>
    <p:extLst>
      <p:ext uri="{BB962C8B-B14F-4D97-AF65-F5344CB8AC3E}">
        <p14:creationId xmlns:p14="http://schemas.microsoft.com/office/powerpoint/2010/main" val="34869456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25%</a:t>
            </a:r>
            <a:r>
              <a:rPr lang="en-US" baseline="0" dirty="0"/>
              <a:t> of all responses on the 2018 annual ACGME survey for pediatrics were not in compliance with the question:  “Education not compromised by excessive reliance on non-physician obligations.”  </a:t>
            </a:r>
          </a:p>
          <a:p>
            <a:endParaRPr lang="en-US" baseline="0" dirty="0"/>
          </a:p>
          <a:p>
            <a:r>
              <a:rPr lang="en-US" baseline="0" dirty="0"/>
              <a:t>Not practicing at the top of one’s skill set.  “I’m just a scribe”</a:t>
            </a:r>
          </a:p>
          <a:p>
            <a:r>
              <a:rPr lang="en-US" baseline="0" dirty="0"/>
              <a:t>Mismatch of perceptions</a:t>
            </a:r>
            <a:endParaRPr lang="en-US" dirty="0"/>
          </a:p>
        </p:txBody>
      </p:sp>
      <p:sp>
        <p:nvSpPr>
          <p:cNvPr id="4" name="Slide Number Placeholder 3"/>
          <p:cNvSpPr>
            <a:spLocks noGrp="1"/>
          </p:cNvSpPr>
          <p:nvPr>
            <p:ph type="sldNum" sz="quarter" idx="10"/>
          </p:nvPr>
        </p:nvSpPr>
        <p:spPr/>
        <p:txBody>
          <a:bodyPr/>
          <a:lstStyle/>
          <a:p>
            <a:fld id="{8D153803-A8F5-A947-92E7-6D7F51058EF0}" type="slidenum">
              <a:rPr lang="en-US" smtClean="0"/>
              <a:t>28</a:t>
            </a:fld>
            <a:endParaRPr lang="en-US"/>
          </a:p>
        </p:txBody>
      </p:sp>
    </p:spTree>
    <p:extLst>
      <p:ext uri="{BB962C8B-B14F-4D97-AF65-F5344CB8AC3E}">
        <p14:creationId xmlns:p14="http://schemas.microsoft.com/office/powerpoint/2010/main" val="8015721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ChangeArrowheads="1" noTextEdit="1"/>
          </p:cNvSpPr>
          <p:nvPr>
            <p:ph type="sldImg"/>
          </p:nvPr>
        </p:nvSpPr>
        <p:spPr>
          <a:ln/>
        </p:spPr>
      </p:sp>
      <p:sp>
        <p:nvSpPr>
          <p:cNvPr id="122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As one’s training year progresses the “micro” risks one takes in the learning</a:t>
            </a:r>
            <a:r>
              <a:rPr lang="en-US" altLang="en-US" baseline="0" dirty="0">
                <a:latin typeface="Arial" panose="020B0604020202020204" pitchFamily="34" charset="0"/>
                <a:ea typeface="ＭＳ Ｐゴシック" panose="020B0600070205080204" pitchFamily="34" charset="-128"/>
              </a:rPr>
              <a:t> environment accumulate, “meta” risks may emerge, including the potential to feel burned out, depressed, socially withdrawn, less empathetic and ready to quit medicine altogether.</a:t>
            </a:r>
          </a:p>
          <a:p>
            <a:pPr eaLnBrk="1" hangingPunct="1"/>
            <a:endParaRPr lang="en-US" altLang="en-US" baseline="0"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The identification of six domains of the work environment that affect employee burnout:</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Value – education and relationship with patients</a:t>
            </a:r>
          </a:p>
          <a:p>
            <a:pPr eaLnBrk="1" hangingPunct="1"/>
            <a:endParaRPr lang="en-US" altLang="en-US" dirty="0">
              <a:latin typeface="Arial" panose="020B0604020202020204" pitchFamily="34" charset="0"/>
              <a:ea typeface="ＭＳ Ｐゴシック" panose="020B0600070205080204" pitchFamily="34" charset="-128"/>
            </a:endParaRPr>
          </a:p>
        </p:txBody>
      </p:sp>
      <p:sp>
        <p:nvSpPr>
          <p:cNvPr id="122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78407" indent="-298523">
              <a:spcBef>
                <a:spcPct val="30000"/>
              </a:spcBef>
              <a:defRPr sz="1200">
                <a:solidFill>
                  <a:schemeClr val="tx1"/>
                </a:solidFill>
                <a:latin typeface="Arial" panose="020B0604020202020204" pitchFamily="34" charset="0"/>
                <a:ea typeface="ＭＳ Ｐゴシック" panose="020B0600070205080204" pitchFamily="34" charset="-128"/>
              </a:defRPr>
            </a:lvl2pPr>
            <a:lvl3pPr marL="1197302" indent="-23914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77186" indent="-239140">
              <a:spcBef>
                <a:spcPct val="30000"/>
              </a:spcBef>
              <a:defRPr sz="1200">
                <a:solidFill>
                  <a:schemeClr val="tx1"/>
                </a:solidFill>
                <a:latin typeface="Arial" panose="020B0604020202020204" pitchFamily="34" charset="0"/>
                <a:ea typeface="ＭＳ Ｐゴシック" panose="020B0600070205080204" pitchFamily="34" charset="-128"/>
              </a:defRPr>
            </a:lvl4pPr>
            <a:lvl5pPr marL="2157070" indent="-239140">
              <a:spcBef>
                <a:spcPct val="30000"/>
              </a:spcBef>
              <a:defRPr sz="1200">
                <a:solidFill>
                  <a:schemeClr val="tx1"/>
                </a:solidFill>
                <a:latin typeface="Arial" panose="020B0604020202020204" pitchFamily="34" charset="0"/>
                <a:ea typeface="ＭＳ Ｐゴシック" panose="020B0600070205080204" pitchFamily="34" charset="-128"/>
              </a:defRPr>
            </a:lvl5pPr>
            <a:lvl6pPr marL="2619299" indent="-23914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81528" indent="-23914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543757" indent="-23914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4005986" indent="-23914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pPr>
            <a:fld id="{52842C02-AAB8-413B-A67C-359FB0A8E9AF}" type="slidenum">
              <a:rPr lang="en-US" altLang="en-US" smtClean="0">
                <a:latin typeface="Calibri" panose="020F0502020204030204" pitchFamily="34" charset="0"/>
              </a:rPr>
              <a:pPr eaLnBrk="1" hangingPunct="1">
                <a:spcBef>
                  <a:spcPct val="0"/>
                </a:spcBef>
              </a:pPr>
              <a:t>29</a:t>
            </a:fld>
            <a:endParaRPr lang="en-US" altLang="en-US">
              <a:latin typeface="Calibri" panose="020F0502020204030204" pitchFamily="34" charset="0"/>
            </a:endParaRPr>
          </a:p>
        </p:txBody>
      </p:sp>
    </p:spTree>
    <p:extLst>
      <p:ext uri="{BB962C8B-B14F-4D97-AF65-F5344CB8AC3E}">
        <p14:creationId xmlns:p14="http://schemas.microsoft.com/office/powerpoint/2010/main" val="1559844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I became interested in the topic – these are some</a:t>
            </a:r>
            <a:r>
              <a:rPr lang="en-US" baseline="0" dirty="0"/>
              <a:t> of my trainees </a:t>
            </a:r>
          </a:p>
          <a:p>
            <a:r>
              <a:rPr lang="en-US" baseline="0" dirty="0"/>
              <a:t>RAT – stood up and clapped when the resident said “know your student’s name”</a:t>
            </a:r>
          </a:p>
          <a:p>
            <a:r>
              <a:rPr lang="en-US" baseline="0" dirty="0"/>
              <a:t>Since then, I have heard various issues</a:t>
            </a:r>
          </a:p>
          <a:p>
            <a:r>
              <a:rPr lang="en-US" baseline="0" dirty="0"/>
              <a:t>It all starts with “who we are” and this begins with our name</a:t>
            </a:r>
            <a:endParaRPr lang="en-US" dirty="0"/>
          </a:p>
          <a:p>
            <a:endParaRPr lang="en-US" dirty="0"/>
          </a:p>
        </p:txBody>
      </p:sp>
      <p:sp>
        <p:nvSpPr>
          <p:cNvPr id="4" name="Slide Number Placeholder 3"/>
          <p:cNvSpPr>
            <a:spLocks noGrp="1"/>
          </p:cNvSpPr>
          <p:nvPr>
            <p:ph type="sldNum" sz="quarter" idx="10"/>
          </p:nvPr>
        </p:nvSpPr>
        <p:spPr/>
        <p:txBody>
          <a:bodyPr/>
          <a:lstStyle/>
          <a:p>
            <a:fld id="{8D153803-A8F5-A947-92E7-6D7F51058EF0}" type="slidenum">
              <a:rPr lang="en-US" smtClean="0"/>
              <a:t>3</a:t>
            </a:fld>
            <a:endParaRPr lang="en-US"/>
          </a:p>
        </p:txBody>
      </p:sp>
    </p:spTree>
    <p:extLst>
      <p:ext uri="{BB962C8B-B14F-4D97-AF65-F5344CB8AC3E}">
        <p14:creationId xmlns:p14="http://schemas.microsoft.com/office/powerpoint/2010/main" val="31229094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153803-A8F5-A947-92E7-6D7F51058EF0}" type="slidenum">
              <a:rPr lang="en-US" smtClean="0"/>
              <a:t>30</a:t>
            </a:fld>
            <a:endParaRPr lang="en-US"/>
          </a:p>
        </p:txBody>
      </p:sp>
    </p:spTree>
    <p:extLst>
      <p:ext uri="{BB962C8B-B14F-4D97-AF65-F5344CB8AC3E}">
        <p14:creationId xmlns:p14="http://schemas.microsoft.com/office/powerpoint/2010/main" val="20421201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Talk about continuity and tell </a:t>
            </a:r>
            <a:r>
              <a:rPr lang="en-US" dirty="0" err="1"/>
              <a:t>Linessa’s</a:t>
            </a:r>
            <a:r>
              <a:rPr lang="en-US" dirty="0"/>
              <a:t> story – Where is MY doctor?</a:t>
            </a:r>
          </a:p>
          <a:p>
            <a:endParaRPr lang="en-US" dirty="0"/>
          </a:p>
        </p:txBody>
      </p:sp>
      <p:sp>
        <p:nvSpPr>
          <p:cNvPr id="4" name="Slide Number Placeholder 3"/>
          <p:cNvSpPr>
            <a:spLocks noGrp="1"/>
          </p:cNvSpPr>
          <p:nvPr>
            <p:ph type="sldNum" sz="quarter" idx="10"/>
          </p:nvPr>
        </p:nvSpPr>
        <p:spPr/>
        <p:txBody>
          <a:bodyPr/>
          <a:lstStyle/>
          <a:p>
            <a:fld id="{8D153803-A8F5-A947-92E7-6D7F51058EF0}" type="slidenum">
              <a:rPr lang="en-US" smtClean="0"/>
              <a:t>31</a:t>
            </a:fld>
            <a:endParaRPr lang="en-US"/>
          </a:p>
        </p:txBody>
      </p:sp>
    </p:spTree>
    <p:extLst>
      <p:ext uri="{BB962C8B-B14F-4D97-AF65-F5344CB8AC3E}">
        <p14:creationId xmlns:p14="http://schemas.microsoft.com/office/powerpoint/2010/main" val="22539164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Revisit personal statements</a:t>
            </a:r>
          </a:p>
          <a:p>
            <a:endParaRPr lang="en-US" dirty="0"/>
          </a:p>
          <a:p>
            <a:r>
              <a:rPr lang="en-US" dirty="0"/>
              <a:t>Not just “our governing body makes us do this”</a:t>
            </a:r>
          </a:p>
          <a:p>
            <a:endParaRPr lang="en-US" dirty="0"/>
          </a:p>
          <a:p>
            <a:r>
              <a:rPr lang="en-US" dirty="0"/>
              <a:t>One promising strategy to mitigate physician burnout is to foster meaning and joy in work through</a:t>
            </a:r>
            <a:r>
              <a:rPr lang="en-US" baseline="0" dirty="0"/>
              <a:t> systematic changes in the clinical learning environment.</a:t>
            </a:r>
          </a:p>
          <a:p>
            <a:endParaRPr lang="en-US" baseline="0" dirty="0"/>
          </a:p>
          <a:p>
            <a:r>
              <a:rPr lang="en-US" dirty="0"/>
              <a:t>Reflected on how your work helps make the world a better place – national mean in pediatrics was 3.6/5</a:t>
            </a:r>
          </a:p>
          <a:p>
            <a:r>
              <a:rPr lang="en-US" dirty="0"/>
              <a:t>Was eager to come back to work the next day 3.8/5</a:t>
            </a:r>
          </a:p>
          <a:p>
            <a:r>
              <a:rPr lang="en-US" dirty="0"/>
              <a:t>You felt connected to your work in a deep sense 3.9/5</a:t>
            </a:r>
          </a:p>
          <a:p>
            <a:endParaRPr lang="en-US" dirty="0"/>
          </a:p>
        </p:txBody>
      </p:sp>
      <p:sp>
        <p:nvSpPr>
          <p:cNvPr id="4" name="Slide Number Placeholder 3"/>
          <p:cNvSpPr>
            <a:spLocks noGrp="1"/>
          </p:cNvSpPr>
          <p:nvPr>
            <p:ph type="sldNum" sz="quarter" idx="10"/>
          </p:nvPr>
        </p:nvSpPr>
        <p:spPr/>
        <p:txBody>
          <a:bodyPr/>
          <a:lstStyle/>
          <a:p>
            <a:fld id="{8D153803-A8F5-A947-92E7-6D7F51058EF0}" type="slidenum">
              <a:rPr lang="en-US" smtClean="0"/>
              <a:t>32</a:t>
            </a:fld>
            <a:endParaRPr lang="en-US"/>
          </a:p>
        </p:txBody>
      </p:sp>
    </p:spTree>
    <p:extLst>
      <p:ext uri="{BB962C8B-B14F-4D97-AF65-F5344CB8AC3E}">
        <p14:creationId xmlns:p14="http://schemas.microsoft.com/office/powerpoint/2010/main" val="11085267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153803-A8F5-A947-92E7-6D7F51058EF0}" type="slidenum">
              <a:rPr lang="en-US" smtClean="0"/>
              <a:t>34</a:t>
            </a:fld>
            <a:endParaRPr lang="en-US"/>
          </a:p>
        </p:txBody>
      </p:sp>
    </p:spTree>
    <p:extLst>
      <p:ext uri="{BB962C8B-B14F-4D97-AF65-F5344CB8AC3E}">
        <p14:creationId xmlns:p14="http://schemas.microsoft.com/office/powerpoint/2010/main" val="18548445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ChangeArrowheads="1" noTextEdit="1"/>
          </p:cNvSpPr>
          <p:nvPr>
            <p:ph type="sldImg"/>
          </p:nvPr>
        </p:nvSpPr>
        <p:spPr>
          <a:ln/>
        </p:spPr>
      </p:sp>
      <p:sp>
        <p:nvSpPr>
          <p:cNvPr id="66563" name="Notes Placeholder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a:p>
            <a:endParaRPr lang="en-US" altLang="en-US" dirty="0">
              <a:latin typeface="Arial" panose="020B0604020202020204" pitchFamily="34" charset="0"/>
            </a:endParaRPr>
          </a:p>
          <a:p>
            <a:r>
              <a:rPr lang="en-US" altLang="en-US" dirty="0">
                <a:latin typeface="Arial" panose="020B0604020202020204" pitchFamily="34" charset="0"/>
              </a:rPr>
              <a:t>The</a:t>
            </a:r>
            <a:r>
              <a:rPr lang="en-US" altLang="en-US" baseline="0" dirty="0">
                <a:latin typeface="Arial" panose="020B0604020202020204" pitchFamily="34" charset="0"/>
              </a:rPr>
              <a:t> construct of psychological safety deals with the degree to which learners perceive their work environment as conducive to engaging in behaviors that have inherent intrapersonal risk.  </a:t>
            </a:r>
          </a:p>
          <a:p>
            <a:r>
              <a:rPr lang="en-US" altLang="en-US" baseline="0" dirty="0" err="1">
                <a:latin typeface="Arial" panose="020B0604020202020204" pitchFamily="34" charset="0"/>
              </a:rPr>
              <a:t>Torralba</a:t>
            </a:r>
            <a:r>
              <a:rPr lang="en-US" altLang="en-US" baseline="0" dirty="0">
                <a:latin typeface="Arial" panose="020B0604020202020204" pitchFamily="34" charset="0"/>
              </a:rPr>
              <a:t> et al  gave residents who rotated through a Department of Veterans Affairs health care facility the Learners’ Perceptions Survey from 2011-2014 (4 years of data).  The LPS contains 84 satisfaction questions has been given annually by the Office of Academic Affiliations since 2001.  84 questions on a 5 point Likert scale on 9 domains describing a trainee’s VA teaching, working and clinical experiences for a given academic year.  There is also asked a summary overall satisfaction after each domain.  “Members of the clinical team of which I was a part are able to bring up problems and tough issues.”    (computed a response-bias index – are they hawks or doves”  (13,000 of 43,000 residents completed – 30% response rate) – only 1 question assessed psychological safety </a:t>
            </a:r>
          </a:p>
          <a:p>
            <a:r>
              <a:rPr lang="en-US" altLang="en-US" baseline="0" dirty="0">
                <a:latin typeface="Arial" panose="020B0604020202020204" pitchFamily="34" charset="0"/>
              </a:rPr>
              <a:t>Men had higher psychological safety, less complex, “other” medicine (psychiatry) – no association to level of training.  This included feeling PS and satisfaction with the learning environment, faculty and perceptions, personal experience, and systems and processes.</a:t>
            </a:r>
          </a:p>
          <a:p>
            <a:r>
              <a:rPr lang="en-US" altLang="en-US" baseline="0" dirty="0">
                <a:latin typeface="Arial" panose="020B0604020202020204" pitchFamily="34" charset="0"/>
              </a:rPr>
              <a:t>PS is highly related to increased team engagement, increased rates of medical error reporting, personal work engagement, and quality system improvement.  </a:t>
            </a:r>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66564" name="Slide Number Placeholder 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1122" indent="-288893">
              <a:defRPr sz="2400">
                <a:solidFill>
                  <a:schemeClr val="tx1"/>
                </a:solidFill>
                <a:latin typeface="Arial" panose="020B0604020202020204" pitchFamily="34" charset="0"/>
                <a:ea typeface="ＭＳ Ｐゴシック" panose="020B0600070205080204" pitchFamily="34" charset="-128"/>
              </a:defRPr>
            </a:lvl2pPr>
            <a:lvl3pPr marL="1155573" indent="-231115">
              <a:defRPr sz="2400">
                <a:solidFill>
                  <a:schemeClr val="tx1"/>
                </a:solidFill>
                <a:latin typeface="Arial" panose="020B0604020202020204" pitchFamily="34" charset="0"/>
                <a:ea typeface="ＭＳ Ｐゴシック" panose="020B0600070205080204" pitchFamily="34" charset="-128"/>
              </a:defRPr>
            </a:lvl3pPr>
            <a:lvl4pPr marL="1617802" indent="-231115">
              <a:defRPr sz="2400">
                <a:solidFill>
                  <a:schemeClr val="tx1"/>
                </a:solidFill>
                <a:latin typeface="Arial" panose="020B0604020202020204" pitchFamily="34" charset="0"/>
                <a:ea typeface="ＭＳ Ｐゴシック" panose="020B0600070205080204" pitchFamily="34" charset="-128"/>
              </a:defRPr>
            </a:lvl4pPr>
            <a:lvl5pPr marL="2080031" indent="-231115">
              <a:defRPr sz="2400">
                <a:solidFill>
                  <a:schemeClr val="tx1"/>
                </a:solidFill>
                <a:latin typeface="Arial" panose="020B0604020202020204" pitchFamily="34" charset="0"/>
                <a:ea typeface="ＭＳ Ｐゴシック" panose="020B0600070205080204" pitchFamily="34" charset="-128"/>
              </a:defRPr>
            </a:lvl5pPr>
            <a:lvl6pPr marL="2542261" indent="-23111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4490" indent="-23111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6719" indent="-23111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28948" indent="-23111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8895AC2-AA1E-4DCA-9B0D-1F65E252C57A}" type="slidenum">
              <a:rPr lang="en-US" altLang="en-US" sz="1200"/>
              <a:pPr/>
              <a:t>35</a:t>
            </a:fld>
            <a:endParaRPr lang="en-US" altLang="en-US" sz="1200"/>
          </a:p>
        </p:txBody>
      </p:sp>
    </p:spTree>
    <p:extLst>
      <p:ext uri="{BB962C8B-B14F-4D97-AF65-F5344CB8AC3E}">
        <p14:creationId xmlns:p14="http://schemas.microsoft.com/office/powerpoint/2010/main" val="469673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153803-A8F5-A947-92E7-6D7F51058EF0}" type="slidenum">
              <a:rPr lang="en-US" smtClean="0"/>
              <a:t>36</a:t>
            </a:fld>
            <a:endParaRPr lang="en-US"/>
          </a:p>
        </p:txBody>
      </p:sp>
    </p:spTree>
    <p:extLst>
      <p:ext uri="{BB962C8B-B14F-4D97-AF65-F5344CB8AC3E}">
        <p14:creationId xmlns:p14="http://schemas.microsoft.com/office/powerpoint/2010/main" val="12055670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Risks</a:t>
            </a:r>
            <a:r>
              <a:rPr lang="en-US" baseline="0" dirty="0"/>
              <a:t> to PS – </a:t>
            </a:r>
            <a:r>
              <a:rPr lang="en-US" baseline="0" dirty="0" err="1"/>
              <a:t>unnessary</a:t>
            </a:r>
            <a:r>
              <a:rPr lang="en-US" baseline="0" dirty="0"/>
              <a:t> risks such as learner mistreatment, punitive responses to error, derision within teams, and hierarchical oppression.  </a:t>
            </a:r>
            <a:endParaRPr lang="en-US" dirty="0"/>
          </a:p>
          <a:p>
            <a:r>
              <a:rPr lang="en-US" dirty="0"/>
              <a:t>Tell the story in</a:t>
            </a:r>
            <a:r>
              <a:rPr lang="en-US" baseline="0" dirty="0"/>
              <a:t> the book </a:t>
            </a:r>
            <a:r>
              <a:rPr lang="en-US" baseline="0" dirty="0" err="1"/>
              <a:t>blindspot</a:t>
            </a:r>
            <a:r>
              <a:rPr lang="en-US" baseline="0" dirty="0"/>
              <a:t> .  (A father and his son are in a car accident.  The father dies at the scene and the son, badly injured, is rushed to the hospital.  In the operating room, the surgeon looks at the boy and says, “I can’t operate on this boy.  He is my son.”  How can this be?</a:t>
            </a:r>
          </a:p>
          <a:p>
            <a:r>
              <a:rPr lang="en-US" baseline="0" dirty="0"/>
              <a:t>Hierarchies – </a:t>
            </a:r>
            <a:r>
              <a:rPr lang="en-US" baseline="0" dirty="0" err="1"/>
              <a:t>Romana</a:t>
            </a:r>
            <a:r>
              <a:rPr lang="en-US" baseline="0" dirty="0"/>
              <a:t> talked about hierarchies today.  I have implicit biases and the team members I work with each have implicit biases.  </a:t>
            </a:r>
            <a:r>
              <a:rPr lang="en-US" b="1" baseline="0" dirty="0"/>
              <a:t>How do we learn to take a time out and gather information that contradicts those biases.</a:t>
            </a:r>
          </a:p>
          <a:p>
            <a:endParaRPr lang="en-US" baseline="0" dirty="0"/>
          </a:p>
          <a:p>
            <a:r>
              <a:rPr lang="en-US" baseline="0" dirty="0"/>
              <a:t>Consider telling story about how all the men were AOA – when </a:t>
            </a:r>
            <a:r>
              <a:rPr lang="en-US" baseline="0" dirty="0" err="1"/>
              <a:t>infact</a:t>
            </a:r>
            <a:r>
              <a:rPr lang="en-US" baseline="0" dirty="0"/>
              <a:t> none of the men were AOA but the one female was.</a:t>
            </a:r>
          </a:p>
          <a:p>
            <a:r>
              <a:rPr lang="en-US" baseline="0" dirty="0"/>
              <a:t>Get rid of behaviors such as mistreatment, humiliation, harsh pimping, uncivil behavior, shaming, exaggerated power differentials, and intergenerational derogation.  Hierarchical RITES of PASSAGE</a:t>
            </a:r>
            <a:endParaRPr lang="en-US" dirty="0"/>
          </a:p>
          <a:p>
            <a:endParaRPr lang="en-US" dirty="0"/>
          </a:p>
        </p:txBody>
      </p:sp>
      <p:sp>
        <p:nvSpPr>
          <p:cNvPr id="4" name="Slide Number Placeholder 3"/>
          <p:cNvSpPr>
            <a:spLocks noGrp="1"/>
          </p:cNvSpPr>
          <p:nvPr>
            <p:ph type="sldNum" sz="quarter" idx="10"/>
          </p:nvPr>
        </p:nvSpPr>
        <p:spPr/>
        <p:txBody>
          <a:bodyPr/>
          <a:lstStyle/>
          <a:p>
            <a:fld id="{8D153803-A8F5-A947-92E7-6D7F51058EF0}" type="slidenum">
              <a:rPr lang="en-US" smtClean="0"/>
              <a:t>37</a:t>
            </a:fld>
            <a:endParaRPr lang="en-US"/>
          </a:p>
        </p:txBody>
      </p:sp>
    </p:spTree>
    <p:extLst>
      <p:ext uri="{BB962C8B-B14F-4D97-AF65-F5344CB8AC3E}">
        <p14:creationId xmlns:p14="http://schemas.microsoft.com/office/powerpoint/2010/main" val="37585364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200" dirty="0">
                <a:latin typeface="Arial" panose="020B0604020202020204" pitchFamily="34" charset="0"/>
                <a:ea typeface="Geneva"/>
                <a:cs typeface="Geneva"/>
              </a:rPr>
              <a:t>Show that feelings of not belonging are widely shared. Made to recognize how common those feelings are among peers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sz="1200" dirty="0">
              <a:latin typeface="Arial" panose="020B0604020202020204" pitchFamily="34" charset="0"/>
              <a:ea typeface="Geneva"/>
              <a:cs typeface="Geneva"/>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200" dirty="0">
                <a:latin typeface="Arial" panose="020B0604020202020204" pitchFamily="34" charset="0"/>
                <a:ea typeface="Geneva"/>
                <a:cs typeface="Geneva"/>
              </a:rPr>
              <a:t>Belonging interventions</a:t>
            </a:r>
            <a:endParaRPr lang="en-US" dirty="0"/>
          </a:p>
        </p:txBody>
      </p:sp>
      <p:sp>
        <p:nvSpPr>
          <p:cNvPr id="4" name="Slide Number Placeholder 3"/>
          <p:cNvSpPr>
            <a:spLocks noGrp="1"/>
          </p:cNvSpPr>
          <p:nvPr>
            <p:ph type="sldNum" sz="quarter" idx="10"/>
          </p:nvPr>
        </p:nvSpPr>
        <p:spPr/>
        <p:txBody>
          <a:bodyPr/>
          <a:lstStyle/>
          <a:p>
            <a:fld id="{8D153803-A8F5-A947-92E7-6D7F51058EF0}" type="slidenum">
              <a:rPr lang="en-US" smtClean="0"/>
              <a:t>38</a:t>
            </a:fld>
            <a:endParaRPr lang="en-US"/>
          </a:p>
        </p:txBody>
      </p:sp>
    </p:spTree>
    <p:extLst>
      <p:ext uri="{BB962C8B-B14F-4D97-AF65-F5344CB8AC3E}">
        <p14:creationId xmlns:p14="http://schemas.microsoft.com/office/powerpoint/2010/main" val="22849697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a:t>
            </a:r>
            <a:r>
              <a:rPr lang="en-US" baseline="0" dirty="0"/>
              <a:t> to know each other as individuals</a:t>
            </a:r>
            <a:endParaRPr lang="en-US" dirty="0"/>
          </a:p>
          <a:p>
            <a:endParaRPr lang="en-US" dirty="0"/>
          </a:p>
          <a:p>
            <a:r>
              <a:rPr lang="en-US" dirty="0"/>
              <a:t>And yes, this is me, as you can see my interest in teaching came from a very early age, here I am teaching my pet monkey “Zippy” the finer art of toilet training.  I have also dressed up as Lady Gaga for our intern retreat.</a:t>
            </a:r>
          </a:p>
          <a:p>
            <a:r>
              <a:rPr lang="en-US" dirty="0"/>
              <a:t> </a:t>
            </a:r>
          </a:p>
          <a:p>
            <a:r>
              <a:rPr lang="en-US" dirty="0"/>
              <a:t>In</a:t>
            </a:r>
            <a:r>
              <a:rPr lang="en-US" baseline="0" dirty="0"/>
              <a:t> the process of getting to know them you’re communicating that you care about them and their success</a:t>
            </a:r>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D153803-A8F5-A947-92E7-6D7F51058EF0}" type="slidenum">
              <a:rPr lang="en-US" smtClean="0"/>
              <a:t>39</a:t>
            </a:fld>
            <a:endParaRPr lang="en-US"/>
          </a:p>
        </p:txBody>
      </p:sp>
    </p:spTree>
    <p:extLst>
      <p:ext uri="{BB962C8B-B14F-4D97-AF65-F5344CB8AC3E}">
        <p14:creationId xmlns:p14="http://schemas.microsoft.com/office/powerpoint/2010/main" val="26856936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153803-A8F5-A947-92E7-6D7F51058EF0}" type="slidenum">
              <a:rPr lang="en-US" smtClean="0"/>
              <a:t>40</a:t>
            </a:fld>
            <a:endParaRPr lang="en-US"/>
          </a:p>
        </p:txBody>
      </p:sp>
    </p:spTree>
    <p:extLst>
      <p:ext uri="{BB962C8B-B14F-4D97-AF65-F5344CB8AC3E}">
        <p14:creationId xmlns:p14="http://schemas.microsoft.com/office/powerpoint/2010/main" val="2074995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153803-A8F5-A947-92E7-6D7F51058EF0}" type="slidenum">
              <a:rPr lang="en-US" smtClean="0"/>
              <a:t>4</a:t>
            </a:fld>
            <a:endParaRPr lang="en-US"/>
          </a:p>
        </p:txBody>
      </p:sp>
    </p:spTree>
    <p:extLst>
      <p:ext uri="{BB962C8B-B14F-4D97-AF65-F5344CB8AC3E}">
        <p14:creationId xmlns:p14="http://schemas.microsoft.com/office/powerpoint/2010/main" val="963868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icon –</a:t>
            </a:r>
            <a:r>
              <a:rPr lang="en-US" baseline="0" dirty="0"/>
              <a:t> this corresponds to Coveys’ – Think Win-Win</a:t>
            </a:r>
            <a:endParaRPr lang="en-US" dirty="0"/>
          </a:p>
        </p:txBody>
      </p:sp>
      <p:sp>
        <p:nvSpPr>
          <p:cNvPr id="4" name="Slide Number Placeholder 3"/>
          <p:cNvSpPr>
            <a:spLocks noGrp="1"/>
          </p:cNvSpPr>
          <p:nvPr>
            <p:ph type="sldNum" sz="quarter" idx="10"/>
          </p:nvPr>
        </p:nvSpPr>
        <p:spPr/>
        <p:txBody>
          <a:bodyPr/>
          <a:lstStyle/>
          <a:p>
            <a:fld id="{8D153803-A8F5-A947-92E7-6D7F51058EF0}" type="slidenum">
              <a:rPr lang="en-US" smtClean="0"/>
              <a:t>41</a:t>
            </a:fld>
            <a:endParaRPr lang="en-US"/>
          </a:p>
        </p:txBody>
      </p:sp>
    </p:spTree>
    <p:extLst>
      <p:ext uri="{BB962C8B-B14F-4D97-AF65-F5344CB8AC3E}">
        <p14:creationId xmlns:p14="http://schemas.microsoft.com/office/powerpoint/2010/main" val="10449557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Rocket – I’m from Houston  NASA – space people – astronauts.    How did it feel</a:t>
            </a:r>
          </a:p>
        </p:txBody>
      </p:sp>
      <p:sp>
        <p:nvSpPr>
          <p:cNvPr id="4" name="Slide Number Placeholder 3"/>
          <p:cNvSpPr>
            <a:spLocks noGrp="1"/>
          </p:cNvSpPr>
          <p:nvPr>
            <p:ph type="sldNum" sz="quarter" idx="10"/>
          </p:nvPr>
        </p:nvSpPr>
        <p:spPr/>
        <p:txBody>
          <a:bodyPr/>
          <a:lstStyle/>
          <a:p>
            <a:fld id="{8D153803-A8F5-A947-92E7-6D7F51058EF0}" type="slidenum">
              <a:rPr lang="en-US" smtClean="0"/>
              <a:t>42</a:t>
            </a:fld>
            <a:endParaRPr lang="en-US"/>
          </a:p>
        </p:txBody>
      </p:sp>
    </p:spTree>
    <p:extLst>
      <p:ext uri="{BB962C8B-B14F-4D97-AF65-F5344CB8AC3E}">
        <p14:creationId xmlns:p14="http://schemas.microsoft.com/office/powerpoint/2010/main" val="12717534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153803-A8F5-A947-92E7-6D7F51058EF0}" type="slidenum">
              <a:rPr lang="en-US" smtClean="0"/>
              <a:t>43</a:t>
            </a:fld>
            <a:endParaRPr lang="en-US"/>
          </a:p>
        </p:txBody>
      </p:sp>
    </p:spTree>
    <p:extLst>
      <p:ext uri="{BB962C8B-B14F-4D97-AF65-F5344CB8AC3E}">
        <p14:creationId xmlns:p14="http://schemas.microsoft.com/office/powerpoint/2010/main" val="21217686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Patricia Lye in 1998.  40% of experienced clinician-educators did this and only 50% after the intervention.</a:t>
            </a:r>
          </a:p>
        </p:txBody>
      </p:sp>
      <p:sp>
        <p:nvSpPr>
          <p:cNvPr id="4" name="Slide Number Placeholder 3"/>
          <p:cNvSpPr>
            <a:spLocks noGrp="1"/>
          </p:cNvSpPr>
          <p:nvPr>
            <p:ph type="sldNum" sz="quarter" idx="10"/>
          </p:nvPr>
        </p:nvSpPr>
        <p:spPr/>
        <p:txBody>
          <a:bodyPr/>
          <a:lstStyle/>
          <a:p>
            <a:fld id="{8D153803-A8F5-A947-92E7-6D7F51058EF0}" type="slidenum">
              <a:rPr lang="en-US" smtClean="0"/>
              <a:t>44</a:t>
            </a:fld>
            <a:endParaRPr lang="en-US"/>
          </a:p>
        </p:txBody>
      </p:sp>
    </p:spTree>
    <p:extLst>
      <p:ext uri="{BB962C8B-B14F-4D97-AF65-F5344CB8AC3E}">
        <p14:creationId xmlns:p14="http://schemas.microsoft.com/office/powerpoint/2010/main" val="24169539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153803-A8F5-A947-92E7-6D7F51058EF0}" type="slidenum">
              <a:rPr lang="en-US" smtClean="0"/>
              <a:t>45</a:t>
            </a:fld>
            <a:endParaRPr lang="en-US"/>
          </a:p>
        </p:txBody>
      </p:sp>
    </p:spTree>
    <p:extLst>
      <p:ext uri="{BB962C8B-B14F-4D97-AF65-F5344CB8AC3E}">
        <p14:creationId xmlns:p14="http://schemas.microsoft.com/office/powerpoint/2010/main" val="18362721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Learner motivation – trainees want to be competent</a:t>
            </a: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1122" indent="-288893">
              <a:defRPr sz="2400">
                <a:solidFill>
                  <a:schemeClr val="tx1"/>
                </a:solidFill>
                <a:latin typeface="Arial" panose="020B0604020202020204" pitchFamily="34" charset="0"/>
                <a:ea typeface="ＭＳ Ｐゴシック" panose="020B0600070205080204" pitchFamily="34" charset="-128"/>
              </a:defRPr>
            </a:lvl2pPr>
            <a:lvl3pPr marL="1155573" indent="-231115">
              <a:defRPr sz="2400">
                <a:solidFill>
                  <a:schemeClr val="tx1"/>
                </a:solidFill>
                <a:latin typeface="Arial" panose="020B0604020202020204" pitchFamily="34" charset="0"/>
                <a:ea typeface="ＭＳ Ｐゴシック" panose="020B0600070205080204" pitchFamily="34" charset="-128"/>
              </a:defRPr>
            </a:lvl3pPr>
            <a:lvl4pPr marL="1617802" indent="-231115">
              <a:defRPr sz="2400">
                <a:solidFill>
                  <a:schemeClr val="tx1"/>
                </a:solidFill>
                <a:latin typeface="Arial" panose="020B0604020202020204" pitchFamily="34" charset="0"/>
                <a:ea typeface="ＭＳ Ｐゴシック" panose="020B0600070205080204" pitchFamily="34" charset="-128"/>
              </a:defRPr>
            </a:lvl4pPr>
            <a:lvl5pPr marL="2080031" indent="-231115">
              <a:defRPr sz="2400">
                <a:solidFill>
                  <a:schemeClr val="tx1"/>
                </a:solidFill>
                <a:latin typeface="Arial" panose="020B0604020202020204" pitchFamily="34" charset="0"/>
                <a:ea typeface="ＭＳ Ｐゴシック" panose="020B0600070205080204" pitchFamily="34" charset="-128"/>
              </a:defRPr>
            </a:lvl5pPr>
            <a:lvl6pPr marL="2542261" indent="-23111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4490" indent="-23111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6719" indent="-23111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28948" indent="-23111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5F417E6-74CF-4EF0-BEEA-FCB918E3A6CB}" type="slidenum">
              <a:rPr lang="en-US" altLang="en-US" sz="1200"/>
              <a:pPr/>
              <a:t>46</a:t>
            </a:fld>
            <a:endParaRPr lang="en-US" altLang="en-US" sz="1200"/>
          </a:p>
        </p:txBody>
      </p:sp>
    </p:spTree>
    <p:extLst>
      <p:ext uri="{BB962C8B-B14F-4D97-AF65-F5344CB8AC3E}">
        <p14:creationId xmlns:p14="http://schemas.microsoft.com/office/powerpoint/2010/main" val="18633505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Catch learners doing things right</a:t>
            </a:r>
          </a:p>
          <a:p>
            <a:r>
              <a:rPr lang="en-US" dirty="0"/>
              <a:t>We</a:t>
            </a:r>
            <a:r>
              <a:rPr lang="en-US" baseline="0" dirty="0"/>
              <a:t> are quick to give feedback on what people do wrong – but less on what they do well.</a:t>
            </a:r>
          </a:p>
          <a:p>
            <a:r>
              <a:rPr lang="en-US" baseline="0" dirty="0"/>
              <a:t>4:1 ratio and when you are first with a learner – you likely will need to give only positive reinforcement initially</a:t>
            </a:r>
          </a:p>
          <a:p>
            <a:endParaRPr lang="en-US" baseline="0" dirty="0"/>
          </a:p>
          <a:p>
            <a:r>
              <a:rPr lang="en-US" baseline="0" dirty="0"/>
              <a:t>Audiotape a teaching session and count the times (you gave positive reinforcement {good job} does not count) and how </a:t>
            </a:r>
            <a:endParaRPr lang="en-US" dirty="0"/>
          </a:p>
          <a:p>
            <a:endParaRPr lang="en-US" dirty="0"/>
          </a:p>
        </p:txBody>
      </p:sp>
      <p:sp>
        <p:nvSpPr>
          <p:cNvPr id="4" name="Slide Number Placeholder 3"/>
          <p:cNvSpPr>
            <a:spLocks noGrp="1"/>
          </p:cNvSpPr>
          <p:nvPr>
            <p:ph type="sldNum" sz="quarter" idx="10"/>
          </p:nvPr>
        </p:nvSpPr>
        <p:spPr/>
        <p:txBody>
          <a:bodyPr/>
          <a:lstStyle/>
          <a:p>
            <a:fld id="{8D153803-A8F5-A947-92E7-6D7F51058EF0}" type="slidenum">
              <a:rPr lang="en-US" smtClean="0"/>
              <a:t>47</a:t>
            </a:fld>
            <a:endParaRPr lang="en-US"/>
          </a:p>
        </p:txBody>
      </p:sp>
    </p:spTree>
    <p:extLst>
      <p:ext uri="{BB962C8B-B14F-4D97-AF65-F5344CB8AC3E}">
        <p14:creationId xmlns:p14="http://schemas.microsoft.com/office/powerpoint/2010/main" val="17361406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don’t expect you to know the answer</a:t>
            </a:r>
          </a:p>
          <a:p>
            <a:r>
              <a:rPr lang="en-US" dirty="0"/>
              <a:t>I don’t expect you to do it perfectly or even well the first time</a:t>
            </a:r>
          </a:p>
          <a:p>
            <a:r>
              <a:rPr lang="en-US" dirty="0"/>
              <a:t>It will seem like you are doing worse before you get better</a:t>
            </a:r>
          </a:p>
        </p:txBody>
      </p:sp>
      <p:sp>
        <p:nvSpPr>
          <p:cNvPr id="4" name="Slide Number Placeholder 3"/>
          <p:cNvSpPr>
            <a:spLocks noGrp="1"/>
          </p:cNvSpPr>
          <p:nvPr>
            <p:ph type="sldNum" sz="quarter" idx="10"/>
          </p:nvPr>
        </p:nvSpPr>
        <p:spPr/>
        <p:txBody>
          <a:bodyPr/>
          <a:lstStyle/>
          <a:p>
            <a:fld id="{8D153803-A8F5-A947-92E7-6D7F51058EF0}" type="slidenum">
              <a:rPr lang="en-US" smtClean="0"/>
              <a:t>48</a:t>
            </a:fld>
            <a:endParaRPr lang="en-US"/>
          </a:p>
        </p:txBody>
      </p:sp>
    </p:spTree>
    <p:extLst>
      <p:ext uri="{BB962C8B-B14F-4D97-AF65-F5344CB8AC3E}">
        <p14:creationId xmlns:p14="http://schemas.microsoft.com/office/powerpoint/2010/main" val="15897224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153803-A8F5-A947-92E7-6D7F51058EF0}" type="slidenum">
              <a:rPr lang="en-US" smtClean="0"/>
              <a:t>50</a:t>
            </a:fld>
            <a:endParaRPr lang="en-US"/>
          </a:p>
        </p:txBody>
      </p:sp>
    </p:spTree>
    <p:extLst>
      <p:ext uri="{BB962C8B-B14F-4D97-AF65-F5344CB8AC3E}">
        <p14:creationId xmlns:p14="http://schemas.microsoft.com/office/powerpoint/2010/main" val="6004845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Seek first to understand and then to be understood</a:t>
            </a:r>
            <a:r>
              <a:rPr lang="en-US" baseline="0" dirty="0"/>
              <a:t> (Covey)</a:t>
            </a:r>
          </a:p>
          <a:p>
            <a:endParaRPr lang="en-US" baseline="0" dirty="0"/>
          </a:p>
          <a:p>
            <a:r>
              <a:rPr lang="en-US" baseline="0" dirty="0"/>
              <a:t>Only thing I have control over is my behavior and my attitude.  Career choice – Jason, personal development.  If you ran into a trainee 5 years from now.  </a:t>
            </a:r>
            <a:endParaRPr lang="en-US" dirty="0"/>
          </a:p>
        </p:txBody>
      </p:sp>
      <p:sp>
        <p:nvSpPr>
          <p:cNvPr id="4" name="Slide Number Placeholder 3"/>
          <p:cNvSpPr>
            <a:spLocks noGrp="1"/>
          </p:cNvSpPr>
          <p:nvPr>
            <p:ph type="sldNum" sz="quarter" idx="10"/>
          </p:nvPr>
        </p:nvSpPr>
        <p:spPr/>
        <p:txBody>
          <a:bodyPr/>
          <a:lstStyle/>
          <a:p>
            <a:fld id="{8D153803-A8F5-A947-92E7-6D7F51058EF0}" type="slidenum">
              <a:rPr lang="en-US" smtClean="0"/>
              <a:t>51</a:t>
            </a:fld>
            <a:endParaRPr lang="en-US"/>
          </a:p>
        </p:txBody>
      </p:sp>
    </p:spTree>
    <p:extLst>
      <p:ext uri="{BB962C8B-B14F-4D97-AF65-F5344CB8AC3E}">
        <p14:creationId xmlns:p14="http://schemas.microsoft.com/office/powerpoint/2010/main" val="800905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153803-A8F5-A947-92E7-6D7F51058EF0}" type="slidenum">
              <a:rPr lang="en-US" smtClean="0"/>
              <a:t>5</a:t>
            </a:fld>
            <a:endParaRPr lang="en-US"/>
          </a:p>
        </p:txBody>
      </p:sp>
    </p:spTree>
    <p:extLst>
      <p:ext uri="{BB962C8B-B14F-4D97-AF65-F5344CB8AC3E}">
        <p14:creationId xmlns:p14="http://schemas.microsoft.com/office/powerpoint/2010/main" val="15557793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Trainee made the staff cry.  People usually don’t behave</a:t>
            </a:r>
            <a:r>
              <a:rPr lang="en-US" baseline="0" dirty="0"/>
              <a:t> poorly unless something else is going on.  Generous assumptions – give them the benefit of the doubt – show kindness and model the behavior you want to see.</a:t>
            </a:r>
            <a:endParaRPr lang="en-US" dirty="0"/>
          </a:p>
          <a:p>
            <a:endParaRPr lang="en-US" dirty="0"/>
          </a:p>
        </p:txBody>
      </p:sp>
      <p:sp>
        <p:nvSpPr>
          <p:cNvPr id="4" name="Slide Number Placeholder 3"/>
          <p:cNvSpPr>
            <a:spLocks noGrp="1"/>
          </p:cNvSpPr>
          <p:nvPr>
            <p:ph type="sldNum" sz="quarter" idx="10"/>
          </p:nvPr>
        </p:nvSpPr>
        <p:spPr/>
        <p:txBody>
          <a:bodyPr/>
          <a:lstStyle/>
          <a:p>
            <a:fld id="{8D153803-A8F5-A947-92E7-6D7F51058EF0}" type="slidenum">
              <a:rPr lang="en-US" smtClean="0"/>
              <a:t>52</a:t>
            </a:fld>
            <a:endParaRPr lang="en-US"/>
          </a:p>
        </p:txBody>
      </p:sp>
    </p:spTree>
    <p:extLst>
      <p:ext uri="{BB962C8B-B14F-4D97-AF65-F5344CB8AC3E}">
        <p14:creationId xmlns:p14="http://schemas.microsoft.com/office/powerpoint/2010/main" val="31986341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153803-A8F5-A947-92E7-6D7F51058EF0}" type="slidenum">
              <a:rPr lang="en-US" smtClean="0"/>
              <a:t>53</a:t>
            </a:fld>
            <a:endParaRPr lang="en-US"/>
          </a:p>
        </p:txBody>
      </p:sp>
    </p:spTree>
    <p:extLst>
      <p:ext uri="{BB962C8B-B14F-4D97-AF65-F5344CB8AC3E}">
        <p14:creationId xmlns:p14="http://schemas.microsoft.com/office/powerpoint/2010/main" val="39258724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Hidden curriculum is not always bad</a:t>
            </a:r>
          </a:p>
          <a:p>
            <a:r>
              <a:rPr lang="en-US" dirty="0"/>
              <a:t>Very little </a:t>
            </a:r>
            <a:r>
              <a:rPr lang="en-US" dirty="0" err="1"/>
              <a:t>extracurriculum</a:t>
            </a:r>
            <a:endParaRPr lang="en-US" dirty="0"/>
          </a:p>
          <a:p>
            <a:endParaRPr lang="en-US" dirty="0"/>
          </a:p>
        </p:txBody>
      </p:sp>
      <p:sp>
        <p:nvSpPr>
          <p:cNvPr id="4" name="Slide Number Placeholder 3"/>
          <p:cNvSpPr>
            <a:spLocks noGrp="1"/>
          </p:cNvSpPr>
          <p:nvPr>
            <p:ph type="sldNum" sz="quarter" idx="10"/>
          </p:nvPr>
        </p:nvSpPr>
        <p:spPr/>
        <p:txBody>
          <a:bodyPr/>
          <a:lstStyle/>
          <a:p>
            <a:fld id="{8D153803-A8F5-A947-92E7-6D7F51058EF0}" type="slidenum">
              <a:rPr lang="en-US" smtClean="0"/>
              <a:t>54</a:t>
            </a:fld>
            <a:endParaRPr lang="en-US"/>
          </a:p>
        </p:txBody>
      </p:sp>
    </p:spTree>
    <p:extLst>
      <p:ext uri="{BB962C8B-B14F-4D97-AF65-F5344CB8AC3E}">
        <p14:creationId xmlns:p14="http://schemas.microsoft.com/office/powerpoint/2010/main" val="14281878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“incivility breeds incivility” and it must have a permissive workplace culture to flourish.</a:t>
            </a:r>
          </a:p>
          <a:p>
            <a:endParaRPr lang="en-US" dirty="0"/>
          </a:p>
          <a:p>
            <a:endParaRPr lang="en-US" dirty="0"/>
          </a:p>
          <a:p>
            <a:r>
              <a:rPr lang="en-US" dirty="0" err="1"/>
              <a:t>Andersson</a:t>
            </a:r>
            <a:r>
              <a:rPr lang="en-US" dirty="0"/>
              <a:t> and Pearson (1999) define workplace incivility as “low intensity deviant behavior with ambiguous intent to harm the target, in violation of workplace</a:t>
            </a:r>
          </a:p>
          <a:p>
            <a:r>
              <a:rPr lang="en-US" dirty="0"/>
              <a:t>norms for mutual respect. Uncivil behaviors are characteristically rude and discourteous, displaying a lack of regard for others” (p. 457). According to </a:t>
            </a:r>
            <a:r>
              <a:rPr lang="en-US" dirty="0" err="1"/>
              <a:t>Treen</a:t>
            </a:r>
            <a:r>
              <a:rPr lang="en-US" dirty="0"/>
              <a:t> (2017), incivility</a:t>
            </a:r>
          </a:p>
          <a:p>
            <a:r>
              <a:rPr lang="en-US" dirty="0"/>
              <a:t>encompasses a wide range of behaviors including, but not limited overt behavior such as: dismissive body language, talking over others, making jokes at someone’s expense, being</a:t>
            </a:r>
          </a:p>
          <a:p>
            <a:r>
              <a:rPr lang="en-US" dirty="0"/>
              <a:t>rude to customers or suppliers and using rough language or criticism. More subtle forms of incivility present as: passive-aggressive comments, being routinely late for meetings,</a:t>
            </a:r>
          </a:p>
          <a:p>
            <a:r>
              <a:rPr lang="en-US" dirty="0"/>
              <a:t>gossiping, carrying on a private conversation or texting during a meeting, withholding information, or excluding people. Other authors have asserted that hostility, sarcasm,</a:t>
            </a:r>
          </a:p>
          <a:p>
            <a:r>
              <a:rPr lang="en-US" dirty="0"/>
              <a:t>condescension, ignoring and making demanding remarks are also acts of incivility. </a:t>
            </a:r>
          </a:p>
          <a:p>
            <a:endParaRPr lang="en-US" dirty="0"/>
          </a:p>
        </p:txBody>
      </p:sp>
      <p:sp>
        <p:nvSpPr>
          <p:cNvPr id="4" name="Slide Number Placeholder 3"/>
          <p:cNvSpPr>
            <a:spLocks noGrp="1"/>
          </p:cNvSpPr>
          <p:nvPr>
            <p:ph type="sldNum" sz="quarter" idx="10"/>
          </p:nvPr>
        </p:nvSpPr>
        <p:spPr/>
        <p:txBody>
          <a:bodyPr/>
          <a:lstStyle/>
          <a:p>
            <a:fld id="{8D153803-A8F5-A947-92E7-6D7F51058EF0}" type="slidenum">
              <a:rPr lang="en-US" smtClean="0"/>
              <a:t>55</a:t>
            </a:fld>
            <a:endParaRPr lang="en-US"/>
          </a:p>
        </p:txBody>
      </p:sp>
    </p:spTree>
    <p:extLst>
      <p:ext uri="{BB962C8B-B14F-4D97-AF65-F5344CB8AC3E}">
        <p14:creationId xmlns:p14="http://schemas.microsoft.com/office/powerpoint/2010/main" val="3627469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Synergize</a:t>
            </a:r>
          </a:p>
        </p:txBody>
      </p:sp>
      <p:sp>
        <p:nvSpPr>
          <p:cNvPr id="4" name="Slide Number Placeholder 3"/>
          <p:cNvSpPr>
            <a:spLocks noGrp="1"/>
          </p:cNvSpPr>
          <p:nvPr>
            <p:ph type="sldNum" sz="quarter" idx="10"/>
          </p:nvPr>
        </p:nvSpPr>
        <p:spPr/>
        <p:txBody>
          <a:bodyPr/>
          <a:lstStyle/>
          <a:p>
            <a:fld id="{8D153803-A8F5-A947-92E7-6D7F51058EF0}" type="slidenum">
              <a:rPr lang="en-US" smtClean="0"/>
              <a:t>57</a:t>
            </a:fld>
            <a:endParaRPr lang="en-US"/>
          </a:p>
        </p:txBody>
      </p:sp>
    </p:spTree>
    <p:extLst>
      <p:ext uri="{BB962C8B-B14F-4D97-AF65-F5344CB8AC3E}">
        <p14:creationId xmlns:p14="http://schemas.microsoft.com/office/powerpoint/2010/main" val="30468694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 to teach – their learning</a:t>
            </a:r>
          </a:p>
        </p:txBody>
      </p:sp>
      <p:sp>
        <p:nvSpPr>
          <p:cNvPr id="4" name="Slide Number Placeholder 3"/>
          <p:cNvSpPr>
            <a:spLocks noGrp="1"/>
          </p:cNvSpPr>
          <p:nvPr>
            <p:ph type="sldNum" sz="quarter" idx="10"/>
          </p:nvPr>
        </p:nvSpPr>
        <p:spPr/>
        <p:txBody>
          <a:bodyPr/>
          <a:lstStyle/>
          <a:p>
            <a:fld id="{8D153803-A8F5-A947-92E7-6D7F51058EF0}" type="slidenum">
              <a:rPr lang="en-US" smtClean="0"/>
              <a:t>58</a:t>
            </a:fld>
            <a:endParaRPr lang="en-US"/>
          </a:p>
        </p:txBody>
      </p:sp>
    </p:spTree>
    <p:extLst>
      <p:ext uri="{BB962C8B-B14F-4D97-AF65-F5344CB8AC3E}">
        <p14:creationId xmlns:p14="http://schemas.microsoft.com/office/powerpoint/2010/main" val="9873680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Shifts the balance of power</a:t>
            </a:r>
          </a:p>
        </p:txBody>
      </p:sp>
      <p:sp>
        <p:nvSpPr>
          <p:cNvPr id="4" name="Slide Number Placeholder 3"/>
          <p:cNvSpPr>
            <a:spLocks noGrp="1"/>
          </p:cNvSpPr>
          <p:nvPr>
            <p:ph type="sldNum" sz="quarter" idx="10"/>
          </p:nvPr>
        </p:nvSpPr>
        <p:spPr/>
        <p:txBody>
          <a:bodyPr/>
          <a:lstStyle/>
          <a:p>
            <a:fld id="{8D153803-A8F5-A947-92E7-6D7F51058EF0}" type="slidenum">
              <a:rPr lang="en-US" smtClean="0"/>
              <a:t>59</a:t>
            </a:fld>
            <a:endParaRPr lang="en-US"/>
          </a:p>
        </p:txBody>
      </p:sp>
    </p:spTree>
    <p:extLst>
      <p:ext uri="{BB962C8B-B14F-4D97-AF65-F5344CB8AC3E}">
        <p14:creationId xmlns:p14="http://schemas.microsoft.com/office/powerpoint/2010/main" val="19688744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153803-A8F5-A947-92E7-6D7F51058EF0}" type="slidenum">
              <a:rPr lang="en-US" smtClean="0"/>
              <a:t>60</a:t>
            </a:fld>
            <a:endParaRPr lang="en-US"/>
          </a:p>
        </p:txBody>
      </p:sp>
    </p:spTree>
    <p:extLst>
      <p:ext uri="{BB962C8B-B14F-4D97-AF65-F5344CB8AC3E}">
        <p14:creationId xmlns:p14="http://schemas.microsoft.com/office/powerpoint/2010/main" val="6895575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153803-A8F5-A947-92E7-6D7F51058EF0}" type="slidenum">
              <a:rPr lang="en-US" smtClean="0"/>
              <a:t>61</a:t>
            </a:fld>
            <a:endParaRPr lang="en-US"/>
          </a:p>
        </p:txBody>
      </p:sp>
    </p:spTree>
    <p:extLst>
      <p:ext uri="{BB962C8B-B14F-4D97-AF65-F5344CB8AC3E}">
        <p14:creationId xmlns:p14="http://schemas.microsoft.com/office/powerpoint/2010/main" val="42400040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Emily</a:t>
            </a:r>
          </a:p>
        </p:txBody>
      </p:sp>
      <p:sp>
        <p:nvSpPr>
          <p:cNvPr id="4" name="Slide Number Placeholder 3"/>
          <p:cNvSpPr>
            <a:spLocks noGrp="1"/>
          </p:cNvSpPr>
          <p:nvPr>
            <p:ph type="sldNum" sz="quarter" idx="10"/>
          </p:nvPr>
        </p:nvSpPr>
        <p:spPr/>
        <p:txBody>
          <a:bodyPr/>
          <a:lstStyle/>
          <a:p>
            <a:fld id="{8D153803-A8F5-A947-92E7-6D7F51058EF0}" type="slidenum">
              <a:rPr lang="en-US" smtClean="0"/>
              <a:t>62</a:t>
            </a:fld>
            <a:endParaRPr lang="en-US"/>
          </a:p>
        </p:txBody>
      </p:sp>
    </p:spTree>
    <p:extLst>
      <p:ext uri="{BB962C8B-B14F-4D97-AF65-F5344CB8AC3E}">
        <p14:creationId xmlns:p14="http://schemas.microsoft.com/office/powerpoint/2010/main" val="1253680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an exhaustive review of the </a:t>
            </a:r>
            <a:r>
              <a:rPr lang="en-US" dirty="0" err="1"/>
              <a:t>MedEd</a:t>
            </a:r>
            <a:r>
              <a:rPr lang="en-US" dirty="0"/>
              <a:t> literature but looking at how not only this work but also that done in K-12, business, psychology, and sociology</a:t>
            </a:r>
            <a:r>
              <a:rPr lang="en-US" baseline="0" dirty="0"/>
              <a:t> can impact how we frame solutions.</a:t>
            </a:r>
            <a:endParaRPr lang="en-US" dirty="0"/>
          </a:p>
        </p:txBody>
      </p:sp>
      <p:sp>
        <p:nvSpPr>
          <p:cNvPr id="4" name="Slide Number Placeholder 3"/>
          <p:cNvSpPr>
            <a:spLocks noGrp="1"/>
          </p:cNvSpPr>
          <p:nvPr>
            <p:ph type="sldNum" sz="quarter" idx="10"/>
          </p:nvPr>
        </p:nvSpPr>
        <p:spPr/>
        <p:txBody>
          <a:bodyPr/>
          <a:lstStyle/>
          <a:p>
            <a:fld id="{8D153803-A8F5-A947-92E7-6D7F51058EF0}" type="slidenum">
              <a:rPr lang="en-US" smtClean="0"/>
              <a:t>6</a:t>
            </a:fld>
            <a:endParaRPr lang="en-US"/>
          </a:p>
        </p:txBody>
      </p:sp>
    </p:spTree>
    <p:extLst>
      <p:ext uri="{BB962C8B-B14F-4D97-AF65-F5344CB8AC3E}">
        <p14:creationId xmlns:p14="http://schemas.microsoft.com/office/powerpoint/2010/main" val="17798694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153803-A8F5-A947-92E7-6D7F51058EF0}" type="slidenum">
              <a:rPr lang="en-US" smtClean="0"/>
              <a:t>63</a:t>
            </a:fld>
            <a:endParaRPr lang="en-US"/>
          </a:p>
        </p:txBody>
      </p:sp>
    </p:spTree>
    <p:extLst>
      <p:ext uri="{BB962C8B-B14F-4D97-AF65-F5344CB8AC3E}">
        <p14:creationId xmlns:p14="http://schemas.microsoft.com/office/powerpoint/2010/main" val="16742553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Psychological survival</a:t>
            </a:r>
          </a:p>
          <a:p>
            <a:r>
              <a:rPr lang="en-US" dirty="0"/>
              <a:t>Improved relationships</a:t>
            </a:r>
          </a:p>
          <a:p>
            <a:r>
              <a:rPr lang="en-US" dirty="0"/>
              <a:t>Job satisfaction</a:t>
            </a:r>
          </a:p>
          <a:p>
            <a:r>
              <a:rPr lang="en-US" dirty="0"/>
              <a:t>Increased work engagement</a:t>
            </a:r>
          </a:p>
          <a:p>
            <a:endParaRPr lang="en-US" dirty="0"/>
          </a:p>
          <a:p>
            <a:endParaRPr lang="en-US" dirty="0"/>
          </a:p>
        </p:txBody>
      </p:sp>
      <p:sp>
        <p:nvSpPr>
          <p:cNvPr id="4" name="Slide Number Placeholder 3"/>
          <p:cNvSpPr>
            <a:spLocks noGrp="1"/>
          </p:cNvSpPr>
          <p:nvPr>
            <p:ph type="sldNum" sz="quarter" idx="10"/>
          </p:nvPr>
        </p:nvSpPr>
        <p:spPr/>
        <p:txBody>
          <a:bodyPr/>
          <a:lstStyle/>
          <a:p>
            <a:fld id="{8D153803-A8F5-A947-92E7-6D7F51058EF0}" type="slidenum">
              <a:rPr lang="en-US" smtClean="0"/>
              <a:t>65</a:t>
            </a:fld>
            <a:endParaRPr lang="en-US"/>
          </a:p>
        </p:txBody>
      </p:sp>
    </p:spTree>
    <p:extLst>
      <p:ext uri="{BB962C8B-B14F-4D97-AF65-F5344CB8AC3E}">
        <p14:creationId xmlns:p14="http://schemas.microsoft.com/office/powerpoint/2010/main" val="32650756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153803-A8F5-A947-92E7-6D7F51058EF0}" type="slidenum">
              <a:rPr lang="en-US" smtClean="0"/>
              <a:t>66</a:t>
            </a:fld>
            <a:endParaRPr lang="en-US"/>
          </a:p>
        </p:txBody>
      </p:sp>
    </p:spTree>
    <p:extLst>
      <p:ext uri="{BB962C8B-B14F-4D97-AF65-F5344CB8AC3E}">
        <p14:creationId xmlns:p14="http://schemas.microsoft.com/office/powerpoint/2010/main" val="42752809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153803-A8F5-A947-92E7-6D7F51058EF0}" type="slidenum">
              <a:rPr lang="en-US" smtClean="0"/>
              <a:t>67</a:t>
            </a:fld>
            <a:endParaRPr lang="en-US"/>
          </a:p>
        </p:txBody>
      </p:sp>
    </p:spTree>
    <p:extLst>
      <p:ext uri="{BB962C8B-B14F-4D97-AF65-F5344CB8AC3E}">
        <p14:creationId xmlns:p14="http://schemas.microsoft.com/office/powerpoint/2010/main" val="386956053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153803-A8F5-A947-92E7-6D7F51058EF0}" type="slidenum">
              <a:rPr lang="en-US" smtClean="0"/>
              <a:t>68</a:t>
            </a:fld>
            <a:endParaRPr lang="en-US"/>
          </a:p>
        </p:txBody>
      </p:sp>
    </p:spTree>
    <p:extLst>
      <p:ext uri="{BB962C8B-B14F-4D97-AF65-F5344CB8AC3E}">
        <p14:creationId xmlns:p14="http://schemas.microsoft.com/office/powerpoint/2010/main" val="37336989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153803-A8F5-A947-92E7-6D7F51058EF0}" type="slidenum">
              <a:rPr lang="en-US" smtClean="0"/>
              <a:t>69</a:t>
            </a:fld>
            <a:endParaRPr lang="en-US"/>
          </a:p>
        </p:txBody>
      </p:sp>
    </p:spTree>
    <p:extLst>
      <p:ext uri="{BB962C8B-B14F-4D97-AF65-F5344CB8AC3E}">
        <p14:creationId xmlns:p14="http://schemas.microsoft.com/office/powerpoint/2010/main" val="317308473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153803-A8F5-A947-92E7-6D7F51058EF0}" type="slidenum">
              <a:rPr lang="en-US" smtClean="0"/>
              <a:t>70</a:t>
            </a:fld>
            <a:endParaRPr lang="en-US"/>
          </a:p>
        </p:txBody>
      </p:sp>
    </p:spTree>
    <p:extLst>
      <p:ext uri="{BB962C8B-B14F-4D97-AF65-F5344CB8AC3E}">
        <p14:creationId xmlns:p14="http://schemas.microsoft.com/office/powerpoint/2010/main" val="219643142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153803-A8F5-A947-92E7-6D7F51058EF0}" type="slidenum">
              <a:rPr lang="en-US" smtClean="0"/>
              <a:t>71</a:t>
            </a:fld>
            <a:endParaRPr lang="en-US"/>
          </a:p>
        </p:txBody>
      </p:sp>
    </p:spTree>
    <p:extLst>
      <p:ext uri="{BB962C8B-B14F-4D97-AF65-F5344CB8AC3E}">
        <p14:creationId xmlns:p14="http://schemas.microsoft.com/office/powerpoint/2010/main" val="287583644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What we schedule,</a:t>
            </a:r>
            <a:r>
              <a:rPr lang="en-US" baseline="0" dirty="0"/>
              <a:t> we normally do</a:t>
            </a:r>
            <a:endParaRPr lang="en-US" dirty="0"/>
          </a:p>
          <a:p>
            <a:endParaRPr lang="en-US" dirty="0"/>
          </a:p>
        </p:txBody>
      </p:sp>
      <p:sp>
        <p:nvSpPr>
          <p:cNvPr id="4" name="Slide Number Placeholder 3"/>
          <p:cNvSpPr>
            <a:spLocks noGrp="1"/>
          </p:cNvSpPr>
          <p:nvPr>
            <p:ph type="sldNum" sz="quarter" idx="10"/>
          </p:nvPr>
        </p:nvSpPr>
        <p:spPr/>
        <p:txBody>
          <a:bodyPr/>
          <a:lstStyle/>
          <a:p>
            <a:fld id="{8D153803-A8F5-A947-92E7-6D7F51058EF0}" type="slidenum">
              <a:rPr lang="en-US" smtClean="0"/>
              <a:t>72</a:t>
            </a:fld>
            <a:endParaRPr lang="en-US"/>
          </a:p>
        </p:txBody>
      </p:sp>
    </p:spTree>
    <p:extLst>
      <p:ext uri="{BB962C8B-B14F-4D97-AF65-F5344CB8AC3E}">
        <p14:creationId xmlns:p14="http://schemas.microsoft.com/office/powerpoint/2010/main" val="258131069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153803-A8F5-A947-92E7-6D7F51058EF0}" type="slidenum">
              <a:rPr lang="en-US" smtClean="0"/>
              <a:t>73</a:t>
            </a:fld>
            <a:endParaRPr lang="en-US"/>
          </a:p>
        </p:txBody>
      </p:sp>
    </p:spTree>
    <p:extLst>
      <p:ext uri="{BB962C8B-B14F-4D97-AF65-F5344CB8AC3E}">
        <p14:creationId xmlns:p14="http://schemas.microsoft.com/office/powerpoint/2010/main" val="1891758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Brian, Katie, Jasmine,</a:t>
            </a:r>
            <a:r>
              <a:rPr lang="en-US" baseline="0" dirty="0"/>
              <a:t> Linda, </a:t>
            </a:r>
            <a:r>
              <a:rPr lang="en-US" baseline="0" dirty="0" err="1"/>
              <a:t>Genevie</a:t>
            </a:r>
            <a:r>
              <a:rPr lang="en-US" baseline="0" dirty="0"/>
              <a:t>, Monique, Tom.  Your name is extremely powerful when spoken.  It often has significant familial and cultural meaning.  </a:t>
            </a:r>
            <a:endParaRPr lang="en-US" dirty="0"/>
          </a:p>
          <a:p>
            <a:endParaRPr lang="en-US" dirty="0"/>
          </a:p>
          <a:p>
            <a:r>
              <a:rPr lang="en-US" dirty="0"/>
              <a:t>“Ask yourself:  who is the one teacher in your entire life who made the biggest difference for you – who taught you so well that you still think about him or her as your best teacher.”</a:t>
            </a:r>
          </a:p>
          <a:p>
            <a:endParaRPr lang="en-US" dirty="0"/>
          </a:p>
          <a:p>
            <a:endParaRPr lang="en-US" dirty="0"/>
          </a:p>
        </p:txBody>
      </p:sp>
      <p:sp>
        <p:nvSpPr>
          <p:cNvPr id="4" name="Slide Number Placeholder 3"/>
          <p:cNvSpPr>
            <a:spLocks noGrp="1"/>
          </p:cNvSpPr>
          <p:nvPr>
            <p:ph type="sldNum" sz="quarter" idx="10"/>
          </p:nvPr>
        </p:nvSpPr>
        <p:spPr/>
        <p:txBody>
          <a:bodyPr/>
          <a:lstStyle/>
          <a:p>
            <a:fld id="{8D153803-A8F5-A947-92E7-6D7F51058EF0}" type="slidenum">
              <a:rPr lang="en-US" smtClean="0"/>
              <a:t>7</a:t>
            </a:fld>
            <a:endParaRPr lang="en-US"/>
          </a:p>
        </p:txBody>
      </p:sp>
    </p:spTree>
    <p:extLst>
      <p:ext uri="{BB962C8B-B14F-4D97-AF65-F5344CB8AC3E}">
        <p14:creationId xmlns:p14="http://schemas.microsoft.com/office/powerpoint/2010/main" val="389521710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153803-A8F5-A947-92E7-6D7F51058EF0}" type="slidenum">
              <a:rPr lang="en-US" smtClean="0"/>
              <a:t>74</a:t>
            </a:fld>
            <a:endParaRPr lang="en-US"/>
          </a:p>
        </p:txBody>
      </p:sp>
    </p:spTree>
    <p:extLst>
      <p:ext uri="{BB962C8B-B14F-4D97-AF65-F5344CB8AC3E}">
        <p14:creationId xmlns:p14="http://schemas.microsoft.com/office/powerpoint/2010/main" val="418952772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153803-A8F5-A947-92E7-6D7F51058EF0}" type="slidenum">
              <a:rPr lang="en-US" smtClean="0"/>
              <a:t>75</a:t>
            </a:fld>
            <a:endParaRPr lang="en-US"/>
          </a:p>
        </p:txBody>
      </p:sp>
    </p:spTree>
    <p:extLst>
      <p:ext uri="{BB962C8B-B14F-4D97-AF65-F5344CB8AC3E}">
        <p14:creationId xmlns:p14="http://schemas.microsoft.com/office/powerpoint/2010/main" val="390620791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153803-A8F5-A947-92E7-6D7F51058EF0}" type="slidenum">
              <a:rPr lang="en-US" smtClean="0"/>
              <a:t>76</a:t>
            </a:fld>
            <a:endParaRPr lang="en-US"/>
          </a:p>
        </p:txBody>
      </p:sp>
    </p:spTree>
    <p:extLst>
      <p:ext uri="{BB962C8B-B14F-4D97-AF65-F5344CB8AC3E}">
        <p14:creationId xmlns:p14="http://schemas.microsoft.com/office/powerpoint/2010/main" val="3172983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 feel that person connection with the teacher – it makes me want to do better – it’s almost as if</a:t>
            </a:r>
            <a:r>
              <a:rPr lang="en-US" baseline="0" dirty="0"/>
              <a:t> I’m extra accountable – Lloyd</a:t>
            </a:r>
          </a:p>
          <a:p>
            <a:endParaRPr lang="en-US" baseline="0" dirty="0"/>
          </a:p>
        </p:txBody>
      </p:sp>
      <p:sp>
        <p:nvSpPr>
          <p:cNvPr id="4" name="Slide Number Placeholder 3"/>
          <p:cNvSpPr>
            <a:spLocks noGrp="1"/>
          </p:cNvSpPr>
          <p:nvPr>
            <p:ph type="sldNum" sz="quarter" idx="10"/>
          </p:nvPr>
        </p:nvSpPr>
        <p:spPr/>
        <p:txBody>
          <a:bodyPr/>
          <a:lstStyle/>
          <a:p>
            <a:fld id="{8D153803-A8F5-A947-92E7-6D7F51058EF0}" type="slidenum">
              <a:rPr lang="en-US" smtClean="0"/>
              <a:t>8</a:t>
            </a:fld>
            <a:endParaRPr lang="en-US"/>
          </a:p>
        </p:txBody>
      </p:sp>
    </p:spTree>
    <p:extLst>
      <p:ext uri="{BB962C8B-B14F-4D97-AF65-F5344CB8AC3E}">
        <p14:creationId xmlns:p14="http://schemas.microsoft.com/office/powerpoint/2010/main" val="3253941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153803-A8F5-A947-92E7-6D7F51058EF0}" type="slidenum">
              <a:rPr lang="en-US" smtClean="0"/>
              <a:t>9</a:t>
            </a:fld>
            <a:endParaRPr lang="en-US"/>
          </a:p>
        </p:txBody>
      </p:sp>
    </p:spTree>
    <p:extLst>
      <p:ext uri="{BB962C8B-B14F-4D97-AF65-F5344CB8AC3E}">
        <p14:creationId xmlns:p14="http://schemas.microsoft.com/office/powerpoint/2010/main" val="12660877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NULL"/><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NUL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Option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91" y="0"/>
            <a:ext cx="9126417" cy="5138173"/>
          </a:xfrm>
          <a:prstGeom prst="rect">
            <a:avLst/>
          </a:prstGeom>
        </p:spPr>
      </p:pic>
      <p:sp>
        <p:nvSpPr>
          <p:cNvPr id="2" name="Title 1"/>
          <p:cNvSpPr>
            <a:spLocks noGrp="1"/>
          </p:cNvSpPr>
          <p:nvPr>
            <p:ph type="ctrTitle" hasCustomPrompt="1"/>
          </p:nvPr>
        </p:nvSpPr>
        <p:spPr>
          <a:xfrm>
            <a:off x="1191461" y="2277553"/>
            <a:ext cx="7084581" cy="415219"/>
          </a:xfrm>
        </p:spPr>
        <p:txBody>
          <a:bodyPr>
            <a:normAutofit/>
          </a:bodyPr>
          <a:lstStyle>
            <a:lvl1pPr algn="l">
              <a:defRPr sz="1700" b="1">
                <a:solidFill>
                  <a:srgbClr val="004062"/>
                </a:solidFill>
                <a:latin typeface="Verdana"/>
                <a:cs typeface="Verdana"/>
              </a:defRPr>
            </a:lvl1pPr>
          </a:lstStyle>
          <a:p>
            <a:r>
              <a:rPr lang="en-US" dirty="0"/>
              <a:t>Presentation Subtitle</a:t>
            </a:r>
          </a:p>
        </p:txBody>
      </p:sp>
      <p:sp>
        <p:nvSpPr>
          <p:cNvPr id="3" name="Subtitle 2"/>
          <p:cNvSpPr>
            <a:spLocks noGrp="1"/>
          </p:cNvSpPr>
          <p:nvPr>
            <p:ph type="subTitle" idx="1" hasCustomPrompt="1"/>
          </p:nvPr>
        </p:nvSpPr>
        <p:spPr>
          <a:xfrm>
            <a:off x="1191461" y="2617898"/>
            <a:ext cx="7084582" cy="760570"/>
          </a:xfrm>
        </p:spPr>
        <p:txBody>
          <a:bodyPr>
            <a:noAutofit/>
          </a:bodyPr>
          <a:lstStyle>
            <a:lvl1pPr marL="0" indent="0" algn="l">
              <a:lnSpc>
                <a:spcPct val="90000"/>
              </a:lnSpc>
              <a:buNone/>
              <a:defRPr sz="4400">
                <a:solidFill>
                  <a:srgbClr val="004062"/>
                </a:solidFill>
                <a:latin typeface="Verdana"/>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Presentation Title</a:t>
            </a:r>
          </a:p>
        </p:txBody>
      </p:sp>
      <p:sp>
        <p:nvSpPr>
          <p:cNvPr id="23" name="Content Placeholder 21"/>
          <p:cNvSpPr>
            <a:spLocks noGrp="1"/>
          </p:cNvSpPr>
          <p:nvPr>
            <p:ph sz="quarter" idx="10" hasCustomPrompt="1"/>
          </p:nvPr>
        </p:nvSpPr>
        <p:spPr>
          <a:xfrm>
            <a:off x="1674813" y="3570288"/>
            <a:ext cx="6600825" cy="636587"/>
          </a:xfrm>
        </p:spPr>
        <p:txBody>
          <a:bodyPr anchor="ctr">
            <a:normAutofit/>
          </a:bodyPr>
          <a:lstStyle>
            <a:lvl1pPr marL="0" indent="0">
              <a:buFontTx/>
              <a:buNone/>
              <a:defRPr sz="1400">
                <a:latin typeface="Verdana"/>
                <a:cs typeface="Verdana"/>
              </a:defRPr>
            </a:lvl1pPr>
          </a:lstStyle>
          <a:p>
            <a:r>
              <a:rPr lang="en-US" dirty="0">
                <a:solidFill>
                  <a:srgbClr val="3485AF"/>
                </a:solidFill>
              </a:rPr>
              <a:t>Click to edit Master subtitle style</a:t>
            </a:r>
          </a:p>
        </p:txBody>
      </p:sp>
      <p:pic>
        <p:nvPicPr>
          <p:cNvPr id="8" name="Picture 7" descr="1-Dots.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2" y="2407708"/>
            <a:ext cx="1091184" cy="762000"/>
          </a:xfrm>
          <a:prstGeom prst="rect">
            <a:avLst/>
          </a:prstGeom>
        </p:spPr>
      </p:pic>
      <p:pic>
        <p:nvPicPr>
          <p:cNvPr id="9" name="Picture 8" descr="1-Arrow.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31392" y="3726944"/>
            <a:ext cx="243840" cy="356616"/>
          </a:xfrm>
          <a:prstGeom prst="rect">
            <a:avLst/>
          </a:prstGeom>
        </p:spPr>
      </p:pic>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91" y="0"/>
            <a:ext cx="9126417" cy="5138173"/>
          </a:xfrm>
          <a:prstGeom prst="rect">
            <a:avLst/>
          </a:prstGeom>
        </p:spPr>
      </p:pic>
      <p:sp>
        <p:nvSpPr>
          <p:cNvPr id="2" name="Title 1"/>
          <p:cNvSpPr>
            <a:spLocks noGrp="1"/>
          </p:cNvSpPr>
          <p:nvPr>
            <p:ph type="title" hasCustomPrompt="1"/>
          </p:nvPr>
        </p:nvSpPr>
        <p:spPr>
          <a:xfrm>
            <a:off x="1179319" y="614183"/>
            <a:ext cx="5362542" cy="676680"/>
          </a:xfrm>
        </p:spPr>
        <p:txBody>
          <a:bodyPr>
            <a:normAutofit/>
          </a:bodyPr>
          <a:lstStyle>
            <a:lvl1pPr algn="l">
              <a:defRPr sz="2400" b="1">
                <a:solidFill>
                  <a:srgbClr val="004062"/>
                </a:solidFill>
                <a:latin typeface="Verdana"/>
                <a:cs typeface="Verdana"/>
              </a:defRPr>
            </a:lvl1pPr>
          </a:lstStyle>
          <a:p>
            <a:r>
              <a:rPr lang="en-US" dirty="0"/>
              <a:t>Title</a:t>
            </a:r>
          </a:p>
        </p:txBody>
      </p:sp>
      <p:sp>
        <p:nvSpPr>
          <p:cNvPr id="3" name="Content Placeholder 2"/>
          <p:cNvSpPr>
            <a:spLocks noGrp="1"/>
          </p:cNvSpPr>
          <p:nvPr>
            <p:ph idx="1" hasCustomPrompt="1"/>
          </p:nvPr>
        </p:nvSpPr>
        <p:spPr>
          <a:xfrm>
            <a:off x="714401" y="1381575"/>
            <a:ext cx="7778988" cy="3165228"/>
          </a:xfrm>
        </p:spPr>
        <p:txBody>
          <a:bodyPr/>
          <a:lstStyle>
            <a:lvl1pPr>
              <a:lnSpc>
                <a:spcPct val="130000"/>
              </a:lnSpc>
              <a:defRPr sz="1800">
                <a:solidFill>
                  <a:srgbClr val="004062"/>
                </a:solidFill>
                <a:latin typeface="Verdana"/>
                <a:cs typeface="Verdana"/>
              </a:defRPr>
            </a:lvl1pPr>
            <a:lvl2pPr marL="742950" indent="-285750">
              <a:lnSpc>
                <a:spcPct val="130000"/>
              </a:lnSpc>
              <a:buSzPct val="90000"/>
              <a:buFontTx/>
              <a:buBlip>
                <a:blip r:embed="rId3"/>
              </a:buBlip>
              <a:defRPr sz="1600">
                <a:solidFill>
                  <a:srgbClr val="3485AF"/>
                </a:solidFill>
                <a:latin typeface="Verdana"/>
                <a:cs typeface="Verdana"/>
              </a:defRPr>
            </a:lvl2pPr>
            <a:lvl3pPr marL="1143000" indent="-228600">
              <a:lnSpc>
                <a:spcPct val="130000"/>
              </a:lnSpc>
              <a:buSzPct val="100000"/>
              <a:buFont typeface="Lucida Grande"/>
              <a:buChar char="»"/>
              <a:defRPr sz="1400">
                <a:solidFill>
                  <a:srgbClr val="004062"/>
                </a:solidFill>
                <a:latin typeface="Verdana"/>
                <a:cs typeface="Verdana"/>
              </a:defRPr>
            </a:lvl3pPr>
            <a:lvl4pPr marL="1600200" indent="-228600">
              <a:lnSpc>
                <a:spcPct val="130000"/>
              </a:lnSpc>
              <a:buFont typeface="Arial"/>
              <a:buChar char="•"/>
              <a:defRPr sz="1250">
                <a:solidFill>
                  <a:srgbClr val="004062"/>
                </a:solidFill>
                <a:latin typeface="Verdana"/>
                <a:cs typeface="Verdana"/>
              </a:defRPr>
            </a:lvl4pPr>
            <a:lvl5pPr>
              <a:defRPr baseline="0">
                <a:latin typeface="Verdana"/>
                <a:cs typeface="Verdana"/>
              </a:defRPr>
            </a:lvl5pPr>
          </a:lstStyle>
          <a:p>
            <a:pPr lvl="0"/>
            <a:r>
              <a:rPr lang="en-US" dirty="0"/>
              <a:t>Tier Level One</a:t>
            </a:r>
          </a:p>
          <a:p>
            <a:pPr lvl="1"/>
            <a:r>
              <a:rPr lang="en-US" dirty="0"/>
              <a:t>Tier Level Two</a:t>
            </a:r>
          </a:p>
          <a:p>
            <a:pPr lvl="2"/>
            <a:r>
              <a:rPr lang="en-US" dirty="0"/>
              <a:t>Tier Level Three</a:t>
            </a:r>
          </a:p>
          <a:p>
            <a:pPr lvl="3"/>
            <a:r>
              <a:rPr lang="en-US" dirty="0"/>
              <a:t>Tier Level Four</a:t>
            </a:r>
          </a:p>
        </p:txBody>
      </p:sp>
      <p:sp>
        <p:nvSpPr>
          <p:cNvPr id="8" name="Slide Number Placeholder 2"/>
          <p:cNvSpPr>
            <a:spLocks noGrp="1"/>
          </p:cNvSpPr>
          <p:nvPr>
            <p:ph type="sldNum" sz="quarter" idx="10"/>
          </p:nvPr>
        </p:nvSpPr>
        <p:spPr>
          <a:xfrm>
            <a:off x="6745980" y="4631195"/>
            <a:ext cx="2133600" cy="273844"/>
          </a:xfrm>
        </p:spPr>
        <p:txBody>
          <a:bodyPr/>
          <a:lstStyle>
            <a:lvl1pPr>
              <a:defRPr>
                <a:solidFill>
                  <a:srgbClr val="004062"/>
                </a:solidFill>
              </a:defRPr>
            </a:lvl1pPr>
          </a:lstStyle>
          <a:p>
            <a:fld id="{2066355A-084C-D24E-9AD2-7E4FC41EA627}" type="slidenum">
              <a:rPr lang="en-US" smtClean="0"/>
              <a:pPr/>
              <a:t>‹#›</a:t>
            </a:fld>
            <a:endParaRPr lang="en-US" dirty="0"/>
          </a:p>
        </p:txBody>
      </p:sp>
      <p:pic>
        <p:nvPicPr>
          <p:cNvPr id="11" name="Picture 10" descr="6-Dots.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680" y="761094"/>
            <a:ext cx="1121664" cy="405384"/>
          </a:xfrm>
          <a:prstGeom prst="rect">
            <a:avLst/>
          </a:prstGeom>
        </p:spPr>
      </p:pic>
    </p:spTree>
    <p:extLst>
      <p:ext uri="{BB962C8B-B14F-4D97-AF65-F5344CB8AC3E}">
        <p14:creationId xmlns:p14="http://schemas.microsoft.com/office/powerpoint/2010/main" val="3740167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91" y="0"/>
            <a:ext cx="9126417" cy="5138173"/>
          </a:xfrm>
          <a:prstGeom prst="rect">
            <a:avLst/>
          </a:prstGeom>
        </p:spPr>
      </p:pic>
      <p:sp>
        <p:nvSpPr>
          <p:cNvPr id="6" name="Content Placeholder 2"/>
          <p:cNvSpPr>
            <a:spLocks noGrp="1"/>
          </p:cNvSpPr>
          <p:nvPr>
            <p:ph sz="quarter" idx="11"/>
          </p:nvPr>
        </p:nvSpPr>
        <p:spPr>
          <a:xfrm>
            <a:off x="718667" y="2135126"/>
            <a:ext cx="3647094" cy="1572616"/>
          </a:xfrm>
        </p:spPr>
        <p:txBody>
          <a:bodyPr>
            <a:normAutofit/>
          </a:bodyPr>
          <a:lstStyle>
            <a:lvl1pPr marL="109728" indent="-109728">
              <a:lnSpc>
                <a:spcPts val="1720"/>
              </a:lnSpc>
              <a:spcBef>
                <a:spcPts val="324"/>
              </a:spcBef>
              <a:spcAft>
                <a:spcPts val="1200"/>
              </a:spcAft>
              <a:defRPr sz="1400" baseline="0">
                <a:solidFill>
                  <a:srgbClr val="004062"/>
                </a:solidFill>
                <a:latin typeface="Verdana"/>
              </a:defRPr>
            </a:lvl1pPr>
          </a:lstStyle>
          <a:p>
            <a:pPr lvl="0"/>
            <a:r>
              <a:rPr lang="en-US" dirty="0"/>
              <a:t>Click to edit Master text styles</a:t>
            </a:r>
          </a:p>
        </p:txBody>
      </p:sp>
      <p:sp>
        <p:nvSpPr>
          <p:cNvPr id="8" name="Content Placeholder 10"/>
          <p:cNvSpPr>
            <a:spLocks noGrp="1"/>
          </p:cNvSpPr>
          <p:nvPr>
            <p:ph sz="quarter" idx="14"/>
          </p:nvPr>
        </p:nvSpPr>
        <p:spPr>
          <a:xfrm>
            <a:off x="718665" y="1419870"/>
            <a:ext cx="3647095" cy="723137"/>
          </a:xfrm>
        </p:spPr>
        <p:txBody>
          <a:bodyPr>
            <a:noAutofit/>
          </a:bodyPr>
          <a:lstStyle>
            <a:lvl1pPr marL="0" indent="0" algn="l">
              <a:lnSpc>
                <a:spcPct val="100000"/>
              </a:lnSpc>
              <a:buFontTx/>
              <a:buNone/>
              <a:defRPr sz="1800" b="0">
                <a:solidFill>
                  <a:srgbClr val="004062"/>
                </a:solidFill>
                <a:latin typeface="Verdana"/>
                <a:cs typeface="Verdana"/>
              </a:defRPr>
            </a:lvl1pPr>
            <a:lvl2pPr>
              <a:defRPr sz="2300"/>
            </a:lvl2pPr>
            <a:lvl3pPr>
              <a:defRPr sz="2300"/>
            </a:lvl3pPr>
            <a:lvl4pPr>
              <a:defRPr sz="2300"/>
            </a:lvl4pPr>
            <a:lvl5pPr>
              <a:defRPr sz="2300"/>
            </a:lvl5pPr>
          </a:lstStyle>
          <a:p>
            <a:pPr lvl="0"/>
            <a:r>
              <a:rPr lang="en-US" dirty="0"/>
              <a:t>Click to edit Master text styles</a:t>
            </a:r>
          </a:p>
        </p:txBody>
      </p:sp>
      <p:sp>
        <p:nvSpPr>
          <p:cNvPr id="10" name="Content Placeholder 2"/>
          <p:cNvSpPr>
            <a:spLocks noGrp="1"/>
          </p:cNvSpPr>
          <p:nvPr>
            <p:ph sz="quarter" idx="15"/>
          </p:nvPr>
        </p:nvSpPr>
        <p:spPr>
          <a:xfrm>
            <a:off x="4591189" y="2140119"/>
            <a:ext cx="3647094" cy="1572616"/>
          </a:xfrm>
        </p:spPr>
        <p:txBody>
          <a:bodyPr>
            <a:normAutofit/>
          </a:bodyPr>
          <a:lstStyle>
            <a:lvl1pPr marL="109728" indent="-109728">
              <a:lnSpc>
                <a:spcPts val="1720"/>
              </a:lnSpc>
              <a:spcBef>
                <a:spcPts val="324"/>
              </a:spcBef>
              <a:spcAft>
                <a:spcPts val="1200"/>
              </a:spcAft>
              <a:defRPr sz="1400" baseline="0">
                <a:solidFill>
                  <a:srgbClr val="004062"/>
                </a:solidFill>
                <a:latin typeface="Verdana"/>
              </a:defRPr>
            </a:lvl1pPr>
          </a:lstStyle>
          <a:p>
            <a:pPr lvl="0"/>
            <a:r>
              <a:rPr lang="en-US" dirty="0"/>
              <a:t>Click to edit Master text styles</a:t>
            </a:r>
          </a:p>
        </p:txBody>
      </p:sp>
      <p:sp>
        <p:nvSpPr>
          <p:cNvPr id="11" name="Content Placeholder 10"/>
          <p:cNvSpPr>
            <a:spLocks noGrp="1"/>
          </p:cNvSpPr>
          <p:nvPr>
            <p:ph sz="quarter" idx="16"/>
          </p:nvPr>
        </p:nvSpPr>
        <p:spPr>
          <a:xfrm>
            <a:off x="4591187" y="1424863"/>
            <a:ext cx="3811484" cy="723137"/>
          </a:xfrm>
        </p:spPr>
        <p:txBody>
          <a:bodyPr>
            <a:noAutofit/>
          </a:bodyPr>
          <a:lstStyle>
            <a:lvl1pPr marL="0" indent="0" algn="l">
              <a:lnSpc>
                <a:spcPct val="100000"/>
              </a:lnSpc>
              <a:buFontTx/>
              <a:buNone/>
              <a:defRPr sz="1800" b="0">
                <a:solidFill>
                  <a:srgbClr val="004062"/>
                </a:solidFill>
                <a:latin typeface="Verdana"/>
                <a:cs typeface="Verdana"/>
              </a:defRPr>
            </a:lvl1pPr>
            <a:lvl2pPr>
              <a:defRPr sz="2300"/>
            </a:lvl2pPr>
            <a:lvl3pPr>
              <a:defRPr sz="2300"/>
            </a:lvl3pPr>
            <a:lvl4pPr>
              <a:defRPr sz="2300"/>
            </a:lvl4pPr>
            <a:lvl5pPr>
              <a:defRPr sz="2300"/>
            </a:lvl5pPr>
          </a:lstStyle>
          <a:p>
            <a:pPr lvl="0"/>
            <a:r>
              <a:rPr lang="en-US" dirty="0"/>
              <a:t>Click to edit Master text styles</a:t>
            </a:r>
          </a:p>
        </p:txBody>
      </p:sp>
      <p:sp>
        <p:nvSpPr>
          <p:cNvPr id="13" name="Content Placeholder 6"/>
          <p:cNvSpPr>
            <a:spLocks noGrp="1"/>
          </p:cNvSpPr>
          <p:nvPr>
            <p:ph sz="quarter" idx="12"/>
          </p:nvPr>
        </p:nvSpPr>
        <p:spPr>
          <a:xfrm>
            <a:off x="982207" y="3909370"/>
            <a:ext cx="6490614" cy="637433"/>
          </a:xfrm>
          <a:solidFill>
            <a:schemeClr val="bg1"/>
          </a:solidFill>
        </p:spPr>
        <p:txBody>
          <a:bodyPr lIns="180000" anchor="ctr">
            <a:normAutofit/>
          </a:bodyPr>
          <a:lstStyle>
            <a:lvl1pPr marL="0" indent="0" algn="l">
              <a:lnSpc>
                <a:spcPct val="120000"/>
              </a:lnSpc>
              <a:spcBef>
                <a:spcPts val="0"/>
              </a:spcBef>
              <a:buFontTx/>
              <a:buNone/>
              <a:defRPr sz="1000" b="0" u="none">
                <a:solidFill>
                  <a:srgbClr val="004062"/>
                </a:solidFill>
                <a:latin typeface="Verdana"/>
              </a:defRPr>
            </a:lvl1pPr>
          </a:lstStyle>
          <a:p>
            <a:pPr lvl="0"/>
            <a:r>
              <a:rPr lang="en-US" dirty="0"/>
              <a:t>Click to edit Master text styles</a:t>
            </a:r>
          </a:p>
        </p:txBody>
      </p:sp>
      <p:sp>
        <p:nvSpPr>
          <p:cNvPr id="14" name="Slide Number Placeholder 2"/>
          <p:cNvSpPr>
            <a:spLocks noGrp="1"/>
          </p:cNvSpPr>
          <p:nvPr>
            <p:ph type="sldNum" sz="quarter" idx="10"/>
          </p:nvPr>
        </p:nvSpPr>
        <p:spPr>
          <a:xfrm>
            <a:off x="6745980" y="4631195"/>
            <a:ext cx="2133600" cy="273844"/>
          </a:xfrm>
        </p:spPr>
        <p:txBody>
          <a:bodyPr/>
          <a:lstStyle>
            <a:lvl1pPr>
              <a:defRPr>
                <a:solidFill>
                  <a:srgbClr val="004062"/>
                </a:solidFill>
              </a:defRPr>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2304025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1D7C953-CE78-435B-8015-AC7F1990F6F6}"/>
              </a:ext>
            </a:extLst>
          </p:cNvPr>
          <p:cNvSpPr>
            <a:spLocks noGrp="1"/>
          </p:cNvSpPr>
          <p:nvPr>
            <p:ph type="dt" sz="half" idx="10"/>
          </p:nvPr>
        </p:nvSpPr>
        <p:spPr>
          <a:xfrm>
            <a:off x="628650" y="4767263"/>
            <a:ext cx="2057400" cy="273844"/>
          </a:xfrm>
          <a:prstGeom prst="rect">
            <a:avLst/>
          </a:prstGeom>
        </p:spPr>
        <p:txBody>
          <a:bodyPr/>
          <a:lstStyle>
            <a:lvl1pPr eaLnBrk="0" fontAlgn="base" hangingPunct="0">
              <a:spcBef>
                <a:spcPct val="0"/>
              </a:spcBef>
              <a:spcAft>
                <a:spcPct val="0"/>
              </a:spcAft>
              <a:defRPr>
                <a:ea typeface="MS PGothic" panose="020B0600070205080204" pitchFamily="34" charset="-128"/>
              </a:defRPr>
            </a:lvl1pPr>
          </a:lstStyle>
          <a:p>
            <a:pPr>
              <a:defRPr/>
            </a:pPr>
            <a:fld id="{21282F72-AD4A-4CDE-B8F1-88D63D12F69B}" type="datetimeFigureOut">
              <a:rPr lang="en-GB"/>
              <a:pPr>
                <a:defRPr/>
              </a:pPr>
              <a:t>03/09/2019</a:t>
            </a:fld>
            <a:endParaRPr lang="en-GB"/>
          </a:p>
        </p:txBody>
      </p:sp>
      <p:sp>
        <p:nvSpPr>
          <p:cNvPr id="3" name="Footer Placeholder 4">
            <a:extLst>
              <a:ext uri="{FF2B5EF4-FFF2-40B4-BE49-F238E27FC236}">
                <a16:creationId xmlns:a16="http://schemas.microsoft.com/office/drawing/2014/main" id="{FCC4DD5A-08C2-4432-AFB0-F73CB71EFC50}"/>
              </a:ext>
            </a:extLst>
          </p:cNvPr>
          <p:cNvSpPr>
            <a:spLocks noGrp="1"/>
          </p:cNvSpPr>
          <p:nvPr>
            <p:ph type="ftr" sz="quarter" idx="11"/>
          </p:nvPr>
        </p:nvSpPr>
        <p:spPr>
          <a:xfrm>
            <a:off x="3028950" y="4767263"/>
            <a:ext cx="3086100" cy="273844"/>
          </a:xfrm>
          <a:prstGeom prst="rect">
            <a:avLst/>
          </a:prstGeom>
        </p:spPr>
        <p:txBody>
          <a:bodyPr/>
          <a:lstStyle>
            <a:lvl1pPr eaLnBrk="0" fontAlgn="base" hangingPunct="0">
              <a:spcBef>
                <a:spcPct val="0"/>
              </a:spcBef>
              <a:spcAft>
                <a:spcPct val="0"/>
              </a:spcAft>
              <a:defRPr>
                <a:ea typeface="MS PGothic" panose="020B0600070205080204" pitchFamily="34" charset="-128"/>
              </a:defRPr>
            </a:lvl1pPr>
          </a:lstStyle>
          <a:p>
            <a:pPr>
              <a:defRPr/>
            </a:pPr>
            <a:endParaRPr lang="en-GB"/>
          </a:p>
        </p:txBody>
      </p:sp>
      <p:sp>
        <p:nvSpPr>
          <p:cNvPr id="4" name="Slide Number Placeholder 5">
            <a:extLst>
              <a:ext uri="{FF2B5EF4-FFF2-40B4-BE49-F238E27FC236}">
                <a16:creationId xmlns:a16="http://schemas.microsoft.com/office/drawing/2014/main" id="{87A3BD0A-7E9E-45B3-9E71-5109FF39C00C}"/>
              </a:ext>
            </a:extLst>
          </p:cNvPr>
          <p:cNvSpPr>
            <a:spLocks noGrp="1"/>
          </p:cNvSpPr>
          <p:nvPr>
            <p:ph type="sldNum" sz="quarter" idx="12"/>
          </p:nvPr>
        </p:nvSpPr>
        <p:spPr/>
        <p:txBody>
          <a:bodyPr/>
          <a:lstStyle>
            <a:lvl1pPr eaLnBrk="0" fontAlgn="base" hangingPunct="0">
              <a:spcBef>
                <a:spcPct val="0"/>
              </a:spcBef>
              <a:spcAft>
                <a:spcPct val="0"/>
              </a:spcAft>
              <a:defRPr>
                <a:ea typeface="MS PGothic" panose="020B0600070205080204" pitchFamily="34" charset="-128"/>
              </a:defRPr>
            </a:lvl1pPr>
          </a:lstStyle>
          <a:p>
            <a:pPr>
              <a:defRPr/>
            </a:pPr>
            <a:fld id="{94478BC6-2AEC-4594-8110-3173CACEB0C7}" type="slidenum">
              <a:rPr lang="en-GB"/>
              <a:pPr>
                <a:defRPr/>
              </a:pPr>
              <a:t>‹#›</a:t>
            </a:fld>
            <a:endParaRPr lang="en-GB"/>
          </a:p>
        </p:txBody>
      </p:sp>
    </p:spTree>
    <p:extLst>
      <p:ext uri="{BB962C8B-B14F-4D97-AF65-F5344CB8AC3E}">
        <p14:creationId xmlns:p14="http://schemas.microsoft.com/office/powerpoint/2010/main" val="2449457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91" y="0"/>
            <a:ext cx="9126417" cy="5138173"/>
          </a:xfrm>
          <a:prstGeom prst="rect">
            <a:avLst/>
          </a:prstGeom>
        </p:spPr>
      </p:pic>
      <p:sp>
        <p:nvSpPr>
          <p:cNvPr id="5" name="Title 1"/>
          <p:cNvSpPr>
            <a:spLocks noGrp="1"/>
          </p:cNvSpPr>
          <p:nvPr>
            <p:ph type="ctrTitle" hasCustomPrompt="1"/>
          </p:nvPr>
        </p:nvSpPr>
        <p:spPr>
          <a:xfrm>
            <a:off x="1025649" y="2597313"/>
            <a:ext cx="7084581" cy="415219"/>
          </a:xfrm>
        </p:spPr>
        <p:txBody>
          <a:bodyPr>
            <a:normAutofit/>
          </a:bodyPr>
          <a:lstStyle>
            <a:lvl1pPr algn="ctr">
              <a:defRPr sz="1700" b="1">
                <a:solidFill>
                  <a:srgbClr val="004062"/>
                </a:solidFill>
                <a:latin typeface="Verdana"/>
                <a:cs typeface="Verdana"/>
              </a:defRPr>
            </a:lvl1pPr>
          </a:lstStyle>
          <a:p>
            <a:r>
              <a:rPr lang="en-US" dirty="0"/>
              <a:t>Presentation Subtitle</a:t>
            </a:r>
          </a:p>
        </p:txBody>
      </p:sp>
      <p:sp>
        <p:nvSpPr>
          <p:cNvPr id="6" name="Subtitle 2"/>
          <p:cNvSpPr>
            <a:spLocks noGrp="1"/>
          </p:cNvSpPr>
          <p:nvPr>
            <p:ph type="subTitle" idx="1" hasCustomPrompt="1"/>
          </p:nvPr>
        </p:nvSpPr>
        <p:spPr>
          <a:xfrm>
            <a:off x="1025648" y="3129514"/>
            <a:ext cx="7084582" cy="760570"/>
          </a:xfrm>
        </p:spPr>
        <p:txBody>
          <a:bodyPr>
            <a:noAutofit/>
          </a:bodyPr>
          <a:lstStyle>
            <a:lvl1pPr marL="0" indent="0" algn="ctr">
              <a:lnSpc>
                <a:spcPct val="90000"/>
              </a:lnSpc>
              <a:buNone/>
              <a:defRPr sz="4000">
                <a:solidFill>
                  <a:srgbClr val="004062"/>
                </a:solidFill>
                <a:latin typeface="Verdana"/>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Presentation Title</a:t>
            </a:r>
          </a:p>
        </p:txBody>
      </p:sp>
      <p:pic>
        <p:nvPicPr>
          <p:cNvPr id="11" name="Picture 10" descr="2-Dots.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97313" y="3060909"/>
            <a:ext cx="3944112" cy="39624"/>
          </a:xfrm>
          <a:prstGeom prst="rect">
            <a:avLst/>
          </a:prstGeom>
        </p:spPr>
      </p:pic>
      <p:sp>
        <p:nvSpPr>
          <p:cNvPr id="18" name="Content Placeholder 21"/>
          <p:cNvSpPr>
            <a:spLocks noGrp="1"/>
          </p:cNvSpPr>
          <p:nvPr>
            <p:ph sz="quarter" idx="10" hasCustomPrompt="1"/>
          </p:nvPr>
        </p:nvSpPr>
        <p:spPr>
          <a:xfrm>
            <a:off x="1025649" y="4104824"/>
            <a:ext cx="7084581" cy="636587"/>
          </a:xfrm>
        </p:spPr>
        <p:txBody>
          <a:bodyPr anchor="ctr">
            <a:normAutofit/>
          </a:bodyPr>
          <a:lstStyle>
            <a:lvl1pPr marL="0" indent="0" algn="ctr">
              <a:buFontTx/>
              <a:buNone/>
              <a:defRPr sz="1400">
                <a:latin typeface="Verdana"/>
                <a:cs typeface="Verdana"/>
              </a:defRPr>
            </a:lvl1pPr>
          </a:lstStyle>
          <a:p>
            <a:r>
              <a:rPr lang="en-US" dirty="0">
                <a:solidFill>
                  <a:srgbClr val="3485AF"/>
                </a:solidFill>
              </a:rPr>
              <a:t>Click to edit Master subtitle style</a:t>
            </a:r>
          </a:p>
        </p:txBody>
      </p:sp>
    </p:spTree>
    <p:extLst>
      <p:ext uri="{BB962C8B-B14F-4D97-AF65-F5344CB8AC3E}">
        <p14:creationId xmlns:p14="http://schemas.microsoft.com/office/powerpoint/2010/main" val="3065905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Option 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91" y="5457"/>
            <a:ext cx="9126417" cy="5138173"/>
          </a:xfrm>
          <a:prstGeom prst="rect">
            <a:avLst/>
          </a:prstGeom>
        </p:spPr>
      </p:pic>
      <p:sp>
        <p:nvSpPr>
          <p:cNvPr id="5" name="Title 1"/>
          <p:cNvSpPr>
            <a:spLocks noGrp="1"/>
          </p:cNvSpPr>
          <p:nvPr>
            <p:ph type="ctrTitle" hasCustomPrompt="1"/>
          </p:nvPr>
        </p:nvSpPr>
        <p:spPr>
          <a:xfrm>
            <a:off x="1191461" y="2277553"/>
            <a:ext cx="7084581" cy="415219"/>
          </a:xfrm>
        </p:spPr>
        <p:txBody>
          <a:bodyPr>
            <a:normAutofit/>
          </a:bodyPr>
          <a:lstStyle>
            <a:lvl1pPr algn="l">
              <a:defRPr sz="1700" b="1">
                <a:solidFill>
                  <a:srgbClr val="FFFFFF"/>
                </a:solidFill>
                <a:latin typeface="Verdana"/>
                <a:cs typeface="Verdana"/>
              </a:defRPr>
            </a:lvl1pPr>
          </a:lstStyle>
          <a:p>
            <a:r>
              <a:rPr lang="en-US" dirty="0"/>
              <a:t>Presentation Subtitle</a:t>
            </a:r>
          </a:p>
        </p:txBody>
      </p:sp>
      <p:sp>
        <p:nvSpPr>
          <p:cNvPr id="6" name="Subtitle 2"/>
          <p:cNvSpPr>
            <a:spLocks noGrp="1"/>
          </p:cNvSpPr>
          <p:nvPr>
            <p:ph type="subTitle" idx="1" hasCustomPrompt="1"/>
          </p:nvPr>
        </p:nvSpPr>
        <p:spPr>
          <a:xfrm>
            <a:off x="1191461" y="2640576"/>
            <a:ext cx="7084582" cy="760570"/>
          </a:xfrm>
        </p:spPr>
        <p:txBody>
          <a:bodyPr>
            <a:noAutofit/>
          </a:bodyPr>
          <a:lstStyle>
            <a:lvl1pPr marL="0" indent="0" algn="l">
              <a:lnSpc>
                <a:spcPct val="90000"/>
              </a:lnSpc>
              <a:buNone/>
              <a:defRPr sz="4000" b="1" spc="0">
                <a:solidFill>
                  <a:schemeClr val="bg1"/>
                </a:solidFill>
                <a:latin typeface="Verdana"/>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PRESENTATION TITLE</a:t>
            </a:r>
          </a:p>
        </p:txBody>
      </p:sp>
      <p:sp>
        <p:nvSpPr>
          <p:cNvPr id="19" name="Content Placeholder 17"/>
          <p:cNvSpPr>
            <a:spLocks noGrp="1"/>
          </p:cNvSpPr>
          <p:nvPr>
            <p:ph sz="quarter" idx="11"/>
          </p:nvPr>
        </p:nvSpPr>
        <p:spPr>
          <a:xfrm>
            <a:off x="1724025" y="3591382"/>
            <a:ext cx="6551613" cy="627063"/>
          </a:xfrm>
        </p:spPr>
        <p:txBody>
          <a:bodyPr anchor="ctr">
            <a:normAutofit/>
          </a:bodyPr>
          <a:lstStyle>
            <a:lvl1pPr marL="0" indent="0">
              <a:buFontTx/>
              <a:buNone/>
              <a:defRPr sz="1400">
                <a:solidFill>
                  <a:srgbClr val="004062"/>
                </a:solidFill>
                <a:latin typeface="Verdana"/>
                <a:cs typeface="Verdana"/>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32916" y="3726944"/>
            <a:ext cx="240792" cy="356616"/>
          </a:xfrm>
          <a:prstGeom prst="rect">
            <a:avLst/>
          </a:prstGeom>
        </p:spPr>
      </p:pic>
    </p:spTree>
    <p:extLst>
      <p:ext uri="{BB962C8B-B14F-4D97-AF65-F5344CB8AC3E}">
        <p14:creationId xmlns:p14="http://schemas.microsoft.com/office/powerpoint/2010/main" val="1945600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Option 4">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91" y="0"/>
            <a:ext cx="9126417" cy="5138173"/>
          </a:xfrm>
          <a:prstGeom prst="rect">
            <a:avLst/>
          </a:prstGeom>
        </p:spPr>
      </p:pic>
      <p:sp>
        <p:nvSpPr>
          <p:cNvPr id="5" name="Title 1"/>
          <p:cNvSpPr>
            <a:spLocks noGrp="1"/>
          </p:cNvSpPr>
          <p:nvPr>
            <p:ph type="ctrTitle" hasCustomPrompt="1"/>
          </p:nvPr>
        </p:nvSpPr>
        <p:spPr>
          <a:xfrm>
            <a:off x="1191461" y="1960061"/>
            <a:ext cx="7084581" cy="415219"/>
          </a:xfrm>
        </p:spPr>
        <p:txBody>
          <a:bodyPr>
            <a:normAutofit/>
          </a:bodyPr>
          <a:lstStyle>
            <a:lvl1pPr algn="l">
              <a:defRPr sz="1700" b="1">
                <a:solidFill>
                  <a:srgbClr val="FFFFFF"/>
                </a:solidFill>
                <a:latin typeface="Verdana"/>
                <a:cs typeface="Verdana"/>
              </a:defRPr>
            </a:lvl1pPr>
          </a:lstStyle>
          <a:p>
            <a:r>
              <a:rPr lang="en-US" dirty="0"/>
              <a:t>Presentation Subtitle</a:t>
            </a:r>
          </a:p>
        </p:txBody>
      </p:sp>
      <p:sp>
        <p:nvSpPr>
          <p:cNvPr id="6" name="Subtitle 2"/>
          <p:cNvSpPr>
            <a:spLocks noGrp="1"/>
          </p:cNvSpPr>
          <p:nvPr>
            <p:ph type="subTitle" idx="1" hasCustomPrompt="1"/>
          </p:nvPr>
        </p:nvSpPr>
        <p:spPr>
          <a:xfrm>
            <a:off x="1191461" y="2311745"/>
            <a:ext cx="5328830" cy="760570"/>
          </a:xfrm>
        </p:spPr>
        <p:txBody>
          <a:bodyPr>
            <a:noAutofit/>
          </a:bodyPr>
          <a:lstStyle>
            <a:lvl1pPr marL="0" indent="0" algn="l">
              <a:lnSpc>
                <a:spcPct val="90000"/>
              </a:lnSpc>
              <a:buNone/>
              <a:defRPr sz="2400" b="1">
                <a:solidFill>
                  <a:srgbClr val="FFFFFF"/>
                </a:solidFill>
                <a:latin typeface="Verdana"/>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Presentation Title</a:t>
            </a:r>
          </a:p>
        </p:txBody>
      </p:sp>
      <p:pic>
        <p:nvPicPr>
          <p:cNvPr id="11" name="Picture 10" descr="4-Dots.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32916" y="3313755"/>
            <a:ext cx="3395472" cy="39624"/>
          </a:xfrm>
          <a:prstGeom prst="rect">
            <a:avLst/>
          </a:prstGeom>
        </p:spPr>
      </p:pic>
      <p:sp>
        <p:nvSpPr>
          <p:cNvPr id="18" name="Content Placeholder 17"/>
          <p:cNvSpPr>
            <a:spLocks noGrp="1"/>
          </p:cNvSpPr>
          <p:nvPr>
            <p:ph sz="quarter" idx="10"/>
          </p:nvPr>
        </p:nvSpPr>
        <p:spPr>
          <a:xfrm>
            <a:off x="1724025" y="3591382"/>
            <a:ext cx="6551613" cy="627063"/>
          </a:xfrm>
        </p:spPr>
        <p:txBody>
          <a:bodyPr anchor="ctr">
            <a:normAutofit/>
          </a:bodyPr>
          <a:lstStyle>
            <a:lvl1pPr marL="0" indent="0">
              <a:buFontTx/>
              <a:buNone/>
              <a:defRPr sz="1400">
                <a:solidFill>
                  <a:srgbClr val="FFFFFF"/>
                </a:solidFill>
                <a:latin typeface="Verdana"/>
                <a:cs typeface="Verdana"/>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3594" y="3726605"/>
            <a:ext cx="240792" cy="356616"/>
          </a:xfrm>
          <a:prstGeom prst="rect">
            <a:avLst/>
          </a:prstGeom>
        </p:spPr>
      </p:pic>
    </p:spTree>
    <p:extLst>
      <p:ext uri="{BB962C8B-B14F-4D97-AF65-F5344CB8AC3E}">
        <p14:creationId xmlns:p14="http://schemas.microsoft.com/office/powerpoint/2010/main" val="266357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6745980" y="4631195"/>
            <a:ext cx="2133600" cy="273844"/>
          </a:xfrm>
        </p:spPr>
        <p:txBody>
          <a:bodyPr/>
          <a:lstStyle>
            <a:lvl1pPr>
              <a:defRPr>
                <a:solidFill>
                  <a:srgbClr val="004062"/>
                </a:solidFill>
              </a:defRPr>
            </a:lvl1pPr>
          </a:lstStyle>
          <a:p>
            <a:fld id="{2066355A-084C-D24E-9AD2-7E4FC41EA627}" type="slidenum">
              <a:rPr lang="en-US" smtClean="0"/>
              <a:pPr/>
              <a:t>‹#›</a:t>
            </a:fld>
            <a:endParaRPr lang="en-US" dirty="0"/>
          </a:p>
        </p:txBody>
      </p:sp>
      <p:pic>
        <p:nvPicPr>
          <p:cNvPr id="7" name="Picture 6" descr="5-Dot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57207" y="1618565"/>
            <a:ext cx="5635754" cy="39624"/>
          </a:xfrm>
          <a:prstGeom prst="rect">
            <a:avLst/>
          </a:prstGeom>
        </p:spPr>
      </p:pic>
      <p:pic>
        <p:nvPicPr>
          <p:cNvPr id="8" name="Picture 7" descr="5-Dot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3527" y="3596490"/>
            <a:ext cx="5635754" cy="39624"/>
          </a:xfrm>
          <a:prstGeom prst="rect">
            <a:avLst/>
          </a:prstGeom>
        </p:spPr>
      </p:pic>
      <p:sp>
        <p:nvSpPr>
          <p:cNvPr id="14" name="Text Placeholder 13"/>
          <p:cNvSpPr>
            <a:spLocks noGrp="1"/>
          </p:cNvSpPr>
          <p:nvPr>
            <p:ph type="body" sz="quarter" idx="11"/>
          </p:nvPr>
        </p:nvSpPr>
        <p:spPr>
          <a:xfrm>
            <a:off x="1660525" y="1881641"/>
            <a:ext cx="5732463" cy="658812"/>
          </a:xfrm>
        </p:spPr>
        <p:txBody>
          <a:bodyPr>
            <a:normAutofit/>
          </a:bodyPr>
          <a:lstStyle>
            <a:lvl1pPr marL="0" indent="0">
              <a:buFontTx/>
              <a:buNone/>
              <a:defRPr sz="1400">
                <a:solidFill>
                  <a:srgbClr val="004062"/>
                </a:solidFill>
                <a:latin typeface="Verdana"/>
                <a:cs typeface="Verdana"/>
              </a:defRPr>
            </a:lvl1pPr>
          </a:lstStyle>
          <a:p>
            <a:pPr lvl="0"/>
            <a:r>
              <a:rPr lang="en-US" dirty="0"/>
              <a:t>Click to edit Master text styles</a:t>
            </a:r>
          </a:p>
        </p:txBody>
      </p:sp>
      <p:sp>
        <p:nvSpPr>
          <p:cNvPr id="15" name="Text Placeholder 13"/>
          <p:cNvSpPr>
            <a:spLocks noGrp="1"/>
          </p:cNvSpPr>
          <p:nvPr>
            <p:ph type="body" sz="quarter" idx="12"/>
          </p:nvPr>
        </p:nvSpPr>
        <p:spPr>
          <a:xfrm>
            <a:off x="1654165" y="2669025"/>
            <a:ext cx="5732463" cy="732574"/>
          </a:xfrm>
        </p:spPr>
        <p:txBody>
          <a:bodyPr>
            <a:normAutofit/>
          </a:bodyPr>
          <a:lstStyle>
            <a:lvl1pPr marL="0" marR="0" indent="0" algn="l" defTabSz="457200" rtl="0" eaLnBrk="1" fontAlgn="auto" latinLnBrk="0" hangingPunct="1">
              <a:lnSpc>
                <a:spcPct val="100000"/>
              </a:lnSpc>
              <a:spcBef>
                <a:spcPct val="20000"/>
              </a:spcBef>
              <a:spcAft>
                <a:spcPts val="0"/>
              </a:spcAft>
              <a:buClrTx/>
              <a:buSzTx/>
              <a:buFontTx/>
              <a:buNone/>
              <a:tabLst/>
              <a:defRPr sz="1400" baseline="0">
                <a:solidFill>
                  <a:srgbClr val="3485AF"/>
                </a:solidFill>
                <a:latin typeface="Verdana"/>
                <a:cs typeface="Verdana"/>
              </a:defRPr>
            </a:lvl1pPr>
          </a:lstStyle>
          <a:p>
            <a:pPr marL="0" marR="0" lvl="0" indent="0" algn="l" defTabSz="457200" rtl="0" eaLnBrk="1" fontAlgn="auto" latinLnBrk="0" hangingPunct="1">
              <a:lnSpc>
                <a:spcPct val="100000"/>
              </a:lnSpc>
              <a:spcBef>
                <a:spcPct val="20000"/>
              </a:spcBef>
              <a:spcAft>
                <a:spcPts val="0"/>
              </a:spcAft>
              <a:buClrTx/>
              <a:buSzTx/>
              <a:buFontTx/>
              <a:buNone/>
              <a:tabLst/>
              <a:defRPr/>
            </a:pPr>
            <a:r>
              <a:rPr lang="en-US" dirty="0"/>
              <a:t>Click to edit Master text styles</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89616" y="2014807"/>
            <a:ext cx="240792" cy="356616"/>
          </a:xfrm>
          <a:prstGeom prst="rect">
            <a:avLst/>
          </a:prstGeom>
        </p:spPr>
      </p:pic>
    </p:spTree>
    <p:extLst>
      <p:ext uri="{BB962C8B-B14F-4D97-AF65-F5344CB8AC3E}">
        <p14:creationId xmlns:p14="http://schemas.microsoft.com/office/powerpoint/2010/main" val="269175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79319" y="614183"/>
            <a:ext cx="5362542" cy="676680"/>
          </a:xfrm>
        </p:spPr>
        <p:txBody>
          <a:bodyPr>
            <a:normAutofit/>
          </a:bodyPr>
          <a:lstStyle>
            <a:lvl1pPr algn="l">
              <a:defRPr sz="2400" b="1">
                <a:solidFill>
                  <a:srgbClr val="004062"/>
                </a:solidFill>
                <a:latin typeface="Verdana"/>
                <a:cs typeface="Verdana"/>
              </a:defRPr>
            </a:lvl1pPr>
          </a:lstStyle>
          <a:p>
            <a:r>
              <a:rPr lang="en-US" dirty="0"/>
              <a:t>Title</a:t>
            </a:r>
          </a:p>
        </p:txBody>
      </p:sp>
      <p:sp>
        <p:nvSpPr>
          <p:cNvPr id="3" name="Content Placeholder 2"/>
          <p:cNvSpPr>
            <a:spLocks noGrp="1"/>
          </p:cNvSpPr>
          <p:nvPr>
            <p:ph idx="1" hasCustomPrompt="1"/>
          </p:nvPr>
        </p:nvSpPr>
        <p:spPr>
          <a:xfrm>
            <a:off x="714401" y="1381575"/>
            <a:ext cx="7778988" cy="3165228"/>
          </a:xfrm>
        </p:spPr>
        <p:txBody>
          <a:bodyPr/>
          <a:lstStyle>
            <a:lvl1pPr>
              <a:lnSpc>
                <a:spcPct val="130000"/>
              </a:lnSpc>
              <a:defRPr sz="1800">
                <a:solidFill>
                  <a:srgbClr val="004062"/>
                </a:solidFill>
                <a:latin typeface="Verdana"/>
                <a:cs typeface="Verdana"/>
              </a:defRPr>
            </a:lvl1pPr>
            <a:lvl2pPr marL="742950" indent="-285750">
              <a:lnSpc>
                <a:spcPct val="130000"/>
              </a:lnSpc>
              <a:buSzPct val="90000"/>
              <a:buFontTx/>
              <a:buBlip>
                <a:blip r:embed="rId2"/>
              </a:buBlip>
              <a:defRPr sz="1600">
                <a:solidFill>
                  <a:srgbClr val="3485AF"/>
                </a:solidFill>
                <a:latin typeface="Verdana"/>
                <a:cs typeface="Verdana"/>
              </a:defRPr>
            </a:lvl2pPr>
            <a:lvl3pPr marL="1143000" indent="-228600">
              <a:lnSpc>
                <a:spcPct val="130000"/>
              </a:lnSpc>
              <a:buSzPct val="100000"/>
              <a:buFont typeface="Lucida Grande"/>
              <a:buChar char="»"/>
              <a:defRPr sz="1400">
                <a:solidFill>
                  <a:srgbClr val="004062"/>
                </a:solidFill>
                <a:latin typeface="Verdana"/>
                <a:cs typeface="Verdana"/>
              </a:defRPr>
            </a:lvl3pPr>
            <a:lvl4pPr marL="1600200" indent="-228600">
              <a:lnSpc>
                <a:spcPct val="130000"/>
              </a:lnSpc>
              <a:buFont typeface="Arial"/>
              <a:buChar char="•"/>
              <a:defRPr sz="1250">
                <a:solidFill>
                  <a:srgbClr val="004062"/>
                </a:solidFill>
                <a:latin typeface="Verdana"/>
                <a:cs typeface="Verdana"/>
              </a:defRPr>
            </a:lvl4pPr>
            <a:lvl5pPr>
              <a:defRPr baseline="0">
                <a:latin typeface="Verdana"/>
                <a:cs typeface="Verdana"/>
              </a:defRPr>
            </a:lvl5pPr>
          </a:lstStyle>
          <a:p>
            <a:pPr lvl="0"/>
            <a:r>
              <a:rPr lang="en-US" dirty="0"/>
              <a:t>Tier Level One</a:t>
            </a:r>
          </a:p>
          <a:p>
            <a:pPr lvl="1"/>
            <a:r>
              <a:rPr lang="en-US" dirty="0"/>
              <a:t>Tier Level Two</a:t>
            </a:r>
          </a:p>
          <a:p>
            <a:pPr lvl="2"/>
            <a:r>
              <a:rPr lang="en-US" dirty="0"/>
              <a:t>Tier Level Three</a:t>
            </a:r>
          </a:p>
          <a:p>
            <a:pPr lvl="3"/>
            <a:r>
              <a:rPr lang="en-US" dirty="0"/>
              <a:t>Tier Level Four</a:t>
            </a:r>
          </a:p>
        </p:txBody>
      </p:sp>
      <p:sp>
        <p:nvSpPr>
          <p:cNvPr id="8" name="Slide Number Placeholder 2"/>
          <p:cNvSpPr>
            <a:spLocks noGrp="1"/>
          </p:cNvSpPr>
          <p:nvPr>
            <p:ph type="sldNum" sz="quarter" idx="10"/>
          </p:nvPr>
        </p:nvSpPr>
        <p:spPr>
          <a:xfrm>
            <a:off x="6745980" y="4631195"/>
            <a:ext cx="2133600" cy="273844"/>
          </a:xfrm>
        </p:spPr>
        <p:txBody>
          <a:bodyPr/>
          <a:lstStyle>
            <a:lvl1pPr>
              <a:defRPr>
                <a:solidFill>
                  <a:srgbClr val="004062"/>
                </a:solidFill>
              </a:defRPr>
            </a:lvl1pPr>
          </a:lstStyle>
          <a:p>
            <a:fld id="{2066355A-084C-D24E-9AD2-7E4FC41EA627}" type="slidenum">
              <a:rPr lang="en-US" smtClean="0"/>
              <a:pPr/>
              <a:t>‹#›</a:t>
            </a:fld>
            <a:endParaRPr lang="en-US" dirty="0"/>
          </a:p>
        </p:txBody>
      </p:sp>
      <p:pic>
        <p:nvPicPr>
          <p:cNvPr id="11" name="Picture 10" descr="6-Dots.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680" y="761094"/>
            <a:ext cx="1121664" cy="405384"/>
          </a:xfrm>
          <a:prstGeom prst="rect">
            <a:avLst/>
          </a:prstGeom>
        </p:spPr>
      </p:pic>
      <p:pic>
        <p:nvPicPr>
          <p:cNvPr id="7" name="Picture 3" descr="TCH_Stacked.ep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224992" y="96786"/>
            <a:ext cx="890045" cy="58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BCM_Logo_Spot.eps"/>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963143" y="733716"/>
            <a:ext cx="916437" cy="43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0382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Content Picture">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1179319" y="614183"/>
            <a:ext cx="5362542" cy="676680"/>
          </a:xfrm>
        </p:spPr>
        <p:txBody>
          <a:bodyPr>
            <a:normAutofit/>
          </a:bodyPr>
          <a:lstStyle>
            <a:lvl1pPr algn="l">
              <a:defRPr sz="2400" b="1">
                <a:solidFill>
                  <a:srgbClr val="004062"/>
                </a:solidFill>
                <a:latin typeface="Verdana"/>
                <a:cs typeface="Verdana"/>
              </a:defRPr>
            </a:lvl1pPr>
          </a:lstStyle>
          <a:p>
            <a:r>
              <a:rPr lang="en-US" dirty="0"/>
              <a:t>Title</a:t>
            </a:r>
          </a:p>
        </p:txBody>
      </p:sp>
      <p:sp>
        <p:nvSpPr>
          <p:cNvPr id="9" name="Content Placeholder 2"/>
          <p:cNvSpPr>
            <a:spLocks noGrp="1"/>
          </p:cNvSpPr>
          <p:nvPr>
            <p:ph idx="10" hasCustomPrompt="1"/>
          </p:nvPr>
        </p:nvSpPr>
        <p:spPr>
          <a:xfrm>
            <a:off x="714401" y="1381575"/>
            <a:ext cx="4592549" cy="3165228"/>
          </a:xfrm>
        </p:spPr>
        <p:txBody>
          <a:bodyPr/>
          <a:lstStyle>
            <a:lvl1pPr>
              <a:lnSpc>
                <a:spcPct val="130000"/>
              </a:lnSpc>
              <a:defRPr sz="1800">
                <a:solidFill>
                  <a:srgbClr val="004062"/>
                </a:solidFill>
                <a:latin typeface="Verdana"/>
                <a:cs typeface="Verdana"/>
              </a:defRPr>
            </a:lvl1pPr>
            <a:lvl2pPr marL="742950" indent="-285750">
              <a:lnSpc>
                <a:spcPct val="130000"/>
              </a:lnSpc>
              <a:buSzPct val="90000"/>
              <a:buFontTx/>
              <a:buBlip>
                <a:blip r:embed="rId2"/>
              </a:buBlip>
              <a:defRPr sz="1600">
                <a:solidFill>
                  <a:srgbClr val="3485AF"/>
                </a:solidFill>
                <a:latin typeface="Verdana"/>
                <a:cs typeface="Verdana"/>
              </a:defRPr>
            </a:lvl2pPr>
            <a:lvl3pPr marL="1143000" indent="-228600">
              <a:lnSpc>
                <a:spcPct val="130000"/>
              </a:lnSpc>
              <a:buSzPct val="100000"/>
              <a:buFont typeface="Lucida Grande"/>
              <a:buChar char="»"/>
              <a:defRPr sz="1400">
                <a:solidFill>
                  <a:srgbClr val="004062"/>
                </a:solidFill>
                <a:latin typeface="Verdana"/>
                <a:cs typeface="Verdana"/>
              </a:defRPr>
            </a:lvl3pPr>
            <a:lvl4pPr marL="1600200" indent="-228600">
              <a:lnSpc>
                <a:spcPct val="130000"/>
              </a:lnSpc>
              <a:buFont typeface="Arial"/>
              <a:buChar char="•"/>
              <a:defRPr sz="1250">
                <a:solidFill>
                  <a:srgbClr val="004062"/>
                </a:solidFill>
                <a:latin typeface="Verdana"/>
                <a:cs typeface="Verdana"/>
              </a:defRPr>
            </a:lvl4pPr>
            <a:lvl5pPr>
              <a:defRPr baseline="0">
                <a:latin typeface="Verdana"/>
                <a:cs typeface="Verdana"/>
              </a:defRPr>
            </a:lvl5pPr>
          </a:lstStyle>
          <a:p>
            <a:pPr lvl="0"/>
            <a:r>
              <a:rPr lang="en-US" dirty="0"/>
              <a:t>Tier Level One</a:t>
            </a:r>
          </a:p>
          <a:p>
            <a:pPr lvl="1"/>
            <a:r>
              <a:rPr lang="en-US" dirty="0"/>
              <a:t>Tier Level Two</a:t>
            </a:r>
          </a:p>
          <a:p>
            <a:pPr lvl="2"/>
            <a:r>
              <a:rPr lang="en-US" dirty="0"/>
              <a:t>Tier Level Three</a:t>
            </a:r>
          </a:p>
          <a:p>
            <a:pPr lvl="3"/>
            <a:r>
              <a:rPr lang="en-US" dirty="0"/>
              <a:t>Tier Level Four</a:t>
            </a:r>
          </a:p>
        </p:txBody>
      </p:sp>
      <p:sp>
        <p:nvSpPr>
          <p:cNvPr id="10" name="Slide Number Placeholder 2"/>
          <p:cNvSpPr>
            <a:spLocks noGrp="1"/>
          </p:cNvSpPr>
          <p:nvPr>
            <p:ph type="sldNum" sz="quarter" idx="11"/>
          </p:nvPr>
        </p:nvSpPr>
        <p:spPr>
          <a:xfrm>
            <a:off x="6745980" y="4631195"/>
            <a:ext cx="2133600" cy="273844"/>
          </a:xfrm>
        </p:spPr>
        <p:txBody>
          <a:bodyPr/>
          <a:lstStyle>
            <a:lvl1pPr>
              <a:defRPr>
                <a:solidFill>
                  <a:srgbClr val="004062"/>
                </a:solidFill>
              </a:defRPr>
            </a:lvl1pPr>
          </a:lstStyle>
          <a:p>
            <a:fld id="{2066355A-084C-D24E-9AD2-7E4FC41EA627}" type="slidenum">
              <a:rPr lang="en-US" smtClean="0"/>
              <a:pPr/>
              <a:t>‹#›</a:t>
            </a:fld>
            <a:endParaRPr lang="en-US" dirty="0"/>
          </a:p>
        </p:txBody>
      </p:sp>
      <p:sp>
        <p:nvSpPr>
          <p:cNvPr id="16" name="Picture Placeholder 14"/>
          <p:cNvSpPr>
            <a:spLocks noGrp="1"/>
          </p:cNvSpPr>
          <p:nvPr>
            <p:ph type="pic" sz="quarter" idx="12"/>
          </p:nvPr>
        </p:nvSpPr>
        <p:spPr>
          <a:xfrm>
            <a:off x="5851525" y="1336675"/>
            <a:ext cx="2551113" cy="2870200"/>
          </a:xfrm>
        </p:spPr>
        <p:txBody>
          <a:bodyPr>
            <a:normAutofit/>
          </a:bodyPr>
          <a:lstStyle>
            <a:lvl1pPr>
              <a:defRPr sz="1800">
                <a:solidFill>
                  <a:srgbClr val="004062"/>
                </a:solidFill>
                <a:latin typeface="Verdana" charset="0"/>
                <a:ea typeface="Verdana" charset="0"/>
                <a:cs typeface="Verdana" charset="0"/>
              </a:defRPr>
            </a:lvl1pPr>
          </a:lstStyle>
          <a:p>
            <a:endParaRPr lang="en-US" dirty="0"/>
          </a:p>
        </p:txBody>
      </p:sp>
      <p:pic>
        <p:nvPicPr>
          <p:cNvPr id="13" name="Picture 12" descr="6-Dots.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680" y="761094"/>
            <a:ext cx="1121664" cy="405384"/>
          </a:xfrm>
          <a:prstGeom prst="rect">
            <a:avLst/>
          </a:prstGeom>
        </p:spPr>
      </p:pic>
    </p:spTree>
    <p:extLst>
      <p:ext uri="{BB962C8B-B14F-4D97-AF65-F5344CB8AC3E}">
        <p14:creationId xmlns:p14="http://schemas.microsoft.com/office/powerpoint/2010/main" val="1260594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79319" y="614183"/>
            <a:ext cx="5362542" cy="676680"/>
          </a:xfrm>
        </p:spPr>
        <p:txBody>
          <a:bodyPr>
            <a:normAutofit/>
          </a:bodyPr>
          <a:lstStyle>
            <a:lvl1pPr algn="l">
              <a:defRPr sz="2400" b="1">
                <a:solidFill>
                  <a:srgbClr val="004062"/>
                </a:solidFill>
                <a:latin typeface="Verdana"/>
                <a:cs typeface="Verdana"/>
              </a:defRPr>
            </a:lvl1pPr>
          </a:lstStyle>
          <a:p>
            <a:r>
              <a:rPr lang="en-US" dirty="0"/>
              <a:t>Title</a:t>
            </a:r>
          </a:p>
        </p:txBody>
      </p:sp>
      <p:sp>
        <p:nvSpPr>
          <p:cNvPr id="3" name="Content Placeholder 2"/>
          <p:cNvSpPr>
            <a:spLocks noGrp="1"/>
          </p:cNvSpPr>
          <p:nvPr>
            <p:ph idx="1" hasCustomPrompt="1"/>
          </p:nvPr>
        </p:nvSpPr>
        <p:spPr>
          <a:xfrm>
            <a:off x="714401" y="1381575"/>
            <a:ext cx="7778988" cy="3165228"/>
          </a:xfrm>
        </p:spPr>
        <p:txBody>
          <a:bodyPr/>
          <a:lstStyle>
            <a:lvl1pPr>
              <a:lnSpc>
                <a:spcPct val="130000"/>
              </a:lnSpc>
              <a:defRPr sz="1800">
                <a:solidFill>
                  <a:srgbClr val="004062"/>
                </a:solidFill>
                <a:latin typeface="Verdana"/>
                <a:cs typeface="Verdana"/>
              </a:defRPr>
            </a:lvl1pPr>
            <a:lvl2pPr marL="742950" indent="-285750">
              <a:lnSpc>
                <a:spcPct val="130000"/>
              </a:lnSpc>
              <a:buSzPct val="90000"/>
              <a:buFontTx/>
              <a:buBlip>
                <a:blip r:embed="rId2"/>
              </a:buBlip>
              <a:defRPr sz="1600">
                <a:solidFill>
                  <a:srgbClr val="3485AF"/>
                </a:solidFill>
                <a:latin typeface="Verdana"/>
                <a:cs typeface="Verdana"/>
              </a:defRPr>
            </a:lvl2pPr>
            <a:lvl3pPr marL="1143000" indent="-228600">
              <a:lnSpc>
                <a:spcPct val="130000"/>
              </a:lnSpc>
              <a:buSzPct val="100000"/>
              <a:buFont typeface="Lucida Grande"/>
              <a:buChar char="»"/>
              <a:defRPr sz="1400">
                <a:solidFill>
                  <a:srgbClr val="004062"/>
                </a:solidFill>
                <a:latin typeface="Verdana"/>
                <a:cs typeface="Verdana"/>
              </a:defRPr>
            </a:lvl3pPr>
            <a:lvl4pPr marL="1600200" indent="-228600">
              <a:lnSpc>
                <a:spcPct val="130000"/>
              </a:lnSpc>
              <a:buFont typeface="Arial"/>
              <a:buChar char="•"/>
              <a:defRPr sz="1250">
                <a:solidFill>
                  <a:srgbClr val="004062"/>
                </a:solidFill>
                <a:latin typeface="Verdana"/>
                <a:cs typeface="Verdana"/>
              </a:defRPr>
            </a:lvl4pPr>
            <a:lvl5pPr>
              <a:defRPr baseline="0">
                <a:latin typeface="Verdana"/>
                <a:cs typeface="Verdana"/>
              </a:defRPr>
            </a:lvl5pPr>
          </a:lstStyle>
          <a:p>
            <a:pPr lvl="0"/>
            <a:r>
              <a:rPr lang="en-US" dirty="0"/>
              <a:t>Tier Level One</a:t>
            </a:r>
          </a:p>
          <a:p>
            <a:pPr lvl="1"/>
            <a:r>
              <a:rPr lang="en-US" dirty="0"/>
              <a:t>Tier Level Two</a:t>
            </a:r>
          </a:p>
          <a:p>
            <a:pPr lvl="2"/>
            <a:r>
              <a:rPr lang="en-US" dirty="0"/>
              <a:t>Tier Level Three</a:t>
            </a:r>
          </a:p>
          <a:p>
            <a:pPr lvl="3"/>
            <a:r>
              <a:rPr lang="en-US" dirty="0"/>
              <a:t>Tier Level Four</a:t>
            </a:r>
          </a:p>
        </p:txBody>
      </p:sp>
      <p:sp>
        <p:nvSpPr>
          <p:cNvPr id="8" name="Slide Number Placeholder 2"/>
          <p:cNvSpPr>
            <a:spLocks noGrp="1"/>
          </p:cNvSpPr>
          <p:nvPr>
            <p:ph type="sldNum" sz="quarter" idx="10"/>
          </p:nvPr>
        </p:nvSpPr>
        <p:spPr>
          <a:xfrm>
            <a:off x="6745980" y="4631195"/>
            <a:ext cx="2133600" cy="273844"/>
          </a:xfrm>
        </p:spPr>
        <p:txBody>
          <a:bodyPr/>
          <a:lstStyle>
            <a:lvl1pPr>
              <a:defRPr>
                <a:solidFill>
                  <a:srgbClr val="004062"/>
                </a:solidFill>
              </a:defRPr>
            </a:lvl1pPr>
          </a:lstStyle>
          <a:p>
            <a:fld id="{2066355A-084C-D24E-9AD2-7E4FC41EA627}" type="slidenum">
              <a:rPr lang="en-US" smtClean="0"/>
              <a:pPr/>
              <a:t>‹#›</a:t>
            </a:fld>
            <a:endParaRPr lang="en-US" dirty="0"/>
          </a:p>
        </p:txBody>
      </p:sp>
      <p:pic>
        <p:nvPicPr>
          <p:cNvPr id="11" name="Picture 10" descr="6-Dots.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680" y="761094"/>
            <a:ext cx="1121664" cy="405384"/>
          </a:xfrm>
          <a:prstGeom prst="rect">
            <a:avLst/>
          </a:prstGeom>
        </p:spPr>
      </p:pic>
    </p:spTree>
    <p:extLst>
      <p:ext uri="{BB962C8B-B14F-4D97-AF65-F5344CB8AC3E}">
        <p14:creationId xmlns:p14="http://schemas.microsoft.com/office/powerpoint/2010/main" val="3740167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Content 2 Pictures">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1179319" y="614183"/>
            <a:ext cx="5362542" cy="676680"/>
          </a:xfrm>
        </p:spPr>
        <p:txBody>
          <a:bodyPr>
            <a:normAutofit/>
          </a:bodyPr>
          <a:lstStyle>
            <a:lvl1pPr algn="l">
              <a:defRPr sz="2400" b="1">
                <a:solidFill>
                  <a:srgbClr val="004062"/>
                </a:solidFill>
                <a:latin typeface="Verdana"/>
                <a:cs typeface="Verdana"/>
              </a:defRPr>
            </a:lvl1pPr>
          </a:lstStyle>
          <a:p>
            <a:r>
              <a:rPr lang="en-US" dirty="0"/>
              <a:t>Title</a:t>
            </a:r>
          </a:p>
        </p:txBody>
      </p:sp>
      <p:sp>
        <p:nvSpPr>
          <p:cNvPr id="10" name="Content Placeholder 2"/>
          <p:cNvSpPr>
            <a:spLocks noGrp="1"/>
          </p:cNvSpPr>
          <p:nvPr>
            <p:ph idx="1" hasCustomPrompt="1"/>
          </p:nvPr>
        </p:nvSpPr>
        <p:spPr>
          <a:xfrm>
            <a:off x="714401" y="1381575"/>
            <a:ext cx="7778988" cy="1192301"/>
          </a:xfrm>
        </p:spPr>
        <p:txBody>
          <a:bodyPr/>
          <a:lstStyle>
            <a:lvl1pPr>
              <a:lnSpc>
                <a:spcPct val="130000"/>
              </a:lnSpc>
              <a:defRPr sz="1800" baseline="0">
                <a:solidFill>
                  <a:srgbClr val="004062"/>
                </a:solidFill>
                <a:latin typeface="Verdana"/>
                <a:cs typeface="Verdana"/>
              </a:defRPr>
            </a:lvl1pPr>
            <a:lvl2pPr marL="742950" indent="-285750">
              <a:lnSpc>
                <a:spcPct val="130000"/>
              </a:lnSpc>
              <a:buSzPct val="90000"/>
              <a:buFontTx/>
              <a:buBlip>
                <a:blip r:embed="rId2"/>
              </a:buBlip>
              <a:defRPr sz="1600">
                <a:solidFill>
                  <a:srgbClr val="3485AF"/>
                </a:solidFill>
                <a:latin typeface="Verdana"/>
                <a:cs typeface="Verdana"/>
              </a:defRPr>
            </a:lvl2pPr>
            <a:lvl3pPr marL="1143000" indent="-228600">
              <a:lnSpc>
                <a:spcPct val="130000"/>
              </a:lnSpc>
              <a:buSzPct val="100000"/>
              <a:buFont typeface="Lucida Grande"/>
              <a:buChar char="»"/>
              <a:defRPr sz="1400">
                <a:solidFill>
                  <a:srgbClr val="004062"/>
                </a:solidFill>
                <a:latin typeface="Verdana"/>
                <a:cs typeface="Verdana"/>
              </a:defRPr>
            </a:lvl3pPr>
            <a:lvl4pPr marL="1600200" indent="-228600">
              <a:lnSpc>
                <a:spcPct val="130000"/>
              </a:lnSpc>
              <a:buFont typeface="Arial"/>
              <a:buChar char="•"/>
              <a:defRPr sz="1250">
                <a:solidFill>
                  <a:srgbClr val="004062"/>
                </a:solidFill>
                <a:latin typeface="Verdana"/>
                <a:cs typeface="Verdana"/>
              </a:defRPr>
            </a:lvl4pPr>
            <a:lvl5pPr>
              <a:defRPr baseline="0">
                <a:latin typeface="Verdana"/>
                <a:cs typeface="Verdana"/>
              </a:defRPr>
            </a:lvl5pPr>
          </a:lstStyle>
          <a:p>
            <a:pPr lvl="0"/>
            <a:r>
              <a:rPr lang="en-US" dirty="0"/>
              <a:t>Tier Level One</a:t>
            </a:r>
          </a:p>
          <a:p>
            <a:pPr lvl="0"/>
            <a:r>
              <a:rPr lang="en-US" dirty="0"/>
              <a:t>Tier Level One</a:t>
            </a:r>
          </a:p>
        </p:txBody>
      </p:sp>
      <p:sp>
        <p:nvSpPr>
          <p:cNvPr id="11" name="Slide Number Placeholder 2"/>
          <p:cNvSpPr>
            <a:spLocks noGrp="1"/>
          </p:cNvSpPr>
          <p:nvPr>
            <p:ph type="sldNum" sz="quarter" idx="10"/>
          </p:nvPr>
        </p:nvSpPr>
        <p:spPr>
          <a:xfrm>
            <a:off x="6745980" y="4631195"/>
            <a:ext cx="2133600" cy="273844"/>
          </a:xfrm>
        </p:spPr>
        <p:txBody>
          <a:bodyPr/>
          <a:lstStyle>
            <a:lvl1pPr>
              <a:defRPr>
                <a:solidFill>
                  <a:srgbClr val="004062"/>
                </a:solidFill>
              </a:defRPr>
            </a:lvl1pPr>
          </a:lstStyle>
          <a:p>
            <a:fld id="{2066355A-084C-D24E-9AD2-7E4FC41EA627}" type="slidenum">
              <a:rPr lang="en-US" smtClean="0"/>
              <a:pPr/>
              <a:t>‹#›</a:t>
            </a:fld>
            <a:endParaRPr lang="en-US" dirty="0"/>
          </a:p>
        </p:txBody>
      </p:sp>
      <p:sp>
        <p:nvSpPr>
          <p:cNvPr id="14" name="Picture Placeholder 14"/>
          <p:cNvSpPr>
            <a:spLocks noGrp="1"/>
          </p:cNvSpPr>
          <p:nvPr>
            <p:ph type="pic" sz="quarter" idx="12"/>
          </p:nvPr>
        </p:nvSpPr>
        <p:spPr>
          <a:xfrm>
            <a:off x="714401" y="2771775"/>
            <a:ext cx="3708058" cy="1582271"/>
          </a:xfrm>
        </p:spPr>
        <p:txBody>
          <a:bodyPr>
            <a:normAutofit/>
          </a:bodyPr>
          <a:lstStyle>
            <a:lvl1pPr>
              <a:defRPr sz="1800">
                <a:solidFill>
                  <a:srgbClr val="004062"/>
                </a:solidFill>
                <a:latin typeface="Verdana" charset="0"/>
                <a:ea typeface="Verdana" charset="0"/>
                <a:cs typeface="Verdana" charset="0"/>
              </a:defRPr>
            </a:lvl1pPr>
          </a:lstStyle>
          <a:p>
            <a:endParaRPr lang="en-US" dirty="0"/>
          </a:p>
        </p:txBody>
      </p:sp>
      <p:sp>
        <p:nvSpPr>
          <p:cNvPr id="15" name="Picture Placeholder 14"/>
          <p:cNvSpPr>
            <a:spLocks noGrp="1"/>
          </p:cNvSpPr>
          <p:nvPr>
            <p:ph type="pic" sz="quarter" idx="13"/>
          </p:nvPr>
        </p:nvSpPr>
        <p:spPr>
          <a:xfrm>
            <a:off x="4687832" y="2765429"/>
            <a:ext cx="3708058" cy="1582271"/>
          </a:xfrm>
        </p:spPr>
        <p:txBody>
          <a:bodyPr>
            <a:normAutofit/>
          </a:bodyPr>
          <a:lstStyle>
            <a:lvl1pPr>
              <a:defRPr sz="1800">
                <a:solidFill>
                  <a:srgbClr val="004062"/>
                </a:solidFill>
                <a:latin typeface="Verdana" charset="0"/>
                <a:ea typeface="Verdana" charset="0"/>
                <a:cs typeface="Verdana" charset="0"/>
              </a:defRPr>
            </a:lvl1pPr>
          </a:lstStyle>
          <a:p>
            <a:endParaRPr lang="en-US" dirty="0"/>
          </a:p>
        </p:txBody>
      </p:sp>
      <p:pic>
        <p:nvPicPr>
          <p:cNvPr id="13" name="Picture 12" descr="6-Dots.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680" y="761094"/>
            <a:ext cx="1121664" cy="405384"/>
          </a:xfrm>
          <a:prstGeom prst="rect">
            <a:avLst/>
          </a:prstGeom>
        </p:spPr>
      </p:pic>
    </p:spTree>
    <p:extLst>
      <p:ext uri="{BB962C8B-B14F-4D97-AF65-F5344CB8AC3E}">
        <p14:creationId xmlns:p14="http://schemas.microsoft.com/office/powerpoint/2010/main" val="3615983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066355A-084C-D24E-9AD2-7E4FC41EA627}" type="slidenum">
              <a:rPr lang="en-US" smtClean="0"/>
              <a:t>‹#›</a:t>
            </a:fld>
            <a:endParaRPr lang="en-US"/>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67" r:id="rId2"/>
    <p:sldLayoutId id="2147493468" r:id="rId3"/>
    <p:sldLayoutId id="2147493469" r:id="rId4"/>
    <p:sldLayoutId id="2147493470" r:id="rId5"/>
    <p:sldLayoutId id="2147493457" r:id="rId6"/>
    <p:sldLayoutId id="2147493459" r:id="rId7"/>
    <p:sldLayoutId id="2147493474" r:id="rId8"/>
    <p:sldLayoutId id="2147493464" r:id="rId9"/>
    <p:sldLayoutId id="2147493475" r:id="rId10"/>
    <p:sldLayoutId id="2147493473" r:id="rId11"/>
    <p:sldLayoutId id="2147493476"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hyperlink" Target="http://macyfoundation.org/news/entry/new-report-improving-environments-for-learning" TargetMode="External"/><Relationship Id="rId2" Type="http://schemas.openxmlformats.org/officeDocument/2006/relationships/image" Target="../media/image44.png"/><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8.xml"/><Relationship Id="rId5" Type="http://schemas.openxmlformats.org/officeDocument/2006/relationships/image" Target="../media/image47.png"/><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46.png"/></Relationships>
</file>

<file path=ppt/slides/_rels/slide3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0.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57.png"/></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1.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58.png"/></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doi.org/10.15766/mep_2374-8265.9899" TargetMode="Externa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4.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5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6.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62.jp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9.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1.png"/></Relationships>
</file>

<file path=ppt/slides/_rels/slide6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7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70.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7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4138" y="2244096"/>
            <a:ext cx="7084581" cy="415219"/>
          </a:xfrm>
        </p:spPr>
        <p:txBody>
          <a:bodyPr>
            <a:normAutofit/>
          </a:bodyPr>
          <a:lstStyle/>
          <a:p>
            <a:r>
              <a:rPr lang="en-US" dirty="0"/>
              <a:t>Seven Habits to Create a Positive Learning Environment</a:t>
            </a:r>
          </a:p>
        </p:txBody>
      </p:sp>
      <p:sp>
        <p:nvSpPr>
          <p:cNvPr id="3" name="Subtitle 2"/>
          <p:cNvSpPr>
            <a:spLocks noGrp="1"/>
          </p:cNvSpPr>
          <p:nvPr>
            <p:ph type="subTitle" idx="1"/>
          </p:nvPr>
        </p:nvSpPr>
        <p:spPr>
          <a:xfrm>
            <a:off x="1214137" y="2576802"/>
            <a:ext cx="7084582" cy="760570"/>
          </a:xfrm>
        </p:spPr>
        <p:txBody>
          <a:bodyPr/>
          <a:lstStyle/>
          <a:p>
            <a:r>
              <a:rPr lang="en-US" dirty="0"/>
              <a:t>Call Me By My Name</a:t>
            </a:r>
          </a:p>
        </p:txBody>
      </p:sp>
      <p:sp>
        <p:nvSpPr>
          <p:cNvPr id="4" name="Content Placeholder 3"/>
          <p:cNvSpPr>
            <a:spLocks noGrp="1"/>
          </p:cNvSpPr>
          <p:nvPr>
            <p:ph sz="quarter" idx="11"/>
          </p:nvPr>
        </p:nvSpPr>
        <p:spPr>
          <a:xfrm>
            <a:off x="1443789" y="3376084"/>
            <a:ext cx="6006323" cy="1653129"/>
          </a:xfrm>
        </p:spPr>
        <p:txBody>
          <a:bodyPr>
            <a:normAutofit/>
          </a:bodyPr>
          <a:lstStyle/>
          <a:p>
            <a:r>
              <a:rPr lang="en-US" dirty="0"/>
              <a:t>Teri L. Turner, MD, MPH, Med</a:t>
            </a:r>
          </a:p>
          <a:p>
            <a:r>
              <a:rPr lang="en-US" dirty="0"/>
              <a:t>Professor and Vice Chair of Education</a:t>
            </a:r>
          </a:p>
          <a:p>
            <a:r>
              <a:rPr lang="en-US" dirty="0"/>
              <a:t>Martin I Lorin Endowed Chair in Medical Education</a:t>
            </a:r>
          </a:p>
          <a:p>
            <a:r>
              <a:rPr lang="en-US" dirty="0"/>
              <a:t>Baylor College of Medicine</a:t>
            </a:r>
          </a:p>
          <a:p>
            <a:r>
              <a:rPr lang="en-US" dirty="0"/>
              <a:t>Texas Children’s Hospital </a:t>
            </a:r>
          </a:p>
        </p:txBody>
      </p:sp>
      <p:pic>
        <p:nvPicPr>
          <p:cNvPr id="5" name="Picture 4"/>
          <p:cNvPicPr>
            <a:picLocks noChangeAspect="1"/>
          </p:cNvPicPr>
          <p:nvPr/>
        </p:nvPicPr>
        <p:blipFill>
          <a:blip r:embed="rId3"/>
          <a:stretch>
            <a:fillRect/>
          </a:stretch>
        </p:blipFill>
        <p:spPr>
          <a:xfrm>
            <a:off x="7570319" y="4073935"/>
            <a:ext cx="1456800" cy="955279"/>
          </a:xfrm>
          <a:prstGeom prst="rect">
            <a:avLst/>
          </a:prstGeom>
        </p:spPr>
      </p:pic>
      <p:pic>
        <p:nvPicPr>
          <p:cNvPr id="6" name="Picture 5"/>
          <p:cNvPicPr>
            <a:picLocks noChangeAspect="1"/>
          </p:cNvPicPr>
          <p:nvPr/>
        </p:nvPicPr>
        <p:blipFill>
          <a:blip r:embed="rId4"/>
          <a:stretch>
            <a:fillRect/>
          </a:stretch>
        </p:blipFill>
        <p:spPr>
          <a:xfrm>
            <a:off x="6460904" y="4110584"/>
            <a:ext cx="1049312" cy="1032916"/>
          </a:xfrm>
          <a:prstGeom prst="rect">
            <a:avLst/>
          </a:prstGeom>
        </p:spPr>
      </p:pic>
      <p:sp>
        <p:nvSpPr>
          <p:cNvPr id="7" name="TextBox 6"/>
          <p:cNvSpPr txBox="1"/>
          <p:nvPr/>
        </p:nvSpPr>
        <p:spPr>
          <a:xfrm>
            <a:off x="112295" y="176463"/>
            <a:ext cx="8914824" cy="802105"/>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776186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Maslow Hierarchy of Needs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51762" y="1290863"/>
            <a:ext cx="4851389" cy="3614176"/>
          </a:xfrm>
        </p:spPr>
      </p:pic>
      <p:sp>
        <p:nvSpPr>
          <p:cNvPr id="4" name="Slide Number Placeholder 3"/>
          <p:cNvSpPr>
            <a:spLocks noGrp="1"/>
          </p:cNvSpPr>
          <p:nvPr>
            <p:ph type="sldNum" sz="quarter" idx="10"/>
          </p:nvPr>
        </p:nvSpPr>
        <p:spPr/>
        <p:txBody>
          <a:bodyPr/>
          <a:lstStyle/>
          <a:p>
            <a:fld id="{2066355A-084C-D24E-9AD2-7E4FC41EA627}" type="slidenum">
              <a:rPr lang="en-US" smtClean="0"/>
              <a:pPr/>
              <a:t>10</a:t>
            </a:fld>
            <a:endParaRPr lang="en-US" dirty="0"/>
          </a:p>
        </p:txBody>
      </p:sp>
      <p:sp>
        <p:nvSpPr>
          <p:cNvPr id="3" name="TextBox 2"/>
          <p:cNvSpPr txBox="1"/>
          <p:nvPr/>
        </p:nvSpPr>
        <p:spPr>
          <a:xfrm>
            <a:off x="6938760" y="4169430"/>
            <a:ext cx="1940820" cy="430887"/>
          </a:xfrm>
          <a:prstGeom prst="rect">
            <a:avLst/>
          </a:prstGeom>
          <a:noFill/>
        </p:spPr>
        <p:txBody>
          <a:bodyPr wrap="square" rtlCol="0">
            <a:spAutoFit/>
          </a:bodyPr>
          <a:lstStyle/>
          <a:p>
            <a:pPr algn="ctr"/>
            <a:r>
              <a:rPr lang="en-US" sz="1100" i="1" dirty="0"/>
              <a:t>Maslow AH.  “Motivation and Personality.” 3</a:t>
            </a:r>
            <a:r>
              <a:rPr lang="en-US" sz="1100" i="1" baseline="30000" dirty="0"/>
              <a:t>rd</a:t>
            </a:r>
            <a:r>
              <a:rPr lang="en-US" sz="1100" i="1" dirty="0"/>
              <a:t> edition 1987</a:t>
            </a:r>
          </a:p>
        </p:txBody>
      </p:sp>
    </p:spTree>
    <p:extLst>
      <p:ext uri="{BB962C8B-B14F-4D97-AF65-F5344CB8AC3E}">
        <p14:creationId xmlns:p14="http://schemas.microsoft.com/office/powerpoint/2010/main" val="3588785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14402" y="416678"/>
            <a:ext cx="8165178" cy="676680"/>
          </a:xfrm>
        </p:spPr>
        <p:txBody>
          <a:bodyPr>
            <a:normAutofit fontScale="90000"/>
          </a:bodyPr>
          <a:lstStyle/>
          <a:p>
            <a:r>
              <a:rPr lang="en-US" dirty="0"/>
              <a:t>Components of the Clinical Learning Environment</a:t>
            </a:r>
          </a:p>
        </p:txBody>
      </p:sp>
      <p:sp>
        <p:nvSpPr>
          <p:cNvPr id="3" name="Content Placeholder 2"/>
          <p:cNvSpPr>
            <a:spLocks noGrp="1"/>
          </p:cNvSpPr>
          <p:nvPr>
            <p:ph idx="1"/>
          </p:nvPr>
        </p:nvSpPr>
        <p:spPr>
          <a:xfrm>
            <a:off x="714401" y="1421748"/>
            <a:ext cx="7778988" cy="3165228"/>
          </a:xfrm>
        </p:spPr>
        <p:txBody>
          <a:bodyPr/>
          <a:lstStyle/>
          <a:p>
            <a:r>
              <a:rPr lang="en-US" dirty="0"/>
              <a:t>Architectural</a:t>
            </a:r>
          </a:p>
          <a:p>
            <a:r>
              <a:rPr lang="en-US" dirty="0"/>
              <a:t>Digital</a:t>
            </a:r>
          </a:p>
          <a:p>
            <a:r>
              <a:rPr lang="en-US" dirty="0"/>
              <a:t>Inclusivity</a:t>
            </a:r>
          </a:p>
          <a:p>
            <a:r>
              <a:rPr lang="en-US" sz="2000" b="1" i="1" dirty="0">
                <a:solidFill>
                  <a:schemeClr val="accent6">
                    <a:lumMod val="75000"/>
                  </a:schemeClr>
                </a:solidFill>
              </a:rPr>
              <a:t>Educational </a:t>
            </a:r>
          </a:p>
          <a:p>
            <a:r>
              <a:rPr lang="en-US" sz="2000" b="1" i="1" dirty="0">
                <a:solidFill>
                  <a:schemeClr val="accent6">
                    <a:lumMod val="75000"/>
                  </a:schemeClr>
                </a:solidFill>
              </a:rPr>
              <a:t>Psychological</a:t>
            </a:r>
          </a:p>
          <a:p>
            <a:r>
              <a:rPr lang="en-US" sz="2000" b="1" i="1" dirty="0">
                <a:solidFill>
                  <a:schemeClr val="accent6">
                    <a:lumMod val="75000"/>
                  </a:schemeClr>
                </a:solidFill>
              </a:rPr>
              <a:t>Sociocultural</a:t>
            </a:r>
          </a:p>
          <a:p>
            <a:endParaRPr lang="en-US" dirty="0"/>
          </a:p>
        </p:txBody>
      </p:sp>
      <p:sp>
        <p:nvSpPr>
          <p:cNvPr id="4" name="Slide Number Placeholder 3"/>
          <p:cNvSpPr>
            <a:spLocks noGrp="1"/>
          </p:cNvSpPr>
          <p:nvPr>
            <p:ph type="sldNum" sz="quarter" idx="10"/>
          </p:nvPr>
        </p:nvSpPr>
        <p:spPr/>
        <p:txBody>
          <a:bodyPr/>
          <a:lstStyle/>
          <a:p>
            <a:fld id="{2066355A-084C-D24E-9AD2-7E4FC41EA627}" type="slidenum">
              <a:rPr lang="en-US" smtClean="0"/>
              <a:pPr/>
              <a:t>11</a:t>
            </a:fld>
            <a:endParaRPr lang="en-US" dirty="0"/>
          </a:p>
        </p:txBody>
      </p:sp>
      <p:pic>
        <p:nvPicPr>
          <p:cNvPr id="5" name="Picture 4"/>
          <p:cNvPicPr>
            <a:picLocks noChangeAspect="1"/>
          </p:cNvPicPr>
          <p:nvPr/>
        </p:nvPicPr>
        <p:blipFill>
          <a:blip r:embed="rId3"/>
          <a:stretch>
            <a:fillRect/>
          </a:stretch>
        </p:blipFill>
        <p:spPr>
          <a:xfrm>
            <a:off x="3730889" y="1783239"/>
            <a:ext cx="4762500" cy="2028825"/>
          </a:xfrm>
          <a:prstGeom prst="rect">
            <a:avLst/>
          </a:prstGeom>
        </p:spPr>
      </p:pic>
      <p:sp>
        <p:nvSpPr>
          <p:cNvPr id="6" name="TextBox 5"/>
          <p:cNvSpPr txBox="1"/>
          <p:nvPr/>
        </p:nvSpPr>
        <p:spPr>
          <a:xfrm>
            <a:off x="1447038" y="4542757"/>
            <a:ext cx="6313713" cy="430887"/>
          </a:xfrm>
          <a:prstGeom prst="rect">
            <a:avLst/>
          </a:prstGeom>
          <a:noFill/>
        </p:spPr>
        <p:txBody>
          <a:bodyPr wrap="square" rtlCol="0">
            <a:spAutoFit/>
          </a:bodyPr>
          <a:lstStyle/>
          <a:p>
            <a:pPr algn="ctr"/>
            <a:r>
              <a:rPr lang="en-US" sz="1100" i="1" dirty="0"/>
              <a:t>2018 ICRE Learning Environment Consensus Conference </a:t>
            </a:r>
          </a:p>
          <a:p>
            <a:pPr algn="ctr"/>
            <a:r>
              <a:rPr lang="en-US" sz="1100" i="1" dirty="0"/>
              <a:t>“The Learning Environment and Residency Education:  The Evolution of Training.”</a:t>
            </a:r>
          </a:p>
        </p:txBody>
      </p:sp>
      <p:sp>
        <p:nvSpPr>
          <p:cNvPr id="7" name="Pentagon 6"/>
          <p:cNvSpPr/>
          <p:nvPr/>
        </p:nvSpPr>
        <p:spPr>
          <a:xfrm rot="16200000">
            <a:off x="7329717" y="2632473"/>
            <a:ext cx="1059543" cy="1001486"/>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7358745" y="3004362"/>
            <a:ext cx="1001487" cy="646331"/>
          </a:xfrm>
          <a:prstGeom prst="rect">
            <a:avLst/>
          </a:prstGeom>
          <a:noFill/>
        </p:spPr>
        <p:txBody>
          <a:bodyPr wrap="square" rtlCol="0">
            <a:spAutoFit/>
          </a:bodyPr>
          <a:lstStyle/>
          <a:p>
            <a:pPr algn="ctr"/>
            <a:r>
              <a:rPr lang="en-US" b="1" dirty="0">
                <a:solidFill>
                  <a:schemeClr val="bg1"/>
                </a:solidFill>
              </a:rPr>
              <a:t>Training Home</a:t>
            </a:r>
          </a:p>
        </p:txBody>
      </p:sp>
    </p:spTree>
    <p:extLst>
      <p:ext uri="{BB962C8B-B14F-4D97-AF65-F5344CB8AC3E}">
        <p14:creationId xmlns:p14="http://schemas.microsoft.com/office/powerpoint/2010/main" val="2393308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82057" y="827772"/>
            <a:ext cx="5704114" cy="3803423"/>
          </a:xfrm>
          <a:prstGeom prst="rect">
            <a:avLst/>
          </a:prstGeom>
          <a:ln>
            <a:noFill/>
          </a:ln>
          <a:effectLst>
            <a:softEdge rad="112500"/>
          </a:effectLst>
        </p:spPr>
      </p:pic>
      <p:sp>
        <p:nvSpPr>
          <p:cNvPr id="4" name="Slide Number Placeholder 3"/>
          <p:cNvSpPr>
            <a:spLocks noGrp="1"/>
          </p:cNvSpPr>
          <p:nvPr>
            <p:ph type="sldNum" sz="quarter" idx="10"/>
          </p:nvPr>
        </p:nvSpPr>
        <p:spPr/>
        <p:txBody>
          <a:bodyPr/>
          <a:lstStyle/>
          <a:p>
            <a:fld id="{2066355A-084C-D24E-9AD2-7E4FC41EA627}" type="slidenum">
              <a:rPr lang="en-US" smtClean="0"/>
              <a:pPr/>
              <a:t>12</a:t>
            </a:fld>
            <a:endParaRPr lang="en-US" dirty="0"/>
          </a:p>
        </p:txBody>
      </p:sp>
      <p:sp>
        <p:nvSpPr>
          <p:cNvPr id="9" name="TextBox 8"/>
          <p:cNvSpPr txBox="1"/>
          <p:nvPr/>
        </p:nvSpPr>
        <p:spPr>
          <a:xfrm>
            <a:off x="1218292" y="4707135"/>
            <a:ext cx="6431643" cy="261610"/>
          </a:xfrm>
          <a:prstGeom prst="rect">
            <a:avLst/>
          </a:prstGeom>
          <a:noFill/>
        </p:spPr>
        <p:txBody>
          <a:bodyPr wrap="square" rtlCol="0">
            <a:spAutoFit/>
          </a:bodyPr>
          <a:lstStyle/>
          <a:p>
            <a:pPr algn="ctr"/>
            <a:r>
              <a:rPr lang="en-US" sz="1100" i="1" dirty="0"/>
              <a:t>Bynum and </a:t>
            </a:r>
            <a:r>
              <a:rPr lang="en-US" sz="1100" i="1" dirty="0" err="1"/>
              <a:t>Haque</a:t>
            </a:r>
            <a:r>
              <a:rPr lang="en-US" sz="1100" i="1" dirty="0"/>
              <a:t>. Risky business: psychological safety and the risks of learning medicine. JGME. 2016.</a:t>
            </a:r>
          </a:p>
        </p:txBody>
      </p:sp>
    </p:spTree>
    <p:extLst>
      <p:ext uri="{BB962C8B-B14F-4D97-AF65-F5344CB8AC3E}">
        <p14:creationId xmlns:p14="http://schemas.microsoft.com/office/powerpoint/2010/main" val="2958262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2423886" y="1042141"/>
            <a:ext cx="4071165" cy="3589053"/>
          </a:xfrm>
          <a:prstGeom prst="rect">
            <a:avLst/>
          </a:prstGeom>
        </p:spPr>
      </p:pic>
      <p:sp>
        <p:nvSpPr>
          <p:cNvPr id="4" name="Slide Number Placeholder 3"/>
          <p:cNvSpPr>
            <a:spLocks noGrp="1"/>
          </p:cNvSpPr>
          <p:nvPr>
            <p:ph type="sldNum" sz="quarter" idx="10"/>
          </p:nvPr>
        </p:nvSpPr>
        <p:spPr/>
        <p:txBody>
          <a:bodyPr/>
          <a:lstStyle/>
          <a:p>
            <a:fld id="{2066355A-084C-D24E-9AD2-7E4FC41EA627}" type="slidenum">
              <a:rPr lang="en-US" smtClean="0"/>
              <a:pPr/>
              <a:t>13</a:t>
            </a:fld>
            <a:endParaRPr lang="en-US" dirty="0"/>
          </a:p>
        </p:txBody>
      </p:sp>
    </p:spTree>
    <p:extLst>
      <p:ext uri="{BB962C8B-B14F-4D97-AF65-F5344CB8AC3E}">
        <p14:creationId xmlns:p14="http://schemas.microsoft.com/office/powerpoint/2010/main" val="3796856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9319" y="614183"/>
            <a:ext cx="6092338" cy="676680"/>
          </a:xfrm>
        </p:spPr>
        <p:txBody>
          <a:bodyPr>
            <a:normAutofit fontScale="90000"/>
          </a:bodyPr>
          <a:lstStyle/>
          <a:p>
            <a:r>
              <a:rPr lang="en-US" dirty="0"/>
              <a:t>Assessing the Learning Environment</a:t>
            </a:r>
          </a:p>
        </p:txBody>
      </p:sp>
      <p:sp>
        <p:nvSpPr>
          <p:cNvPr id="3" name="Content Placeholder 2"/>
          <p:cNvSpPr>
            <a:spLocks noGrp="1"/>
          </p:cNvSpPr>
          <p:nvPr>
            <p:ph idx="1"/>
          </p:nvPr>
        </p:nvSpPr>
        <p:spPr>
          <a:xfrm>
            <a:off x="564500" y="1384055"/>
            <a:ext cx="8189756" cy="3165228"/>
          </a:xfrm>
        </p:spPr>
        <p:txBody>
          <a:bodyPr>
            <a:noAutofit/>
          </a:bodyPr>
          <a:lstStyle/>
          <a:p>
            <a:r>
              <a:rPr lang="en-US" dirty="0"/>
              <a:t>Postgraduate Hospital Educational Environment Measure (PHEEM) </a:t>
            </a:r>
            <a:r>
              <a:rPr lang="en-US" sz="1600" i="1" dirty="0">
                <a:solidFill>
                  <a:schemeClr val="accent6">
                    <a:lumMod val="75000"/>
                  </a:schemeClr>
                </a:solidFill>
              </a:rPr>
              <a:t>[Chan 2016]</a:t>
            </a:r>
          </a:p>
          <a:p>
            <a:r>
              <a:rPr lang="en-US" dirty="0"/>
              <a:t>Dutch Residency Educational Climate Test (D-RECT) </a:t>
            </a:r>
            <a:r>
              <a:rPr lang="en-US" sz="1600" i="1" dirty="0">
                <a:solidFill>
                  <a:schemeClr val="accent6">
                    <a:lumMod val="75000"/>
                  </a:schemeClr>
                </a:solidFill>
              </a:rPr>
              <a:t>[Boor 2011]</a:t>
            </a:r>
          </a:p>
          <a:p>
            <a:r>
              <a:rPr lang="en-US" dirty="0"/>
              <a:t>Team Learning and Psychological Safety </a:t>
            </a:r>
            <a:r>
              <a:rPr lang="en-US" sz="1600" i="1" dirty="0">
                <a:solidFill>
                  <a:schemeClr val="accent6">
                    <a:lumMod val="75000"/>
                  </a:schemeClr>
                </a:solidFill>
              </a:rPr>
              <a:t>[Edmonson 1999]</a:t>
            </a:r>
          </a:p>
          <a:p>
            <a:r>
              <a:rPr lang="en-US" dirty="0"/>
              <a:t>Rating of Toxic Symptoms (ROTS) </a:t>
            </a:r>
            <a:r>
              <a:rPr lang="en-US" sz="1600" i="1" dirty="0">
                <a:solidFill>
                  <a:schemeClr val="accent6">
                    <a:lumMod val="75000"/>
                  </a:schemeClr>
                </a:solidFill>
              </a:rPr>
              <a:t>[Appreciation at Work $]</a:t>
            </a:r>
          </a:p>
          <a:p>
            <a:r>
              <a:rPr lang="en-US" dirty="0"/>
              <a:t>Ambulatory Care Learning Education Environment Measure (ACLEEM)  </a:t>
            </a:r>
            <a:r>
              <a:rPr lang="en-US" sz="1600" i="1" dirty="0">
                <a:solidFill>
                  <a:schemeClr val="accent6">
                    <a:lumMod val="75000"/>
                  </a:schemeClr>
                </a:solidFill>
              </a:rPr>
              <a:t>[</a:t>
            </a:r>
            <a:r>
              <a:rPr lang="en-US" sz="1600" i="1" dirty="0" err="1">
                <a:solidFill>
                  <a:schemeClr val="accent6">
                    <a:lumMod val="75000"/>
                  </a:schemeClr>
                </a:solidFill>
              </a:rPr>
              <a:t>Riquelme</a:t>
            </a:r>
            <a:r>
              <a:rPr lang="en-US" sz="1600" i="1" dirty="0">
                <a:solidFill>
                  <a:schemeClr val="accent6">
                    <a:lumMod val="75000"/>
                  </a:schemeClr>
                </a:solidFill>
              </a:rPr>
              <a:t> 2013]</a:t>
            </a:r>
          </a:p>
          <a:p>
            <a:r>
              <a:rPr lang="en-US" dirty="0"/>
              <a:t>C-Change </a:t>
            </a:r>
            <a:r>
              <a:rPr lang="en-US" sz="1600" i="1" dirty="0">
                <a:solidFill>
                  <a:schemeClr val="accent6">
                    <a:lumMod val="75000"/>
                  </a:schemeClr>
                </a:solidFill>
              </a:rPr>
              <a:t>[</a:t>
            </a:r>
            <a:r>
              <a:rPr lang="en-US" sz="1600" i="1" dirty="0" err="1">
                <a:solidFill>
                  <a:schemeClr val="accent6">
                    <a:lumMod val="75000"/>
                  </a:schemeClr>
                </a:solidFill>
              </a:rPr>
              <a:t>Pololi</a:t>
            </a:r>
            <a:r>
              <a:rPr lang="en-US" sz="1600" i="1" dirty="0">
                <a:solidFill>
                  <a:schemeClr val="accent6">
                    <a:lumMod val="75000"/>
                  </a:schemeClr>
                </a:solidFill>
              </a:rPr>
              <a:t> 2017]</a:t>
            </a:r>
          </a:p>
        </p:txBody>
      </p:sp>
      <p:sp>
        <p:nvSpPr>
          <p:cNvPr id="4" name="Slide Number Placeholder 3"/>
          <p:cNvSpPr>
            <a:spLocks noGrp="1"/>
          </p:cNvSpPr>
          <p:nvPr>
            <p:ph type="sldNum" sz="quarter" idx="10"/>
          </p:nvPr>
        </p:nvSpPr>
        <p:spPr/>
        <p:txBody>
          <a:bodyPr/>
          <a:lstStyle/>
          <a:p>
            <a:fld id="{2066355A-084C-D24E-9AD2-7E4FC41EA627}" type="slidenum">
              <a:rPr lang="en-US" smtClean="0"/>
              <a:pPr/>
              <a:t>14</a:t>
            </a:fld>
            <a:endParaRPr lang="en-US" dirty="0"/>
          </a:p>
        </p:txBody>
      </p:sp>
    </p:spTree>
    <p:extLst>
      <p:ext uri="{BB962C8B-B14F-4D97-AF65-F5344CB8AC3E}">
        <p14:creationId xmlns:p14="http://schemas.microsoft.com/office/powerpoint/2010/main" val="7474178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066355A-084C-D24E-9AD2-7E4FC41EA627}" type="slidenum">
              <a:rPr lang="en-US" smtClean="0"/>
              <a:pPr/>
              <a:t>15</a:t>
            </a:fld>
            <a:endParaRPr lang="en-US" dirty="0"/>
          </a:p>
        </p:txBody>
      </p:sp>
      <p:sp>
        <p:nvSpPr>
          <p:cNvPr id="7" name="Rectangle 6"/>
          <p:cNvSpPr/>
          <p:nvPr/>
        </p:nvSpPr>
        <p:spPr>
          <a:xfrm>
            <a:off x="1833086" y="1591039"/>
            <a:ext cx="5925867" cy="2123658"/>
          </a:xfrm>
          <a:prstGeom prst="rect">
            <a:avLst/>
          </a:prstGeom>
        </p:spPr>
        <p:txBody>
          <a:bodyPr wrap="square">
            <a:spAutoFit/>
          </a:bodyPr>
          <a:lstStyle/>
          <a:p>
            <a:r>
              <a:rPr lang="en-US" sz="4400" b="1" dirty="0">
                <a:solidFill>
                  <a:prstClr val="black"/>
                </a:solidFill>
                <a:ea typeface="+mj-ea"/>
                <a:cs typeface="+mj-cs"/>
              </a:rPr>
              <a:t>7 Habits to Create a Positive Learning Environment</a:t>
            </a:r>
            <a:endParaRPr lang="en-US" sz="4400" dirty="0"/>
          </a:p>
        </p:txBody>
      </p:sp>
      <p:sp>
        <p:nvSpPr>
          <p:cNvPr id="2" name="Rectangle 1"/>
          <p:cNvSpPr/>
          <p:nvPr/>
        </p:nvSpPr>
        <p:spPr>
          <a:xfrm>
            <a:off x="4789714" y="4482937"/>
            <a:ext cx="3724700" cy="430887"/>
          </a:xfrm>
          <a:prstGeom prst="rect">
            <a:avLst/>
          </a:prstGeom>
        </p:spPr>
        <p:txBody>
          <a:bodyPr wrap="square">
            <a:spAutoFit/>
          </a:bodyPr>
          <a:lstStyle/>
          <a:p>
            <a:pPr algn="ctr"/>
            <a:r>
              <a:rPr lang="en-US" sz="1100" i="1" dirty="0"/>
              <a:t>Covey, Stephen R. "The 7 habits of highly effective people: Powerful lessons in personal change." 2005.</a:t>
            </a:r>
          </a:p>
        </p:txBody>
      </p:sp>
      <p:pic>
        <p:nvPicPr>
          <p:cNvPr id="5" name="Picture 4">
            <a:extLst>
              <a:ext uri="{FF2B5EF4-FFF2-40B4-BE49-F238E27FC236}">
                <a16:creationId xmlns:a16="http://schemas.microsoft.com/office/drawing/2014/main" id="{A3C349D3-3CB6-4CD6-8490-309E6DF7AA01}"/>
              </a:ext>
            </a:extLst>
          </p:cNvPr>
          <p:cNvPicPr>
            <a:picLocks noChangeAspect="1"/>
          </p:cNvPicPr>
          <p:nvPr/>
        </p:nvPicPr>
        <p:blipFill>
          <a:blip r:embed="rId3"/>
          <a:stretch>
            <a:fillRect/>
          </a:stretch>
        </p:blipFill>
        <p:spPr>
          <a:xfrm rot="10800000">
            <a:off x="2794" y="-1021196"/>
            <a:ext cx="9141206" cy="4735893"/>
          </a:xfrm>
          <a:prstGeom prst="rect">
            <a:avLst/>
          </a:prstGeom>
        </p:spPr>
      </p:pic>
    </p:spTree>
    <p:extLst>
      <p:ext uri="{BB962C8B-B14F-4D97-AF65-F5344CB8AC3E}">
        <p14:creationId xmlns:p14="http://schemas.microsoft.com/office/powerpoint/2010/main" val="34272444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6328" y="1063372"/>
            <a:ext cx="7778988" cy="3165228"/>
          </a:xfrm>
        </p:spPr>
        <p:txBody>
          <a:bodyPr>
            <a:normAutofit/>
          </a:bodyPr>
          <a:lstStyle/>
          <a:p>
            <a:pPr>
              <a:buFont typeface="+mj-lt"/>
              <a:buAutoNum type="arabicPeriod"/>
            </a:pPr>
            <a:r>
              <a:rPr lang="en-US" sz="1900" dirty="0"/>
              <a:t>Develop Growth Mindset  </a:t>
            </a:r>
          </a:p>
          <a:p>
            <a:pPr>
              <a:buFont typeface="+mj-lt"/>
              <a:buAutoNum type="arabicPeriod"/>
            </a:pPr>
            <a:r>
              <a:rPr lang="en-US" sz="1900" dirty="0"/>
              <a:t>Put the “E” back in Medical Education</a:t>
            </a:r>
          </a:p>
          <a:p>
            <a:pPr>
              <a:buFont typeface="+mj-lt"/>
              <a:buAutoNum type="arabicPeriod"/>
            </a:pPr>
            <a:r>
              <a:rPr lang="en-US" sz="1900" dirty="0"/>
              <a:t>Build Rapport and Team Relationships</a:t>
            </a:r>
          </a:p>
          <a:p>
            <a:pPr>
              <a:buFont typeface="+mj-lt"/>
              <a:buAutoNum type="arabicPeriod"/>
            </a:pPr>
            <a:r>
              <a:rPr lang="en-US" sz="1900" dirty="0"/>
              <a:t>Set Learners Up for Success</a:t>
            </a:r>
          </a:p>
          <a:p>
            <a:pPr>
              <a:buFont typeface="+mj-lt"/>
              <a:buAutoNum type="arabicPeriod"/>
            </a:pPr>
            <a:r>
              <a:rPr lang="en-US" sz="1900" dirty="0"/>
              <a:t>Be a Super(role)model</a:t>
            </a:r>
          </a:p>
          <a:p>
            <a:pPr>
              <a:buFont typeface="+mj-lt"/>
              <a:buAutoNum type="arabicPeriod"/>
            </a:pPr>
            <a:r>
              <a:rPr lang="en-US" sz="1900" dirty="0"/>
              <a:t>Value Learner-Centeredness</a:t>
            </a:r>
          </a:p>
          <a:p>
            <a:pPr>
              <a:buFont typeface="+mj-lt"/>
              <a:buAutoNum type="arabicPeriod"/>
            </a:pPr>
            <a:r>
              <a:rPr lang="en-US" sz="1900" dirty="0"/>
              <a:t>Promote a Sense of Value</a:t>
            </a:r>
          </a:p>
          <a:p>
            <a:pPr>
              <a:buFont typeface="+mj-lt"/>
              <a:buAutoNum type="arabicPeriod"/>
            </a:pP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066355A-084C-D24E-9AD2-7E4FC41EA627}" type="slidenum">
              <a:rPr lang="en-US" smtClean="0"/>
              <a:pPr/>
              <a:t>16</a:t>
            </a:fld>
            <a:endParaRPr lang="en-US" dirty="0"/>
          </a:p>
        </p:txBody>
      </p:sp>
      <p:pic>
        <p:nvPicPr>
          <p:cNvPr id="2" name="Picture 1"/>
          <p:cNvPicPr>
            <a:picLocks noChangeAspect="1"/>
          </p:cNvPicPr>
          <p:nvPr/>
        </p:nvPicPr>
        <p:blipFill>
          <a:blip r:embed="rId3"/>
          <a:stretch>
            <a:fillRect/>
          </a:stretch>
        </p:blipFill>
        <p:spPr>
          <a:xfrm flipH="1">
            <a:off x="5211144" y="644857"/>
            <a:ext cx="746077" cy="746077"/>
          </a:xfrm>
          <a:prstGeom prst="rect">
            <a:avLst/>
          </a:prstGeom>
        </p:spPr>
      </p:pic>
      <p:pic>
        <p:nvPicPr>
          <p:cNvPr id="5" name="Picture 4"/>
          <p:cNvPicPr>
            <a:picLocks noChangeAspect="1"/>
          </p:cNvPicPr>
          <p:nvPr/>
        </p:nvPicPr>
        <p:blipFill>
          <a:blip r:embed="rId4"/>
          <a:stretch>
            <a:fillRect/>
          </a:stretch>
        </p:blipFill>
        <p:spPr>
          <a:xfrm>
            <a:off x="6983651" y="1041810"/>
            <a:ext cx="1658256" cy="762066"/>
          </a:xfrm>
          <a:prstGeom prst="rect">
            <a:avLst/>
          </a:prstGeom>
        </p:spPr>
      </p:pic>
      <p:pic>
        <p:nvPicPr>
          <p:cNvPr id="7" name="Picture 6"/>
          <p:cNvPicPr>
            <a:picLocks noChangeAspect="1"/>
          </p:cNvPicPr>
          <p:nvPr/>
        </p:nvPicPr>
        <p:blipFill>
          <a:blip r:embed="rId5"/>
          <a:stretch>
            <a:fillRect/>
          </a:stretch>
        </p:blipFill>
        <p:spPr>
          <a:xfrm>
            <a:off x="6511029" y="1852627"/>
            <a:ext cx="963251" cy="883997"/>
          </a:xfrm>
          <a:prstGeom prst="rect">
            <a:avLst/>
          </a:prstGeom>
        </p:spPr>
      </p:pic>
      <p:pic>
        <p:nvPicPr>
          <p:cNvPr id="8" name="Picture 7"/>
          <p:cNvPicPr>
            <a:picLocks noChangeAspect="1"/>
          </p:cNvPicPr>
          <p:nvPr/>
        </p:nvPicPr>
        <p:blipFill>
          <a:blip r:embed="rId6"/>
          <a:stretch>
            <a:fillRect/>
          </a:stretch>
        </p:blipFill>
        <p:spPr>
          <a:xfrm>
            <a:off x="-8885" y="1460826"/>
            <a:ext cx="1048603" cy="1146147"/>
          </a:xfrm>
          <a:prstGeom prst="rect">
            <a:avLst/>
          </a:prstGeom>
        </p:spPr>
      </p:pic>
      <p:pic>
        <p:nvPicPr>
          <p:cNvPr id="9" name="Picture 8"/>
          <p:cNvPicPr>
            <a:picLocks noChangeAspect="1"/>
          </p:cNvPicPr>
          <p:nvPr/>
        </p:nvPicPr>
        <p:blipFill>
          <a:blip r:embed="rId7"/>
          <a:stretch>
            <a:fillRect/>
          </a:stretch>
        </p:blipFill>
        <p:spPr>
          <a:xfrm>
            <a:off x="5321684" y="2534153"/>
            <a:ext cx="792897" cy="788367"/>
          </a:xfrm>
          <a:prstGeom prst="rect">
            <a:avLst/>
          </a:prstGeom>
        </p:spPr>
      </p:pic>
      <p:pic>
        <p:nvPicPr>
          <p:cNvPr id="10" name="Picture 9"/>
          <p:cNvPicPr>
            <a:picLocks noChangeAspect="1"/>
          </p:cNvPicPr>
          <p:nvPr/>
        </p:nvPicPr>
        <p:blipFill>
          <a:blip r:embed="rId8"/>
          <a:stretch>
            <a:fillRect/>
          </a:stretch>
        </p:blipFill>
        <p:spPr>
          <a:xfrm>
            <a:off x="5126052" y="3826453"/>
            <a:ext cx="1060796" cy="847417"/>
          </a:xfrm>
          <a:prstGeom prst="rect">
            <a:avLst/>
          </a:prstGeom>
        </p:spPr>
      </p:pic>
      <p:pic>
        <p:nvPicPr>
          <p:cNvPr id="11" name="Picture 10"/>
          <p:cNvPicPr>
            <a:picLocks noChangeAspect="1"/>
          </p:cNvPicPr>
          <p:nvPr/>
        </p:nvPicPr>
        <p:blipFill>
          <a:blip r:embed="rId9"/>
          <a:stretch>
            <a:fillRect/>
          </a:stretch>
        </p:blipFill>
        <p:spPr>
          <a:xfrm>
            <a:off x="190145" y="2709372"/>
            <a:ext cx="965182" cy="1226295"/>
          </a:xfrm>
          <a:prstGeom prst="rect">
            <a:avLst/>
          </a:prstGeom>
        </p:spPr>
      </p:pic>
      <p:sp>
        <p:nvSpPr>
          <p:cNvPr id="12" name="TextBox 11"/>
          <p:cNvSpPr txBox="1"/>
          <p:nvPr/>
        </p:nvSpPr>
        <p:spPr>
          <a:xfrm>
            <a:off x="515416" y="480312"/>
            <a:ext cx="2877670" cy="646331"/>
          </a:xfrm>
          <a:prstGeom prst="rect">
            <a:avLst/>
          </a:prstGeom>
          <a:noFill/>
        </p:spPr>
        <p:txBody>
          <a:bodyPr wrap="square" rtlCol="0">
            <a:spAutoFit/>
          </a:bodyPr>
          <a:lstStyle/>
          <a:p>
            <a:pPr algn="ctr"/>
            <a:r>
              <a:rPr lang="en-US" sz="3600" b="1" dirty="0">
                <a:solidFill>
                  <a:srgbClr val="002060"/>
                </a:solidFill>
              </a:rPr>
              <a:t>7 habits</a:t>
            </a:r>
          </a:p>
        </p:txBody>
      </p:sp>
    </p:spTree>
    <p:extLst>
      <p:ext uri="{BB962C8B-B14F-4D97-AF65-F5344CB8AC3E}">
        <p14:creationId xmlns:p14="http://schemas.microsoft.com/office/powerpoint/2010/main" val="18788304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066355A-084C-D24E-9AD2-7E4FC41EA627}" type="slidenum">
              <a:rPr lang="en-US" smtClean="0"/>
              <a:pPr/>
              <a:t>17</a:t>
            </a:fld>
            <a:endParaRPr lang="en-US" dirty="0"/>
          </a:p>
        </p:txBody>
      </p:sp>
      <p:sp>
        <p:nvSpPr>
          <p:cNvPr id="7" name="Rectangle 6"/>
          <p:cNvSpPr/>
          <p:nvPr/>
        </p:nvSpPr>
        <p:spPr>
          <a:xfrm>
            <a:off x="2286000" y="1833086"/>
            <a:ext cx="4572000" cy="1477328"/>
          </a:xfrm>
          <a:prstGeom prst="rect">
            <a:avLst/>
          </a:prstGeom>
        </p:spPr>
        <p:txBody>
          <a:bodyPr>
            <a:spAutoFit/>
          </a:bodyPr>
          <a:lstStyle/>
          <a:p>
            <a:r>
              <a:rPr lang="en-US" sz="4500" b="1" dirty="0">
                <a:solidFill>
                  <a:prstClr val="black"/>
                </a:solidFill>
                <a:ea typeface="+mj-ea"/>
                <a:cs typeface="+mj-cs"/>
              </a:rPr>
              <a:t>Habit 1:  Develop a Growth Mindset</a:t>
            </a:r>
            <a:endParaRPr lang="en-US" dirty="0"/>
          </a:p>
        </p:txBody>
      </p:sp>
      <p:pic>
        <p:nvPicPr>
          <p:cNvPr id="8" name="Picture 7"/>
          <p:cNvPicPr>
            <a:picLocks noChangeAspect="1"/>
          </p:cNvPicPr>
          <p:nvPr/>
        </p:nvPicPr>
        <p:blipFill>
          <a:blip r:embed="rId3"/>
          <a:stretch>
            <a:fillRect/>
          </a:stretch>
        </p:blipFill>
        <p:spPr>
          <a:xfrm>
            <a:off x="0" y="3310414"/>
            <a:ext cx="1833086" cy="1833086"/>
          </a:xfrm>
          <a:prstGeom prst="rect">
            <a:avLst/>
          </a:prstGeom>
        </p:spPr>
      </p:pic>
      <p:pic>
        <p:nvPicPr>
          <p:cNvPr id="5" name="Picture 4">
            <a:extLst>
              <a:ext uri="{FF2B5EF4-FFF2-40B4-BE49-F238E27FC236}">
                <a16:creationId xmlns:a16="http://schemas.microsoft.com/office/drawing/2014/main" id="{A3C349D3-3CB6-4CD6-8490-309E6DF7AA01}"/>
              </a:ext>
            </a:extLst>
          </p:cNvPr>
          <p:cNvPicPr>
            <a:picLocks noChangeAspect="1"/>
          </p:cNvPicPr>
          <p:nvPr/>
        </p:nvPicPr>
        <p:blipFill>
          <a:blip r:embed="rId4"/>
          <a:stretch>
            <a:fillRect/>
          </a:stretch>
        </p:blipFill>
        <p:spPr>
          <a:xfrm rot="10800000">
            <a:off x="2794" y="-1021196"/>
            <a:ext cx="9141206" cy="4735893"/>
          </a:xfrm>
          <a:prstGeom prst="rect">
            <a:avLst/>
          </a:prstGeom>
        </p:spPr>
      </p:pic>
    </p:spTree>
    <p:extLst>
      <p:ext uri="{BB962C8B-B14F-4D97-AF65-F5344CB8AC3E}">
        <p14:creationId xmlns:p14="http://schemas.microsoft.com/office/powerpoint/2010/main" val="3747963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1"/>
          <p:cNvSpPr txBox="1">
            <a:spLocks noChangeArrowheads="1"/>
          </p:cNvSpPr>
          <p:nvPr/>
        </p:nvSpPr>
        <p:spPr bwMode="auto">
          <a:xfrm>
            <a:off x="1966008" y="4614862"/>
            <a:ext cx="515710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100" i="1" dirty="0">
                <a:latin typeface="+mn-lt"/>
              </a:rPr>
              <a:t>Rosenthal and Jacobson. Pygmalion in the classroom: Teacher expectation and pupils' intellectual development. 1968</a:t>
            </a:r>
            <a:r>
              <a:rPr lang="en-US" altLang="en-US" sz="1100" i="1" dirty="0">
                <a:solidFill>
                  <a:schemeClr val="bg1"/>
                </a:solidFill>
                <a:latin typeface="+mn-lt"/>
              </a:rPr>
              <a:t>.</a:t>
            </a:r>
          </a:p>
        </p:txBody>
      </p:sp>
      <p:pic>
        <p:nvPicPr>
          <p:cNvPr id="3" name="Picture 2"/>
          <p:cNvPicPr>
            <a:picLocks noChangeAspect="1"/>
          </p:cNvPicPr>
          <p:nvPr/>
        </p:nvPicPr>
        <p:blipFill>
          <a:blip r:embed="rId3"/>
          <a:stretch>
            <a:fillRect/>
          </a:stretch>
        </p:blipFill>
        <p:spPr>
          <a:xfrm>
            <a:off x="1543051" y="899885"/>
            <a:ext cx="6003023" cy="3714977"/>
          </a:xfrm>
          <a:prstGeom prst="rect">
            <a:avLst/>
          </a:prstGeom>
          <a:ln>
            <a:noFill/>
          </a:ln>
          <a:effectLst>
            <a:softEdge rad="112500"/>
          </a:effectLst>
        </p:spPr>
      </p:pic>
      <p:pic>
        <p:nvPicPr>
          <p:cNvPr id="2" name="Picture 1"/>
          <p:cNvPicPr>
            <a:picLocks noChangeAspect="1"/>
          </p:cNvPicPr>
          <p:nvPr/>
        </p:nvPicPr>
        <p:blipFill>
          <a:blip r:embed="rId4"/>
          <a:stretch>
            <a:fillRect/>
          </a:stretch>
        </p:blipFill>
        <p:spPr>
          <a:xfrm>
            <a:off x="1" y="3771900"/>
            <a:ext cx="1371600" cy="1371600"/>
          </a:xfrm>
          <a:prstGeom prst="rect">
            <a:avLst/>
          </a:prstGeom>
        </p:spPr>
      </p:pic>
    </p:spTree>
    <p:extLst>
      <p:ext uri="{BB962C8B-B14F-4D97-AF65-F5344CB8AC3E}">
        <p14:creationId xmlns:p14="http://schemas.microsoft.com/office/powerpoint/2010/main" val="19283911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noChangeArrowheads="1"/>
          </p:cNvSpPr>
          <p:nvPr>
            <p:ph type="title"/>
          </p:nvPr>
        </p:nvSpPr>
        <p:spPr/>
        <p:txBody>
          <a:bodyPr/>
          <a:lstStyle/>
          <a:p>
            <a:r>
              <a:rPr lang="en-US" altLang="en-US" dirty="0">
                <a:solidFill>
                  <a:schemeClr val="tx2"/>
                </a:solidFill>
                <a:latin typeface="Verdana" panose="020B0604030504040204" pitchFamily="34" charset="0"/>
                <a:ea typeface="Verdana" panose="020B0604030504040204" pitchFamily="34" charset="0"/>
                <a:cs typeface="Verdana" panose="020B0604030504040204" pitchFamily="34" charset="0"/>
              </a:rPr>
              <a:t>Pygmalion Effect</a:t>
            </a:r>
          </a:p>
        </p:txBody>
      </p:sp>
      <p:pic>
        <p:nvPicPr>
          <p:cNvPr id="33795"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71750" y="1280111"/>
            <a:ext cx="3910013" cy="34225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3796" name="Rectangle 1"/>
          <p:cNvSpPr>
            <a:spLocks noChangeArrowheads="1"/>
          </p:cNvSpPr>
          <p:nvPr/>
        </p:nvSpPr>
        <p:spPr bwMode="auto">
          <a:xfrm>
            <a:off x="1857488" y="4593831"/>
            <a:ext cx="533853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100" i="1" dirty="0">
                <a:solidFill>
                  <a:srgbClr val="000000"/>
                </a:solidFill>
                <a:latin typeface="+mn-lt"/>
              </a:rPr>
              <a:t>Rosenthal and Jacobson. Pygmalion in the classroom: Teacher expectation and pupils' intellectual development.  1968</a:t>
            </a:r>
          </a:p>
        </p:txBody>
      </p:sp>
      <p:pic>
        <p:nvPicPr>
          <p:cNvPr id="2" name="Picture 1"/>
          <p:cNvPicPr>
            <a:picLocks noChangeAspect="1"/>
          </p:cNvPicPr>
          <p:nvPr/>
        </p:nvPicPr>
        <p:blipFill>
          <a:blip r:embed="rId4"/>
          <a:stretch>
            <a:fillRect/>
          </a:stretch>
        </p:blipFill>
        <p:spPr>
          <a:xfrm>
            <a:off x="40480" y="3576918"/>
            <a:ext cx="1566582" cy="1566582"/>
          </a:xfrm>
          <a:prstGeom prst="rect">
            <a:avLst/>
          </a:prstGeom>
        </p:spPr>
      </p:pic>
    </p:spTree>
    <p:extLst>
      <p:ext uri="{BB962C8B-B14F-4D97-AF65-F5344CB8AC3E}">
        <p14:creationId xmlns:p14="http://schemas.microsoft.com/office/powerpoint/2010/main" val="1787412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812758" y="1701307"/>
            <a:ext cx="5486400" cy="1253205"/>
          </a:xfrm>
        </p:spPr>
        <p:txBody>
          <a:bodyPr>
            <a:noAutofit/>
          </a:bodyPr>
          <a:lstStyle/>
          <a:p>
            <a:pPr algn="ctr">
              <a:lnSpc>
                <a:spcPct val="120000"/>
              </a:lnSpc>
            </a:pPr>
            <a:r>
              <a:rPr lang="en-US" sz="2400" dirty="0"/>
              <a:t>I have no disclosures to report.</a:t>
            </a:r>
          </a:p>
        </p:txBody>
      </p:sp>
      <p:sp>
        <p:nvSpPr>
          <p:cNvPr id="4" name="Slide Number Placeholder 3"/>
          <p:cNvSpPr>
            <a:spLocks noGrp="1"/>
          </p:cNvSpPr>
          <p:nvPr>
            <p:ph type="sldNum" sz="quarter" idx="10"/>
          </p:nvPr>
        </p:nvSpPr>
        <p:spPr/>
        <p:txBody>
          <a:bodyPr/>
          <a:lstStyle/>
          <a:p>
            <a:fld id="{2066355A-084C-D24E-9AD2-7E4FC41EA627}" type="slidenum">
              <a:rPr lang="en-US" smtClean="0"/>
              <a:pPr/>
              <a:t>2</a:t>
            </a:fld>
            <a:endParaRPr lang="en-US" dirty="0"/>
          </a:p>
        </p:txBody>
      </p:sp>
    </p:spTree>
    <p:extLst>
      <p:ext uri="{BB962C8B-B14F-4D97-AF65-F5344CB8AC3E}">
        <p14:creationId xmlns:p14="http://schemas.microsoft.com/office/powerpoint/2010/main" val="28021502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792" y="3730242"/>
            <a:ext cx="1405218" cy="1405218"/>
          </a:xfrm>
          <a:prstGeom prst="rect">
            <a:avLst/>
          </a:prstGeom>
        </p:spPr>
      </p:pic>
      <p:sp>
        <p:nvSpPr>
          <p:cNvPr id="6" name="Title 5"/>
          <p:cNvSpPr>
            <a:spLocks noGrp="1"/>
          </p:cNvSpPr>
          <p:nvPr>
            <p:ph type="title"/>
          </p:nvPr>
        </p:nvSpPr>
        <p:spPr/>
        <p:txBody>
          <a:bodyPr>
            <a:normAutofit fontScale="90000"/>
          </a:bodyPr>
          <a:lstStyle/>
          <a:p>
            <a:r>
              <a:rPr lang="en-US" dirty="0"/>
              <a:t>Silent Messages</a:t>
            </a:r>
            <a:br>
              <a:rPr lang="en-US" dirty="0"/>
            </a:br>
            <a:r>
              <a:rPr lang="en-US" dirty="0"/>
              <a:t>Teacher Immediacy Behaviors</a:t>
            </a:r>
          </a:p>
        </p:txBody>
      </p:sp>
      <p:sp>
        <p:nvSpPr>
          <p:cNvPr id="7" name="Content Placeholder 6"/>
          <p:cNvSpPr>
            <a:spLocks noGrp="1"/>
          </p:cNvSpPr>
          <p:nvPr>
            <p:ph idx="1"/>
          </p:nvPr>
        </p:nvSpPr>
        <p:spPr>
          <a:xfrm>
            <a:off x="1365012" y="1469799"/>
            <a:ext cx="7778988" cy="3165228"/>
          </a:xfrm>
        </p:spPr>
        <p:txBody>
          <a:bodyPr>
            <a:normAutofit/>
          </a:bodyPr>
          <a:lstStyle/>
          <a:p>
            <a:r>
              <a:rPr lang="en-US" dirty="0"/>
              <a:t>Perception of psychological closeness</a:t>
            </a:r>
          </a:p>
          <a:p>
            <a:r>
              <a:rPr lang="en-US" dirty="0"/>
              <a:t>Nonverbal or Verbal</a:t>
            </a:r>
          </a:p>
          <a:p>
            <a:pPr lvl="1">
              <a:buClr>
                <a:schemeClr val="accent6">
                  <a:lumMod val="75000"/>
                </a:schemeClr>
              </a:buClr>
              <a:buFont typeface="Wingdings" panose="05000000000000000000" pitchFamily="2" charset="2"/>
              <a:buChar char="Ø"/>
            </a:pPr>
            <a:r>
              <a:rPr lang="en-US" dirty="0"/>
              <a:t>Nicer  </a:t>
            </a:r>
          </a:p>
          <a:p>
            <a:pPr lvl="1">
              <a:buClr>
                <a:schemeClr val="accent6">
                  <a:lumMod val="75000"/>
                </a:schemeClr>
              </a:buClr>
              <a:buFont typeface="Wingdings" panose="05000000000000000000" pitchFamily="2" charset="2"/>
              <a:buChar char="Ø"/>
            </a:pPr>
            <a:r>
              <a:rPr lang="en-US" dirty="0"/>
              <a:t>Taught more material</a:t>
            </a:r>
          </a:p>
          <a:p>
            <a:pPr lvl="1">
              <a:buClr>
                <a:schemeClr val="accent6">
                  <a:lumMod val="75000"/>
                </a:schemeClr>
              </a:buClr>
              <a:buFont typeface="Wingdings" panose="05000000000000000000" pitchFamily="2" charset="2"/>
              <a:buChar char="Ø"/>
            </a:pPr>
            <a:r>
              <a:rPr lang="en-US" dirty="0"/>
              <a:t>Allowed them to talk more</a:t>
            </a:r>
          </a:p>
          <a:p>
            <a:pPr lvl="1">
              <a:buClr>
                <a:schemeClr val="accent6">
                  <a:lumMod val="75000"/>
                </a:schemeClr>
              </a:buClr>
              <a:buFont typeface="Wingdings" panose="05000000000000000000" pitchFamily="2" charset="2"/>
              <a:buChar char="Ø"/>
            </a:pPr>
            <a:r>
              <a:rPr lang="en-US" dirty="0"/>
              <a:t>Praised them more often</a:t>
            </a:r>
          </a:p>
          <a:p>
            <a:pPr lvl="1">
              <a:buClr>
                <a:schemeClr val="accent6">
                  <a:lumMod val="75000"/>
                </a:schemeClr>
              </a:buClr>
              <a:buFont typeface="Wingdings" panose="05000000000000000000" pitchFamily="2" charset="2"/>
              <a:buChar char="Ø"/>
            </a:pPr>
            <a:r>
              <a:rPr lang="en-US" dirty="0"/>
              <a:t>Gave more differential feedback</a:t>
            </a:r>
          </a:p>
        </p:txBody>
      </p:sp>
      <p:sp>
        <p:nvSpPr>
          <p:cNvPr id="4" name="Slide Number Placeholder 3"/>
          <p:cNvSpPr>
            <a:spLocks noGrp="1"/>
          </p:cNvSpPr>
          <p:nvPr>
            <p:ph type="sldNum" sz="quarter" idx="10"/>
          </p:nvPr>
        </p:nvSpPr>
        <p:spPr/>
        <p:txBody>
          <a:bodyPr/>
          <a:lstStyle/>
          <a:p>
            <a:fld id="{2066355A-084C-D24E-9AD2-7E4FC41EA627}" type="slidenum">
              <a:rPr lang="en-US" smtClean="0"/>
              <a:pPr/>
              <a:t>20</a:t>
            </a:fld>
            <a:endParaRPr lang="en-US" dirty="0"/>
          </a:p>
        </p:txBody>
      </p:sp>
      <p:sp>
        <p:nvSpPr>
          <p:cNvPr id="2" name="TextBox 1"/>
          <p:cNvSpPr txBox="1"/>
          <p:nvPr/>
        </p:nvSpPr>
        <p:spPr>
          <a:xfrm>
            <a:off x="4953373" y="4635027"/>
            <a:ext cx="3585213" cy="261610"/>
          </a:xfrm>
          <a:prstGeom prst="rect">
            <a:avLst/>
          </a:prstGeom>
          <a:noFill/>
        </p:spPr>
        <p:txBody>
          <a:bodyPr wrap="square" rtlCol="0">
            <a:spAutoFit/>
          </a:bodyPr>
          <a:lstStyle/>
          <a:p>
            <a:pPr algn="ctr"/>
            <a:r>
              <a:rPr lang="en-US" sz="1100" i="1" dirty="0" err="1"/>
              <a:t>Mehrabian</a:t>
            </a:r>
            <a:r>
              <a:rPr lang="en-US" sz="1100" i="1" dirty="0"/>
              <a:t>, A. Silent messages. 1971.</a:t>
            </a:r>
          </a:p>
        </p:txBody>
      </p:sp>
    </p:spTree>
    <p:extLst>
      <p:ext uri="{BB962C8B-B14F-4D97-AF65-F5344CB8AC3E}">
        <p14:creationId xmlns:p14="http://schemas.microsoft.com/office/powerpoint/2010/main" val="1384554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Mindset Quiz</a:t>
            </a:r>
          </a:p>
        </p:txBody>
      </p:sp>
      <p:sp>
        <p:nvSpPr>
          <p:cNvPr id="4" name="Slide Number Placeholder 3"/>
          <p:cNvSpPr>
            <a:spLocks noGrp="1"/>
          </p:cNvSpPr>
          <p:nvPr>
            <p:ph type="sldNum" sz="quarter" idx="10"/>
          </p:nvPr>
        </p:nvSpPr>
        <p:spPr/>
        <p:txBody>
          <a:bodyPr/>
          <a:lstStyle/>
          <a:p>
            <a:fld id="{2066355A-084C-D24E-9AD2-7E4FC41EA627}" type="slidenum">
              <a:rPr lang="en-US" smtClean="0"/>
              <a:pPr/>
              <a:t>21</a:t>
            </a:fld>
            <a:endParaRPr lang="en-US" dirty="0"/>
          </a:p>
        </p:txBody>
      </p:sp>
      <p:sp>
        <p:nvSpPr>
          <p:cNvPr id="6" name="TextBox 5"/>
          <p:cNvSpPr txBox="1"/>
          <p:nvPr/>
        </p:nvSpPr>
        <p:spPr>
          <a:xfrm>
            <a:off x="1447800" y="4631195"/>
            <a:ext cx="6572250" cy="261610"/>
          </a:xfrm>
          <a:prstGeom prst="rect">
            <a:avLst/>
          </a:prstGeom>
          <a:noFill/>
        </p:spPr>
        <p:txBody>
          <a:bodyPr wrap="square" rtlCol="0">
            <a:spAutoFit/>
          </a:bodyPr>
          <a:lstStyle/>
          <a:p>
            <a:pPr algn="ctr"/>
            <a:r>
              <a:rPr lang="en-US" sz="1100" i="1" dirty="0" err="1"/>
              <a:t>Dweck</a:t>
            </a:r>
            <a:r>
              <a:rPr lang="en-US" sz="1100" i="1" dirty="0"/>
              <a:t>, C. Mindset: The New Psychology Of Success. 2006.</a:t>
            </a:r>
          </a:p>
        </p:txBody>
      </p:sp>
      <p:pic>
        <p:nvPicPr>
          <p:cNvPr id="7" name="Picture 6"/>
          <p:cNvPicPr>
            <a:picLocks noChangeAspect="1"/>
          </p:cNvPicPr>
          <p:nvPr/>
        </p:nvPicPr>
        <p:blipFill>
          <a:blip r:embed="rId3"/>
          <a:stretch>
            <a:fillRect/>
          </a:stretch>
        </p:blipFill>
        <p:spPr>
          <a:xfrm>
            <a:off x="1" y="4363219"/>
            <a:ext cx="780280" cy="780280"/>
          </a:xfrm>
          <a:prstGeom prst="rect">
            <a:avLst/>
          </a:prstGeom>
        </p:spPr>
      </p:pic>
      <p:sp>
        <p:nvSpPr>
          <p:cNvPr id="3" name="Content Placeholder 2"/>
          <p:cNvSpPr>
            <a:spLocks noGrp="1"/>
          </p:cNvSpPr>
          <p:nvPr>
            <p:ph idx="1"/>
          </p:nvPr>
        </p:nvSpPr>
        <p:spPr>
          <a:xfrm>
            <a:off x="2564359" y="1739811"/>
            <a:ext cx="4339131" cy="3165228"/>
          </a:xfrm>
        </p:spPr>
        <p:txBody>
          <a:bodyPr>
            <a:normAutofit/>
          </a:bodyPr>
          <a:lstStyle/>
          <a:p>
            <a:pPr marL="0" indent="0" algn="ctr">
              <a:buNone/>
            </a:pPr>
            <a:r>
              <a:rPr lang="en-US" sz="2000" b="1" dirty="0"/>
              <a:t>Regarding intelligence, what percentage out of 100 is effort and what percentage is ability?</a:t>
            </a:r>
          </a:p>
        </p:txBody>
      </p:sp>
    </p:spTree>
    <p:extLst>
      <p:ext uri="{BB962C8B-B14F-4D97-AF65-F5344CB8AC3E}">
        <p14:creationId xmlns:p14="http://schemas.microsoft.com/office/powerpoint/2010/main" val="39721706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Mindset Quiz</a:t>
            </a:r>
          </a:p>
        </p:txBody>
      </p:sp>
      <p:sp>
        <p:nvSpPr>
          <p:cNvPr id="4" name="Slide Number Placeholder 3"/>
          <p:cNvSpPr>
            <a:spLocks noGrp="1"/>
          </p:cNvSpPr>
          <p:nvPr>
            <p:ph type="sldNum" sz="quarter" idx="10"/>
          </p:nvPr>
        </p:nvSpPr>
        <p:spPr/>
        <p:txBody>
          <a:bodyPr/>
          <a:lstStyle/>
          <a:p>
            <a:fld id="{2066355A-084C-D24E-9AD2-7E4FC41EA627}" type="slidenum">
              <a:rPr lang="en-US" smtClean="0"/>
              <a:pPr/>
              <a:t>22</a:t>
            </a:fld>
            <a:endParaRPr lang="en-US" dirty="0"/>
          </a:p>
        </p:txBody>
      </p:sp>
      <p:sp>
        <p:nvSpPr>
          <p:cNvPr id="6" name="TextBox 5"/>
          <p:cNvSpPr txBox="1"/>
          <p:nvPr/>
        </p:nvSpPr>
        <p:spPr>
          <a:xfrm>
            <a:off x="1447800" y="4631195"/>
            <a:ext cx="6572250" cy="261610"/>
          </a:xfrm>
          <a:prstGeom prst="rect">
            <a:avLst/>
          </a:prstGeom>
          <a:noFill/>
        </p:spPr>
        <p:txBody>
          <a:bodyPr wrap="square" rtlCol="0">
            <a:spAutoFit/>
          </a:bodyPr>
          <a:lstStyle/>
          <a:p>
            <a:pPr algn="ctr"/>
            <a:r>
              <a:rPr lang="en-US" sz="1100" i="1" dirty="0" err="1"/>
              <a:t>Dweck</a:t>
            </a:r>
            <a:r>
              <a:rPr lang="en-US" sz="1100" i="1" dirty="0"/>
              <a:t>, C. Mindset: The New Psychology Of Success. 2006.</a:t>
            </a:r>
          </a:p>
        </p:txBody>
      </p:sp>
      <p:pic>
        <p:nvPicPr>
          <p:cNvPr id="7" name="Picture 6"/>
          <p:cNvPicPr>
            <a:picLocks noChangeAspect="1"/>
          </p:cNvPicPr>
          <p:nvPr/>
        </p:nvPicPr>
        <p:blipFill>
          <a:blip r:embed="rId3"/>
          <a:stretch>
            <a:fillRect/>
          </a:stretch>
        </p:blipFill>
        <p:spPr>
          <a:xfrm>
            <a:off x="1" y="4363219"/>
            <a:ext cx="780280" cy="780280"/>
          </a:xfrm>
          <a:prstGeom prst="rect">
            <a:avLst/>
          </a:prstGeom>
        </p:spPr>
      </p:pic>
      <p:pic>
        <p:nvPicPr>
          <p:cNvPr id="8"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447800" y="1290863"/>
            <a:ext cx="3021850" cy="316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7456" y="1290863"/>
            <a:ext cx="2955323" cy="316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19029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A close up of text on a black background&#10;&#10;Description generated with high confidence"/>
          <p:cNvPicPr>
            <a:picLocks noChangeAspect="1"/>
          </p:cNvPicPr>
          <p:nvPr/>
        </p:nvPicPr>
        <p:blipFill>
          <a:blip r:embed="rId3">
            <a:extLst>
              <a:ext uri="{28A0092B-C50C-407E-A947-70E740481C1C}">
                <a14:useLocalDpi xmlns:a14="http://schemas.microsoft.com/office/drawing/2010/main" val="0"/>
              </a:ext>
            </a:extLst>
          </a:blip>
          <a:srcRect t="6557" r="2" b="11707"/>
          <a:stretch>
            <a:fillRect/>
          </a:stretch>
        </p:blipFill>
        <p:spPr bwMode="auto">
          <a:xfrm>
            <a:off x="-14288" y="228600"/>
            <a:ext cx="9172575"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stretch>
            <a:fillRect/>
          </a:stretch>
        </p:blipFill>
        <p:spPr>
          <a:xfrm>
            <a:off x="0" y="4020206"/>
            <a:ext cx="1123293" cy="1123293"/>
          </a:xfrm>
          <a:prstGeom prst="rect">
            <a:avLst/>
          </a:prstGeom>
        </p:spPr>
      </p:pic>
    </p:spTree>
    <p:extLst>
      <p:ext uri="{BB962C8B-B14F-4D97-AF65-F5344CB8AC3E}">
        <p14:creationId xmlns:p14="http://schemas.microsoft.com/office/powerpoint/2010/main" val="14709564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034118"/>
            <a:ext cx="1109382" cy="1109382"/>
          </a:xfrm>
          <a:prstGeom prst="rect">
            <a:avLst/>
          </a:prstGeom>
        </p:spPr>
      </p:pic>
      <p:pic>
        <p:nvPicPr>
          <p:cNvPr id="6246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3928" y="1349828"/>
            <a:ext cx="7109422" cy="31060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02643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3300" y="4087906"/>
            <a:ext cx="1055594" cy="1055594"/>
          </a:xfrm>
          <a:prstGeom prst="rect">
            <a:avLst/>
          </a:prstGeom>
        </p:spPr>
      </p:pic>
      <p:sp>
        <p:nvSpPr>
          <p:cNvPr id="2" name="Title 1"/>
          <p:cNvSpPr>
            <a:spLocks noGrp="1"/>
          </p:cNvSpPr>
          <p:nvPr>
            <p:ph type="title"/>
          </p:nvPr>
        </p:nvSpPr>
        <p:spPr>
          <a:xfrm>
            <a:off x="1179318" y="614183"/>
            <a:ext cx="6339081" cy="676680"/>
          </a:xfrm>
        </p:spPr>
        <p:txBody>
          <a:bodyPr>
            <a:normAutofit fontScale="90000"/>
          </a:bodyPr>
          <a:lstStyle/>
          <a:p>
            <a:r>
              <a:rPr lang="en-US" dirty="0"/>
              <a:t>Actions:  Promote a Growth Mindset </a:t>
            </a:r>
          </a:p>
        </p:txBody>
      </p:sp>
      <p:sp>
        <p:nvSpPr>
          <p:cNvPr id="3" name="Content Placeholder 2"/>
          <p:cNvSpPr>
            <a:spLocks noGrp="1"/>
          </p:cNvSpPr>
          <p:nvPr>
            <p:ph idx="1"/>
          </p:nvPr>
        </p:nvSpPr>
        <p:spPr/>
        <p:txBody>
          <a:bodyPr>
            <a:normAutofit lnSpcReduction="10000"/>
          </a:bodyPr>
          <a:lstStyle/>
          <a:p>
            <a:r>
              <a:rPr lang="en-US" dirty="0"/>
              <a:t>Teach about growth mindset</a:t>
            </a:r>
          </a:p>
          <a:p>
            <a:r>
              <a:rPr lang="en-US" dirty="0"/>
              <a:t>Promote improvement and self-mastery goals</a:t>
            </a:r>
          </a:p>
          <a:p>
            <a:r>
              <a:rPr lang="en-US" dirty="0"/>
              <a:t>Reflection-on-action</a:t>
            </a:r>
          </a:p>
          <a:p>
            <a:pPr lvl="1">
              <a:buClr>
                <a:schemeClr val="accent6">
                  <a:lumMod val="75000"/>
                </a:schemeClr>
              </a:buClr>
              <a:buFont typeface="Wingdings" panose="05000000000000000000" pitchFamily="2" charset="2"/>
              <a:buChar char="Ø"/>
            </a:pPr>
            <a:r>
              <a:rPr lang="en-US" dirty="0"/>
              <a:t>One thing you will do again next time</a:t>
            </a:r>
          </a:p>
          <a:p>
            <a:pPr lvl="1">
              <a:buClr>
                <a:schemeClr val="accent6">
                  <a:lumMod val="75000"/>
                </a:schemeClr>
              </a:buClr>
              <a:buFont typeface="Wingdings" panose="05000000000000000000" pitchFamily="2" charset="2"/>
              <a:buChar char="Ø"/>
            </a:pPr>
            <a:r>
              <a:rPr lang="en-US" dirty="0"/>
              <a:t>One thing better</a:t>
            </a:r>
          </a:p>
          <a:p>
            <a:r>
              <a:rPr lang="en-US" dirty="0"/>
              <a:t>Praise for effort, process, strategy, commitment, resourcefulness </a:t>
            </a:r>
          </a:p>
          <a:p>
            <a:r>
              <a:rPr lang="en-US" dirty="0"/>
              <a:t>Discuss your own journey and share stories of failure</a:t>
            </a:r>
          </a:p>
        </p:txBody>
      </p:sp>
      <p:sp>
        <p:nvSpPr>
          <p:cNvPr id="4" name="Slide Number Placeholder 3"/>
          <p:cNvSpPr>
            <a:spLocks noGrp="1"/>
          </p:cNvSpPr>
          <p:nvPr>
            <p:ph type="sldNum" sz="quarter" idx="10"/>
          </p:nvPr>
        </p:nvSpPr>
        <p:spPr/>
        <p:txBody>
          <a:bodyPr/>
          <a:lstStyle/>
          <a:p>
            <a:fld id="{2066355A-084C-D24E-9AD2-7E4FC41EA627}" type="slidenum">
              <a:rPr lang="en-US" smtClean="0"/>
              <a:pPr/>
              <a:t>25</a:t>
            </a:fld>
            <a:endParaRPr lang="en-US" dirty="0"/>
          </a:p>
        </p:txBody>
      </p:sp>
    </p:spTree>
    <p:extLst>
      <p:ext uri="{BB962C8B-B14F-4D97-AF65-F5344CB8AC3E}">
        <p14:creationId xmlns:p14="http://schemas.microsoft.com/office/powerpoint/2010/main" val="40114388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066355A-084C-D24E-9AD2-7E4FC41EA627}" type="slidenum">
              <a:rPr lang="en-US" smtClean="0"/>
              <a:pPr/>
              <a:t>26</a:t>
            </a:fld>
            <a:endParaRPr lang="en-US" dirty="0"/>
          </a:p>
        </p:txBody>
      </p:sp>
      <p:sp>
        <p:nvSpPr>
          <p:cNvPr id="7" name="Rectangle 6"/>
          <p:cNvSpPr/>
          <p:nvPr/>
        </p:nvSpPr>
        <p:spPr>
          <a:xfrm>
            <a:off x="1546451" y="1886285"/>
            <a:ext cx="6266329" cy="1477328"/>
          </a:xfrm>
          <a:prstGeom prst="rect">
            <a:avLst/>
          </a:prstGeom>
        </p:spPr>
        <p:txBody>
          <a:bodyPr wrap="square">
            <a:spAutoFit/>
          </a:bodyPr>
          <a:lstStyle/>
          <a:p>
            <a:pPr algn="ctr"/>
            <a:r>
              <a:rPr lang="en-US" sz="4500" b="1" dirty="0">
                <a:solidFill>
                  <a:prstClr val="black"/>
                </a:solidFill>
                <a:ea typeface="+mj-ea"/>
                <a:cs typeface="+mj-cs"/>
              </a:rPr>
              <a:t>Habit 2:  Put the “E” Back in Medical Education</a:t>
            </a:r>
            <a:endParaRPr lang="en-US" dirty="0"/>
          </a:p>
        </p:txBody>
      </p:sp>
      <p:sp>
        <p:nvSpPr>
          <p:cNvPr id="2" name="Horizontal Scroll 1"/>
          <p:cNvSpPr/>
          <p:nvPr/>
        </p:nvSpPr>
        <p:spPr>
          <a:xfrm>
            <a:off x="215153" y="4356847"/>
            <a:ext cx="1452282" cy="728186"/>
          </a:xfrm>
          <a:prstGeom prst="horizontalScroll">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336176" y="4531659"/>
            <a:ext cx="1559858" cy="369332"/>
          </a:xfrm>
          <a:prstGeom prst="rect">
            <a:avLst/>
          </a:prstGeom>
          <a:noFill/>
        </p:spPr>
        <p:txBody>
          <a:bodyPr wrap="square" rtlCol="0">
            <a:spAutoFit/>
          </a:bodyPr>
          <a:lstStyle/>
          <a:p>
            <a:r>
              <a:rPr lang="en-US" b="1" dirty="0">
                <a:solidFill>
                  <a:schemeClr val="bg1"/>
                </a:solidFill>
              </a:rPr>
              <a:t>E=Education</a:t>
            </a:r>
          </a:p>
        </p:txBody>
      </p:sp>
      <p:pic>
        <p:nvPicPr>
          <p:cNvPr id="6" name="Picture 5">
            <a:extLst>
              <a:ext uri="{FF2B5EF4-FFF2-40B4-BE49-F238E27FC236}">
                <a16:creationId xmlns:a16="http://schemas.microsoft.com/office/drawing/2014/main" id="{A3C349D3-3CB6-4CD6-8490-309E6DF7AA01}"/>
              </a:ext>
            </a:extLst>
          </p:cNvPr>
          <p:cNvPicPr>
            <a:picLocks noChangeAspect="1"/>
          </p:cNvPicPr>
          <p:nvPr/>
        </p:nvPicPr>
        <p:blipFill>
          <a:blip r:embed="rId3"/>
          <a:stretch>
            <a:fillRect/>
          </a:stretch>
        </p:blipFill>
        <p:spPr>
          <a:xfrm rot="10800000">
            <a:off x="2794" y="-1021196"/>
            <a:ext cx="9141206" cy="4735893"/>
          </a:xfrm>
          <a:prstGeom prst="rect">
            <a:avLst/>
          </a:prstGeom>
        </p:spPr>
      </p:pic>
    </p:spTree>
    <p:extLst>
      <p:ext uri="{BB962C8B-B14F-4D97-AF65-F5344CB8AC3E}">
        <p14:creationId xmlns:p14="http://schemas.microsoft.com/office/powerpoint/2010/main" val="9154633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066355A-084C-D24E-9AD2-7E4FC41EA627}" type="slidenum">
              <a:rPr lang="en-US" smtClean="0"/>
              <a:pPr/>
              <a:t>27</a:t>
            </a:fld>
            <a:endParaRPr lang="en-US" dirty="0"/>
          </a:p>
        </p:txBody>
      </p:sp>
      <p:pic>
        <p:nvPicPr>
          <p:cNvPr id="5" name="Picture 4"/>
          <p:cNvPicPr>
            <a:picLocks noChangeAspect="1"/>
          </p:cNvPicPr>
          <p:nvPr/>
        </p:nvPicPr>
        <p:blipFill>
          <a:blip r:embed="rId3"/>
          <a:stretch>
            <a:fillRect/>
          </a:stretch>
        </p:blipFill>
        <p:spPr>
          <a:xfrm>
            <a:off x="1927152" y="921586"/>
            <a:ext cx="5011530" cy="3614121"/>
          </a:xfrm>
          <a:prstGeom prst="rect">
            <a:avLst/>
          </a:prstGeom>
          <a:ln>
            <a:noFill/>
          </a:ln>
          <a:effectLst>
            <a:softEdge rad="112500"/>
          </a:effectLst>
        </p:spPr>
      </p:pic>
      <p:sp>
        <p:nvSpPr>
          <p:cNvPr id="7" name="Rectangle 6"/>
          <p:cNvSpPr/>
          <p:nvPr/>
        </p:nvSpPr>
        <p:spPr>
          <a:xfrm>
            <a:off x="293750" y="4535707"/>
            <a:ext cx="1357616" cy="369332"/>
          </a:xfrm>
          <a:prstGeom prst="rect">
            <a:avLst/>
          </a:prstGeom>
        </p:spPr>
        <p:txBody>
          <a:bodyPr wrap="none">
            <a:spAutoFit/>
          </a:bodyPr>
          <a:lstStyle/>
          <a:p>
            <a:r>
              <a:rPr lang="en-US" b="1" dirty="0">
                <a:solidFill>
                  <a:schemeClr val="bg1"/>
                </a:solidFill>
              </a:rPr>
              <a:t>E=Education</a:t>
            </a:r>
          </a:p>
        </p:txBody>
      </p:sp>
      <p:sp>
        <p:nvSpPr>
          <p:cNvPr id="8" name="Horizontal Scroll 7"/>
          <p:cNvSpPr/>
          <p:nvPr/>
        </p:nvSpPr>
        <p:spPr>
          <a:xfrm>
            <a:off x="215153" y="4437529"/>
            <a:ext cx="1559860" cy="647504"/>
          </a:xfrm>
          <a:prstGeom prst="horizontalScroll">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lvl="0"/>
            <a:r>
              <a:rPr lang="en-US" b="1" dirty="0">
                <a:solidFill>
                  <a:prstClr val="white"/>
                </a:solidFill>
              </a:rPr>
              <a:t>E=Education</a:t>
            </a:r>
          </a:p>
        </p:txBody>
      </p:sp>
      <p:sp>
        <p:nvSpPr>
          <p:cNvPr id="2" name="TextBox 1"/>
          <p:cNvSpPr txBox="1"/>
          <p:nvPr/>
        </p:nvSpPr>
        <p:spPr>
          <a:xfrm>
            <a:off x="2908091" y="4499671"/>
            <a:ext cx="5866557" cy="430887"/>
          </a:xfrm>
          <a:prstGeom prst="rect">
            <a:avLst/>
          </a:prstGeom>
          <a:noFill/>
        </p:spPr>
        <p:txBody>
          <a:bodyPr wrap="square" rtlCol="0">
            <a:spAutoFit/>
          </a:bodyPr>
          <a:lstStyle/>
          <a:p>
            <a:pPr algn="ctr"/>
            <a:r>
              <a:rPr lang="en-US" sz="1100" i="1" dirty="0"/>
              <a:t>Clinical Learning Environment Review from the Accreditation Council of Graduate Medical Education:  https://www.acgme.org</a:t>
            </a:r>
          </a:p>
        </p:txBody>
      </p:sp>
    </p:spTree>
    <p:extLst>
      <p:ext uri="{BB962C8B-B14F-4D97-AF65-F5344CB8AC3E}">
        <p14:creationId xmlns:p14="http://schemas.microsoft.com/office/powerpoint/2010/main" val="13860541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Service versus Education</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4953" y="1318893"/>
            <a:ext cx="4694387" cy="3127636"/>
          </a:xfrm>
        </p:spPr>
      </p:pic>
      <p:sp>
        <p:nvSpPr>
          <p:cNvPr id="4" name="Slide Number Placeholder 3"/>
          <p:cNvSpPr>
            <a:spLocks noGrp="1"/>
          </p:cNvSpPr>
          <p:nvPr>
            <p:ph type="sldNum" sz="quarter" idx="10"/>
          </p:nvPr>
        </p:nvSpPr>
        <p:spPr/>
        <p:txBody>
          <a:bodyPr/>
          <a:lstStyle/>
          <a:p>
            <a:fld id="{2066355A-084C-D24E-9AD2-7E4FC41EA627}" type="slidenum">
              <a:rPr lang="en-US" smtClean="0"/>
              <a:pPr/>
              <a:t>28</a:t>
            </a:fld>
            <a:endParaRPr lang="en-US" dirty="0"/>
          </a:p>
        </p:txBody>
      </p:sp>
      <p:sp>
        <p:nvSpPr>
          <p:cNvPr id="5" name="TextBox 4"/>
          <p:cNvSpPr txBox="1"/>
          <p:nvPr/>
        </p:nvSpPr>
        <p:spPr>
          <a:xfrm>
            <a:off x="1869140" y="4626029"/>
            <a:ext cx="5983941" cy="892552"/>
          </a:xfrm>
          <a:prstGeom prst="rect">
            <a:avLst/>
          </a:prstGeom>
          <a:noFill/>
        </p:spPr>
        <p:txBody>
          <a:bodyPr wrap="square" rtlCol="0">
            <a:spAutoFit/>
          </a:bodyPr>
          <a:lstStyle/>
          <a:p>
            <a:pPr algn="ctr"/>
            <a:r>
              <a:rPr lang="en-US" sz="1100" i="1" dirty="0" err="1"/>
              <a:t>Kesselheim</a:t>
            </a:r>
            <a:r>
              <a:rPr lang="en-US" sz="1100" i="1" dirty="0"/>
              <a:t>, JC., et al.  "Balancing education and service in graduate medical education: data from pediatric trainees and program directors." Academic Medicine. 2014.</a:t>
            </a:r>
          </a:p>
          <a:p>
            <a:pPr algn="ctr"/>
            <a:r>
              <a:rPr lang="en-US" sz="1400" dirty="0"/>
              <a:t>.</a:t>
            </a:r>
          </a:p>
          <a:p>
            <a:pPr algn="ctr"/>
            <a:endParaRPr lang="en-US" sz="1400" dirty="0"/>
          </a:p>
        </p:txBody>
      </p:sp>
      <p:sp>
        <p:nvSpPr>
          <p:cNvPr id="7" name="Rectangle 6"/>
          <p:cNvSpPr/>
          <p:nvPr/>
        </p:nvSpPr>
        <p:spPr>
          <a:xfrm>
            <a:off x="219871" y="4446529"/>
            <a:ext cx="1357616" cy="369332"/>
          </a:xfrm>
          <a:prstGeom prst="rect">
            <a:avLst/>
          </a:prstGeom>
        </p:spPr>
        <p:txBody>
          <a:bodyPr wrap="none">
            <a:spAutoFit/>
          </a:bodyPr>
          <a:lstStyle/>
          <a:p>
            <a:pPr lvl="0"/>
            <a:r>
              <a:rPr lang="en-US" b="1" dirty="0">
                <a:solidFill>
                  <a:prstClr val="white"/>
                </a:solidFill>
              </a:rPr>
              <a:t>E=Education</a:t>
            </a:r>
          </a:p>
        </p:txBody>
      </p:sp>
      <p:sp>
        <p:nvSpPr>
          <p:cNvPr id="8" name="Horizontal Scroll 7"/>
          <p:cNvSpPr/>
          <p:nvPr/>
        </p:nvSpPr>
        <p:spPr>
          <a:xfrm>
            <a:off x="107576" y="4446529"/>
            <a:ext cx="1559859" cy="638504"/>
          </a:xfrm>
          <a:prstGeom prst="horizontalScroll">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b="1" dirty="0">
                <a:solidFill>
                  <a:schemeClr val="bg1"/>
                </a:solidFill>
              </a:rPr>
              <a:t>E=Education</a:t>
            </a:r>
          </a:p>
        </p:txBody>
      </p:sp>
      <p:pic>
        <p:nvPicPr>
          <p:cNvPr id="9" name="Picture 3" descr="TCH_Stacked.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24992" y="96786"/>
            <a:ext cx="890045" cy="58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BCM_Logo_Spot.ep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63143" y="733716"/>
            <a:ext cx="916437" cy="43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70674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noChangeArrowheads="1"/>
          </p:cNvSpPr>
          <p:nvPr>
            <p:ph type="title"/>
          </p:nvPr>
        </p:nvSpPr>
        <p:spPr>
          <a:xfrm>
            <a:off x="1179319" y="614183"/>
            <a:ext cx="5887228" cy="676680"/>
          </a:xfrm>
        </p:spPr>
        <p:txBody>
          <a:bodyPr>
            <a:normAutofit fontScale="90000"/>
          </a:bodyPr>
          <a:lstStyle/>
          <a:p>
            <a:pPr eaLnBrk="1" hangingPunct="1"/>
            <a:r>
              <a:rPr lang="en-US" altLang="en-US" dirty="0">
                <a:solidFill>
                  <a:schemeClr val="tx2"/>
                </a:solidFill>
                <a:latin typeface="Verdana" panose="020B0604030504040204" pitchFamily="34" charset="0"/>
                <a:ea typeface="Verdana" panose="020B0604030504040204" pitchFamily="34" charset="0"/>
                <a:cs typeface="Verdana" panose="020B0604030504040204" pitchFamily="34" charset="0"/>
              </a:rPr>
              <a:t>The Work Environment and Burnout</a:t>
            </a:r>
          </a:p>
        </p:txBody>
      </p:sp>
      <p:sp>
        <p:nvSpPr>
          <p:cNvPr id="121859" name="Content Placeholder 2"/>
          <p:cNvSpPr>
            <a:spLocks noGrp="1" noChangeArrowheads="1"/>
          </p:cNvSpPr>
          <p:nvPr>
            <p:ph idx="1"/>
          </p:nvPr>
        </p:nvSpPr>
        <p:spPr>
          <a:xfrm>
            <a:off x="830515" y="1511116"/>
            <a:ext cx="7778988" cy="3165228"/>
          </a:xfrm>
        </p:spPr>
        <p:txBody>
          <a:bodyPr>
            <a:normAutofit/>
          </a:bodyPr>
          <a:lstStyle/>
          <a:p>
            <a:pPr marL="385763" indent="-385763">
              <a:lnSpc>
                <a:spcPct val="90000"/>
              </a:lnSpc>
              <a:spcBef>
                <a:spcPts val="900"/>
              </a:spcBef>
              <a:spcAft>
                <a:spcPts val="450"/>
              </a:spcAft>
              <a:buFontTx/>
              <a:buAutoNum type="arabicPeriod"/>
            </a:pPr>
            <a:r>
              <a:rPr lang="en-US" altLang="en-US" dirty="0">
                <a:latin typeface="Verdana" panose="020B0604030504040204" pitchFamily="34" charset="0"/>
                <a:ea typeface="Verdana" panose="020B0604030504040204" pitchFamily="34" charset="0"/>
                <a:cs typeface="Verdana" panose="020B0604030504040204" pitchFamily="34" charset="0"/>
              </a:rPr>
              <a:t>Work overload</a:t>
            </a:r>
          </a:p>
          <a:p>
            <a:pPr marL="385763" indent="-385763">
              <a:lnSpc>
                <a:spcPct val="90000"/>
              </a:lnSpc>
              <a:spcBef>
                <a:spcPts val="900"/>
              </a:spcBef>
              <a:spcAft>
                <a:spcPts val="450"/>
              </a:spcAft>
              <a:buFontTx/>
              <a:buAutoNum type="arabicPeriod"/>
            </a:pPr>
            <a:r>
              <a:rPr lang="en-US" altLang="en-US" dirty="0">
                <a:latin typeface="Verdana" panose="020B0604030504040204" pitchFamily="34" charset="0"/>
                <a:ea typeface="Verdana" panose="020B0604030504040204" pitchFamily="34" charset="0"/>
                <a:cs typeface="Verdana" panose="020B0604030504040204" pitchFamily="34" charset="0"/>
              </a:rPr>
              <a:t>Lack of control</a:t>
            </a:r>
          </a:p>
          <a:p>
            <a:pPr marL="385763" indent="-385763">
              <a:lnSpc>
                <a:spcPct val="90000"/>
              </a:lnSpc>
              <a:spcBef>
                <a:spcPts val="900"/>
              </a:spcBef>
              <a:spcAft>
                <a:spcPts val="450"/>
              </a:spcAft>
              <a:buFontTx/>
              <a:buAutoNum type="arabicPeriod"/>
            </a:pPr>
            <a:r>
              <a:rPr lang="en-US" altLang="en-US" dirty="0">
                <a:latin typeface="Verdana" panose="020B0604030504040204" pitchFamily="34" charset="0"/>
                <a:ea typeface="Verdana" panose="020B0604030504040204" pitchFamily="34" charset="0"/>
                <a:cs typeface="Verdana" panose="020B0604030504040204" pitchFamily="34" charset="0"/>
              </a:rPr>
              <a:t>Insufficient reward</a:t>
            </a:r>
          </a:p>
          <a:p>
            <a:pPr marL="385763" indent="-385763">
              <a:lnSpc>
                <a:spcPct val="90000"/>
              </a:lnSpc>
              <a:spcBef>
                <a:spcPts val="900"/>
              </a:spcBef>
              <a:spcAft>
                <a:spcPts val="450"/>
              </a:spcAft>
              <a:buFontTx/>
              <a:buAutoNum type="arabicPeriod"/>
            </a:pPr>
            <a:r>
              <a:rPr lang="en-US" altLang="en-US" dirty="0">
                <a:latin typeface="Verdana" panose="020B0604030504040204" pitchFamily="34" charset="0"/>
                <a:ea typeface="Verdana" panose="020B0604030504040204" pitchFamily="34" charset="0"/>
                <a:cs typeface="Verdana" panose="020B0604030504040204" pitchFamily="34" charset="0"/>
              </a:rPr>
              <a:t>Unfairness</a:t>
            </a:r>
          </a:p>
          <a:p>
            <a:pPr marL="385763" indent="-385763">
              <a:lnSpc>
                <a:spcPct val="90000"/>
              </a:lnSpc>
              <a:spcBef>
                <a:spcPts val="900"/>
              </a:spcBef>
              <a:spcAft>
                <a:spcPts val="450"/>
              </a:spcAft>
              <a:buFontTx/>
              <a:buAutoNum type="arabicPeriod"/>
            </a:pPr>
            <a:r>
              <a:rPr lang="en-US" altLang="en-US" dirty="0">
                <a:latin typeface="Verdana" panose="020B0604030504040204" pitchFamily="34" charset="0"/>
                <a:ea typeface="Verdana" panose="020B0604030504040204" pitchFamily="34" charset="0"/>
                <a:cs typeface="Verdana" panose="020B0604030504040204" pitchFamily="34" charset="0"/>
              </a:rPr>
              <a:t>Breakdown of community</a:t>
            </a:r>
          </a:p>
          <a:p>
            <a:pPr marL="385763" indent="-385763">
              <a:lnSpc>
                <a:spcPct val="90000"/>
              </a:lnSpc>
              <a:spcBef>
                <a:spcPts val="900"/>
              </a:spcBef>
              <a:spcAft>
                <a:spcPts val="450"/>
              </a:spcAft>
              <a:buFontTx/>
              <a:buAutoNum type="arabicPeriod"/>
            </a:pPr>
            <a:r>
              <a:rPr lang="en-US" altLang="en-US" dirty="0">
                <a:latin typeface="Verdana" panose="020B0604030504040204" pitchFamily="34" charset="0"/>
                <a:ea typeface="Verdana" panose="020B0604030504040204" pitchFamily="34" charset="0"/>
                <a:cs typeface="Verdana" panose="020B0604030504040204" pitchFamily="34" charset="0"/>
              </a:rPr>
              <a:t>Value conflict</a:t>
            </a:r>
          </a:p>
        </p:txBody>
      </p:sp>
      <p:sp>
        <p:nvSpPr>
          <p:cNvPr id="100356" name="Text Box 6">
            <a:extLst/>
          </p:cNvPr>
          <p:cNvSpPr txBox="1">
            <a:spLocks noChangeArrowheads="1"/>
          </p:cNvSpPr>
          <p:nvPr/>
        </p:nvSpPr>
        <p:spPr bwMode="auto">
          <a:xfrm>
            <a:off x="3723034" y="4363975"/>
            <a:ext cx="5261548"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spcBef>
                <a:spcPct val="50000"/>
              </a:spcBef>
              <a:defRPr/>
            </a:pPr>
            <a:r>
              <a:rPr lang="en-US" altLang="en-US" sz="1100" i="1" dirty="0" err="1">
                <a:latin typeface="+mn-lt"/>
              </a:rPr>
              <a:t>Maslach</a:t>
            </a:r>
            <a:r>
              <a:rPr lang="en-US" altLang="en-US" sz="1100" i="1" dirty="0">
                <a:latin typeface="+mn-lt"/>
              </a:rPr>
              <a:t> &amp; Leiter. “The Truth About Burnout: How Organizations Cause Personal Stress and What to Do About It.” 1997</a:t>
            </a:r>
          </a:p>
        </p:txBody>
      </p:sp>
      <p:pic>
        <p:nvPicPr>
          <p:cNvPr id="2" name="Picture 1"/>
          <p:cNvPicPr>
            <a:picLocks noChangeAspect="1"/>
          </p:cNvPicPr>
          <p:nvPr/>
        </p:nvPicPr>
        <p:blipFill>
          <a:blip r:embed="rId3"/>
          <a:stretch>
            <a:fillRect/>
          </a:stretch>
        </p:blipFill>
        <p:spPr>
          <a:xfrm>
            <a:off x="4515522" y="1465486"/>
            <a:ext cx="4093981" cy="2736689"/>
          </a:xfrm>
          <a:prstGeom prst="rect">
            <a:avLst/>
          </a:prstGeom>
          <a:ln>
            <a:noFill/>
          </a:ln>
          <a:effectLst>
            <a:softEdge rad="112500"/>
          </a:effectLst>
        </p:spPr>
      </p:pic>
      <p:sp>
        <p:nvSpPr>
          <p:cNvPr id="8" name="Horizontal Scroll 7"/>
          <p:cNvSpPr/>
          <p:nvPr/>
        </p:nvSpPr>
        <p:spPr>
          <a:xfrm>
            <a:off x="80682" y="4422427"/>
            <a:ext cx="1585080" cy="691819"/>
          </a:xfrm>
          <a:prstGeom prst="horizontalScroll">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b="1" dirty="0">
                <a:solidFill>
                  <a:schemeClr val="bg1"/>
                </a:solidFill>
              </a:rPr>
              <a:t>E=Education</a:t>
            </a:r>
          </a:p>
        </p:txBody>
      </p:sp>
    </p:spTree>
    <p:extLst>
      <p:ext uri="{BB962C8B-B14F-4D97-AF65-F5344CB8AC3E}">
        <p14:creationId xmlns:p14="http://schemas.microsoft.com/office/powerpoint/2010/main" val="1423213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44755" y="793592"/>
            <a:ext cx="5767245" cy="3837603"/>
          </a:xfrm>
        </p:spPr>
      </p:pic>
      <p:sp>
        <p:nvSpPr>
          <p:cNvPr id="2" name="Slide Number Placeholder 1"/>
          <p:cNvSpPr>
            <a:spLocks noGrp="1"/>
          </p:cNvSpPr>
          <p:nvPr>
            <p:ph type="sldNum" sz="quarter" idx="10"/>
          </p:nvPr>
        </p:nvSpPr>
        <p:spPr/>
        <p:txBody>
          <a:bodyPr/>
          <a:lstStyle/>
          <a:p>
            <a:fld id="{2066355A-084C-D24E-9AD2-7E4FC41EA627}" type="slidenum">
              <a:rPr lang="en-US" smtClean="0"/>
              <a:pPr/>
              <a:t>3</a:t>
            </a:fld>
            <a:endParaRPr lang="en-US" dirty="0"/>
          </a:p>
        </p:txBody>
      </p:sp>
    </p:spTree>
    <p:extLst>
      <p:ext uri="{BB962C8B-B14F-4D97-AF65-F5344CB8AC3E}">
        <p14:creationId xmlns:p14="http://schemas.microsoft.com/office/powerpoint/2010/main" val="18826962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B06842-EFE3-4E71-B080-7949ADB27D7C}"/>
              </a:ext>
            </a:extLst>
          </p:cNvPr>
          <p:cNvPicPr>
            <a:picLocks noChangeAspect="1"/>
          </p:cNvPicPr>
          <p:nvPr/>
        </p:nvPicPr>
        <p:blipFill>
          <a:blip r:embed="rId3"/>
          <a:stretch>
            <a:fillRect/>
          </a:stretch>
        </p:blipFill>
        <p:spPr>
          <a:xfrm>
            <a:off x="-57665" y="0"/>
            <a:ext cx="4755789" cy="5216919"/>
          </a:xfrm>
          <a:prstGeom prst="rect">
            <a:avLst/>
          </a:prstGeom>
        </p:spPr>
      </p:pic>
      <p:sp>
        <p:nvSpPr>
          <p:cNvPr id="5" name="Text Placeholder 4"/>
          <p:cNvSpPr>
            <a:spLocks noGrp="1"/>
          </p:cNvSpPr>
          <p:nvPr>
            <p:ph idx="1"/>
          </p:nvPr>
        </p:nvSpPr>
        <p:spPr>
          <a:xfrm>
            <a:off x="1371599" y="338878"/>
            <a:ext cx="7507981" cy="4292317"/>
          </a:xfrm>
        </p:spPr>
        <p:txBody>
          <a:bodyPr>
            <a:normAutofit fontScale="62500" lnSpcReduction="20000"/>
          </a:bodyPr>
          <a:lstStyle/>
          <a:p>
            <a:pPr marL="0" indent="0">
              <a:buNone/>
              <a:defRPr/>
            </a:pPr>
            <a:r>
              <a:rPr lang="en-US" sz="2900" dirty="0">
                <a:solidFill>
                  <a:schemeClr val="bg1">
                    <a:lumMod val="65000"/>
                  </a:schemeClr>
                </a:solidFill>
              </a:rPr>
              <a:t>“</a:t>
            </a:r>
            <a:r>
              <a:rPr lang="en-US" sz="2900" i="1" dirty="0">
                <a:solidFill>
                  <a:schemeClr val="bg1">
                    <a:lumMod val="65000"/>
                  </a:schemeClr>
                </a:solidFill>
              </a:rPr>
              <a:t>Autonomy gives you a </a:t>
            </a:r>
            <a:r>
              <a:rPr lang="en-US" sz="2900" b="1" i="1" dirty="0"/>
              <a:t>sense of purpose</a:t>
            </a:r>
            <a:r>
              <a:rPr lang="en-US" sz="2900" i="1" dirty="0"/>
              <a:t>. </a:t>
            </a:r>
            <a:r>
              <a:rPr lang="en-US" sz="2900" i="1" dirty="0">
                <a:solidFill>
                  <a:schemeClr val="bg1">
                    <a:lumMod val="65000"/>
                  </a:schemeClr>
                </a:solidFill>
              </a:rPr>
              <a:t>That you are making decisions and growing as a clinician. There’s going to be so many things outside of your control,</a:t>
            </a:r>
            <a:r>
              <a:rPr lang="en-US" sz="2900" i="1" dirty="0"/>
              <a:t> </a:t>
            </a:r>
            <a:r>
              <a:rPr lang="en-US" sz="2900" b="1" i="1" dirty="0"/>
              <a:t>but if you are allowed to have control, safely, </a:t>
            </a:r>
            <a:r>
              <a:rPr lang="en-US" sz="2900" i="1" dirty="0">
                <a:solidFill>
                  <a:schemeClr val="bg1">
                    <a:lumMod val="65000"/>
                  </a:schemeClr>
                </a:solidFill>
              </a:rPr>
              <a:t>within your realm of what is expected  and safe for the patient so that </a:t>
            </a:r>
            <a:r>
              <a:rPr lang="en-US" sz="2900" b="1" i="1" dirty="0"/>
              <a:t>you can grow</a:t>
            </a:r>
            <a:r>
              <a:rPr lang="en-US" sz="2900" i="1" dirty="0"/>
              <a:t>, </a:t>
            </a:r>
            <a:r>
              <a:rPr lang="en-US" sz="2900" i="1" dirty="0">
                <a:solidFill>
                  <a:schemeClr val="bg1">
                    <a:lumMod val="65000"/>
                  </a:schemeClr>
                </a:solidFill>
              </a:rPr>
              <a:t>I think that’s important”</a:t>
            </a:r>
          </a:p>
          <a:p>
            <a:pPr marL="0" indent="0">
              <a:buNone/>
              <a:defRPr/>
            </a:pPr>
            <a:endParaRPr lang="en-US" sz="2900" i="1" dirty="0">
              <a:solidFill>
                <a:schemeClr val="bg1">
                  <a:lumMod val="65000"/>
                </a:schemeClr>
              </a:solidFill>
            </a:endParaRPr>
          </a:p>
          <a:p>
            <a:pPr marL="0" indent="0">
              <a:buNone/>
              <a:defRPr/>
            </a:pPr>
            <a:r>
              <a:rPr lang="en-US" sz="2900" i="1" dirty="0">
                <a:solidFill>
                  <a:schemeClr val="bg1">
                    <a:lumMod val="65000"/>
                  </a:schemeClr>
                </a:solidFill>
              </a:rPr>
              <a:t>“It was that </a:t>
            </a:r>
            <a:r>
              <a:rPr lang="en-US" sz="2900" b="1" i="1" dirty="0"/>
              <a:t>lack of control </a:t>
            </a:r>
            <a:r>
              <a:rPr lang="en-US" sz="2900" i="1" dirty="0">
                <a:solidFill>
                  <a:schemeClr val="bg1">
                    <a:lumMod val="65000"/>
                  </a:schemeClr>
                </a:solidFill>
              </a:rPr>
              <a:t>over what I was doing and over the </a:t>
            </a:r>
            <a:r>
              <a:rPr lang="en-US" sz="2900" b="1" i="1" dirty="0"/>
              <a:t>decisions about patient care </a:t>
            </a:r>
            <a:r>
              <a:rPr lang="en-US" sz="2900" i="1" dirty="0">
                <a:solidFill>
                  <a:schemeClr val="bg1">
                    <a:lumMod val="65000"/>
                  </a:schemeClr>
                </a:solidFill>
              </a:rPr>
              <a:t>that I realized in retrospect really made it unpleasant for me. Not just that I wasn’t able to make any decisions, but that</a:t>
            </a:r>
            <a:r>
              <a:rPr lang="en-US" sz="2900" i="1" dirty="0"/>
              <a:t> </a:t>
            </a:r>
            <a:r>
              <a:rPr lang="en-US" sz="2900" b="1" i="1" dirty="0"/>
              <a:t>no one was even interested in hearing </a:t>
            </a:r>
            <a:r>
              <a:rPr lang="en-US" sz="2900" i="1" dirty="0">
                <a:solidFill>
                  <a:schemeClr val="bg1">
                    <a:lumMod val="65000"/>
                  </a:schemeClr>
                </a:solidFill>
              </a:rPr>
              <a:t>about the decisions that I might make, which was frustrating.”</a:t>
            </a:r>
          </a:p>
          <a:p>
            <a:pPr marL="0" indent="0" algn="ctr">
              <a:buNone/>
            </a:pPr>
            <a:endParaRPr lang="en-US" sz="2400" b="1" dirty="0"/>
          </a:p>
        </p:txBody>
      </p:sp>
      <p:sp>
        <p:nvSpPr>
          <p:cNvPr id="4" name="Slide Number Placeholder 3"/>
          <p:cNvSpPr>
            <a:spLocks noGrp="1"/>
          </p:cNvSpPr>
          <p:nvPr>
            <p:ph type="sldNum" sz="quarter" idx="10"/>
          </p:nvPr>
        </p:nvSpPr>
        <p:spPr/>
        <p:txBody>
          <a:bodyPr/>
          <a:lstStyle/>
          <a:p>
            <a:fld id="{2066355A-084C-D24E-9AD2-7E4FC41EA627}" type="slidenum">
              <a:rPr lang="en-US" smtClean="0"/>
              <a:pPr/>
              <a:t>30</a:t>
            </a:fld>
            <a:endParaRPr lang="en-US" dirty="0"/>
          </a:p>
        </p:txBody>
      </p:sp>
      <p:sp>
        <p:nvSpPr>
          <p:cNvPr id="9" name="TextBox 8"/>
          <p:cNvSpPr txBox="1"/>
          <p:nvPr/>
        </p:nvSpPr>
        <p:spPr>
          <a:xfrm>
            <a:off x="3492708" y="4774014"/>
            <a:ext cx="5482849" cy="261610"/>
          </a:xfrm>
          <a:prstGeom prst="rect">
            <a:avLst/>
          </a:prstGeom>
          <a:noFill/>
        </p:spPr>
        <p:txBody>
          <a:bodyPr wrap="square" rtlCol="0">
            <a:spAutoFit/>
          </a:bodyPr>
          <a:lstStyle/>
          <a:p>
            <a:r>
              <a:rPr lang="en-US" sz="1100" i="1" dirty="0"/>
              <a:t>Soon to be published research, Zuniga L. et al Baylor College of Medicine</a:t>
            </a:r>
          </a:p>
        </p:txBody>
      </p:sp>
    </p:spTree>
    <p:extLst>
      <p:ext uri="{BB962C8B-B14F-4D97-AF65-F5344CB8AC3E}">
        <p14:creationId xmlns:p14="http://schemas.microsoft.com/office/powerpoint/2010/main" val="36093549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Meaning in Work</a:t>
            </a:r>
          </a:p>
        </p:txBody>
      </p:sp>
      <p:pic>
        <p:nvPicPr>
          <p:cNvPr id="5" name="Content Placeholder 4"/>
          <p:cNvPicPr>
            <a:picLocks noGrp="1" noChangeAspect="1"/>
          </p:cNvPicPr>
          <p:nvPr>
            <p:ph idx="1"/>
          </p:nvPr>
        </p:nvPicPr>
        <p:blipFill>
          <a:blip r:embed="rId3"/>
          <a:stretch>
            <a:fillRect/>
          </a:stretch>
        </p:blipFill>
        <p:spPr>
          <a:xfrm>
            <a:off x="951279" y="1381125"/>
            <a:ext cx="7304942" cy="3165475"/>
          </a:xfrm>
          <a:prstGeom prst="rect">
            <a:avLst/>
          </a:prstGeom>
          <a:ln>
            <a:noFill/>
          </a:ln>
          <a:effectLst>
            <a:softEdge rad="112500"/>
          </a:effectLst>
        </p:spPr>
      </p:pic>
      <p:sp>
        <p:nvSpPr>
          <p:cNvPr id="4" name="Slide Number Placeholder 3"/>
          <p:cNvSpPr>
            <a:spLocks noGrp="1"/>
          </p:cNvSpPr>
          <p:nvPr>
            <p:ph type="sldNum" sz="quarter" idx="10"/>
          </p:nvPr>
        </p:nvSpPr>
        <p:spPr/>
        <p:txBody>
          <a:bodyPr/>
          <a:lstStyle/>
          <a:p>
            <a:fld id="{2066355A-084C-D24E-9AD2-7E4FC41EA627}" type="slidenum">
              <a:rPr lang="en-US" smtClean="0"/>
              <a:pPr/>
              <a:t>31</a:t>
            </a:fld>
            <a:endParaRPr lang="en-US" dirty="0"/>
          </a:p>
        </p:txBody>
      </p:sp>
      <p:sp>
        <p:nvSpPr>
          <p:cNvPr id="6" name="Horizontal Scroll 5"/>
          <p:cNvSpPr/>
          <p:nvPr/>
        </p:nvSpPr>
        <p:spPr>
          <a:xfrm>
            <a:off x="107577" y="4450975"/>
            <a:ext cx="1559858" cy="663271"/>
          </a:xfrm>
          <a:prstGeom prst="horizontalScroll">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b="1" dirty="0">
                <a:solidFill>
                  <a:schemeClr val="bg1"/>
                </a:solidFill>
              </a:rPr>
              <a:t>E=Education</a:t>
            </a:r>
          </a:p>
        </p:txBody>
      </p:sp>
      <p:pic>
        <p:nvPicPr>
          <p:cNvPr id="7" name="Picture 4" descr="BCM_Logo_Spot.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63143" y="733716"/>
            <a:ext cx="916437" cy="43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TCH_Stacked.ep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24992" y="96786"/>
            <a:ext cx="890045" cy="58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51642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79318" y="465673"/>
            <a:ext cx="6725161" cy="676680"/>
          </a:xfrm>
        </p:spPr>
        <p:txBody>
          <a:bodyPr>
            <a:noAutofit/>
          </a:bodyPr>
          <a:lstStyle/>
          <a:p>
            <a:r>
              <a:rPr lang="en-US" dirty="0"/>
              <a:t>Actions:  Put the E back in Education</a:t>
            </a:r>
          </a:p>
        </p:txBody>
      </p:sp>
      <p:sp>
        <p:nvSpPr>
          <p:cNvPr id="3" name="Content Placeholder 2"/>
          <p:cNvSpPr>
            <a:spLocks noGrp="1"/>
          </p:cNvSpPr>
          <p:nvPr>
            <p:ph idx="1"/>
          </p:nvPr>
        </p:nvSpPr>
        <p:spPr>
          <a:xfrm>
            <a:off x="714401" y="1304160"/>
            <a:ext cx="7778988" cy="3165228"/>
          </a:xfrm>
        </p:spPr>
        <p:txBody>
          <a:bodyPr/>
          <a:lstStyle/>
          <a:p>
            <a:r>
              <a:rPr lang="en-US" dirty="0"/>
              <a:t>Use “walk-</a:t>
            </a:r>
            <a:r>
              <a:rPr lang="en-US" dirty="0" err="1"/>
              <a:t>abouts</a:t>
            </a:r>
            <a:r>
              <a:rPr lang="en-US" dirty="0"/>
              <a:t>”</a:t>
            </a:r>
          </a:p>
          <a:p>
            <a:r>
              <a:rPr lang="en-US" dirty="0"/>
              <a:t>Revisit the “why”</a:t>
            </a:r>
          </a:p>
          <a:p>
            <a:r>
              <a:rPr lang="en-US" dirty="0"/>
              <a:t>Spend more time at the bedside</a:t>
            </a:r>
          </a:p>
          <a:p>
            <a:r>
              <a:rPr lang="en-US" dirty="0"/>
              <a:t>Decrease time on non-clinical and administrative tasks</a:t>
            </a:r>
          </a:p>
          <a:p>
            <a:r>
              <a:rPr lang="en-US" dirty="0"/>
              <a:t>Enhance continuity with faculty</a:t>
            </a:r>
          </a:p>
          <a:p>
            <a:r>
              <a:rPr lang="en-US" dirty="0"/>
              <a:t>Challenge (and change) “old” models of training</a:t>
            </a:r>
          </a:p>
          <a:p>
            <a:endParaRPr lang="en-US" dirty="0"/>
          </a:p>
          <a:p>
            <a:endParaRPr lang="en-US" dirty="0"/>
          </a:p>
        </p:txBody>
      </p:sp>
      <p:sp>
        <p:nvSpPr>
          <p:cNvPr id="4" name="Slide Number Placeholder 3"/>
          <p:cNvSpPr>
            <a:spLocks noGrp="1"/>
          </p:cNvSpPr>
          <p:nvPr>
            <p:ph type="sldNum" sz="quarter" idx="10"/>
          </p:nvPr>
        </p:nvSpPr>
        <p:spPr/>
        <p:txBody>
          <a:bodyPr/>
          <a:lstStyle/>
          <a:p>
            <a:fld id="{2066355A-084C-D24E-9AD2-7E4FC41EA627}" type="slidenum">
              <a:rPr lang="en-US" smtClean="0"/>
              <a:pPr/>
              <a:t>32</a:t>
            </a:fld>
            <a:endParaRPr lang="en-US" dirty="0"/>
          </a:p>
        </p:txBody>
      </p:sp>
      <p:sp>
        <p:nvSpPr>
          <p:cNvPr id="5" name="TextBox 4"/>
          <p:cNvSpPr txBox="1"/>
          <p:nvPr/>
        </p:nvSpPr>
        <p:spPr>
          <a:xfrm>
            <a:off x="4644571" y="4408713"/>
            <a:ext cx="3848818" cy="430887"/>
          </a:xfrm>
          <a:prstGeom prst="rect">
            <a:avLst/>
          </a:prstGeom>
          <a:noFill/>
        </p:spPr>
        <p:txBody>
          <a:bodyPr wrap="square" rtlCol="0">
            <a:spAutoFit/>
          </a:bodyPr>
          <a:lstStyle/>
          <a:p>
            <a:pPr algn="ctr"/>
            <a:r>
              <a:rPr lang="en-US" sz="1100" i="1" dirty="0"/>
              <a:t>Hipp, DM,  et al. "“Back to Bedside”: residents' and fellows' perspectives on finding meaning in work." JGME. 2017.</a:t>
            </a:r>
          </a:p>
        </p:txBody>
      </p:sp>
      <p:sp>
        <p:nvSpPr>
          <p:cNvPr id="6" name="Horizontal Scroll 5"/>
          <p:cNvSpPr/>
          <p:nvPr/>
        </p:nvSpPr>
        <p:spPr>
          <a:xfrm>
            <a:off x="107577" y="4408713"/>
            <a:ext cx="1586752" cy="705534"/>
          </a:xfrm>
          <a:prstGeom prst="horizontalScroll">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b="1">
                <a:solidFill>
                  <a:schemeClr val="bg1"/>
                </a:solidFill>
              </a:rPr>
              <a:t>E=Education</a:t>
            </a:r>
            <a:endParaRPr lang="en-US" b="1" dirty="0">
              <a:solidFill>
                <a:schemeClr val="bg1"/>
              </a:solidFill>
            </a:endParaRPr>
          </a:p>
        </p:txBody>
      </p:sp>
    </p:spTree>
    <p:extLst>
      <p:ext uri="{BB962C8B-B14F-4D97-AF65-F5344CB8AC3E}">
        <p14:creationId xmlns:p14="http://schemas.microsoft.com/office/powerpoint/2010/main" val="23502820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066355A-084C-D24E-9AD2-7E4FC41EA627}" type="slidenum">
              <a:rPr lang="en-US" smtClean="0"/>
              <a:pPr/>
              <a:t>33</a:t>
            </a:fld>
            <a:endParaRPr lang="en-US" dirty="0"/>
          </a:p>
        </p:txBody>
      </p:sp>
      <p:sp>
        <p:nvSpPr>
          <p:cNvPr id="7" name="Rectangle 6"/>
          <p:cNvSpPr/>
          <p:nvPr/>
        </p:nvSpPr>
        <p:spPr>
          <a:xfrm>
            <a:off x="1546451" y="1886285"/>
            <a:ext cx="6266329" cy="1477328"/>
          </a:xfrm>
          <a:prstGeom prst="rect">
            <a:avLst/>
          </a:prstGeom>
        </p:spPr>
        <p:txBody>
          <a:bodyPr wrap="square">
            <a:spAutoFit/>
          </a:bodyPr>
          <a:lstStyle/>
          <a:p>
            <a:pPr algn="ctr"/>
            <a:r>
              <a:rPr lang="en-US" sz="4500" b="1" dirty="0">
                <a:solidFill>
                  <a:prstClr val="black"/>
                </a:solidFill>
                <a:ea typeface="+mj-ea"/>
                <a:cs typeface="+mj-cs"/>
              </a:rPr>
              <a:t>Habit 3:  Build Rapport and Team Relationships</a:t>
            </a:r>
            <a:endParaRPr lang="en-US" dirty="0"/>
          </a:p>
        </p:txBody>
      </p:sp>
      <p:sp>
        <p:nvSpPr>
          <p:cNvPr id="3" name="TextBox 2"/>
          <p:cNvSpPr txBox="1"/>
          <p:nvPr/>
        </p:nvSpPr>
        <p:spPr>
          <a:xfrm>
            <a:off x="336176" y="7961908"/>
            <a:ext cx="133319" cy="3139321"/>
          </a:xfrm>
          <a:prstGeom prst="rect">
            <a:avLst/>
          </a:prstGeom>
          <a:noFill/>
        </p:spPr>
        <p:txBody>
          <a:bodyPr wrap="square" rtlCol="0">
            <a:spAutoFit/>
          </a:bodyPr>
          <a:lstStyle/>
          <a:p>
            <a:r>
              <a:rPr lang="en-US" b="1" dirty="0">
                <a:solidFill>
                  <a:schemeClr val="bg1"/>
                </a:solidFill>
              </a:rPr>
              <a:t>E=Education</a:t>
            </a:r>
          </a:p>
        </p:txBody>
      </p:sp>
      <p:pic>
        <p:nvPicPr>
          <p:cNvPr id="1026" name="Picture 2" descr="Image result for rappo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3870928"/>
            <a:ext cx="1390876" cy="12725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310743" y="4507214"/>
            <a:ext cx="4023788" cy="646331"/>
          </a:xfrm>
          <a:prstGeom prst="rect">
            <a:avLst/>
          </a:prstGeom>
        </p:spPr>
        <p:txBody>
          <a:bodyPr wrap="square">
            <a:spAutoFit/>
          </a:bodyPr>
          <a:lstStyle/>
          <a:p>
            <a:pPr algn="ctr"/>
            <a:r>
              <a:rPr lang="en-CA" sz="1100" i="1" dirty="0"/>
              <a:t>The Josiah Macy Jr. Foundation.  Improving Environments for Learning in the Health Professions.  </a:t>
            </a:r>
            <a:r>
              <a:rPr lang="en-CA" sz="1100" i="1" u="sng" dirty="0">
                <a:hlinkClick r:id="rId3"/>
              </a:rPr>
              <a:t>http://macyfoundation.org</a:t>
            </a:r>
            <a:endParaRPr lang="en-US" sz="1100" i="1" dirty="0"/>
          </a:p>
          <a:p>
            <a:pPr algn="ctr"/>
            <a:endParaRPr lang="en-US" sz="1400" dirty="0"/>
          </a:p>
        </p:txBody>
      </p:sp>
      <p:pic>
        <p:nvPicPr>
          <p:cNvPr id="8" name="Picture 7">
            <a:extLst>
              <a:ext uri="{FF2B5EF4-FFF2-40B4-BE49-F238E27FC236}">
                <a16:creationId xmlns:a16="http://schemas.microsoft.com/office/drawing/2014/main" id="{A3C349D3-3CB6-4CD6-8490-309E6DF7AA01}"/>
              </a:ext>
            </a:extLst>
          </p:cNvPr>
          <p:cNvPicPr>
            <a:picLocks noChangeAspect="1"/>
          </p:cNvPicPr>
          <p:nvPr/>
        </p:nvPicPr>
        <p:blipFill>
          <a:blip r:embed="rId4"/>
          <a:stretch>
            <a:fillRect/>
          </a:stretch>
        </p:blipFill>
        <p:spPr>
          <a:xfrm rot="10800000">
            <a:off x="2794" y="-1021196"/>
            <a:ext cx="9141206" cy="4735893"/>
          </a:xfrm>
          <a:prstGeom prst="rect">
            <a:avLst/>
          </a:prstGeom>
        </p:spPr>
      </p:pic>
    </p:spTree>
    <p:extLst>
      <p:ext uri="{BB962C8B-B14F-4D97-AF65-F5344CB8AC3E}">
        <p14:creationId xmlns:p14="http://schemas.microsoft.com/office/powerpoint/2010/main" val="8777404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B06842-EFE3-4E71-B080-7949ADB27D7C}"/>
              </a:ext>
            </a:extLst>
          </p:cNvPr>
          <p:cNvPicPr>
            <a:picLocks noChangeAspect="1"/>
          </p:cNvPicPr>
          <p:nvPr/>
        </p:nvPicPr>
        <p:blipFill>
          <a:blip r:embed="rId3"/>
          <a:stretch>
            <a:fillRect/>
          </a:stretch>
        </p:blipFill>
        <p:spPr>
          <a:xfrm>
            <a:off x="-57665" y="0"/>
            <a:ext cx="9144000" cy="5216920"/>
          </a:xfrm>
          <a:prstGeom prst="rect">
            <a:avLst/>
          </a:prstGeom>
        </p:spPr>
      </p:pic>
      <p:sp>
        <p:nvSpPr>
          <p:cNvPr id="5" name="Text Placeholder 4"/>
          <p:cNvSpPr>
            <a:spLocks noGrp="1"/>
          </p:cNvSpPr>
          <p:nvPr>
            <p:ph idx="1"/>
          </p:nvPr>
        </p:nvSpPr>
        <p:spPr>
          <a:xfrm>
            <a:off x="2254470" y="1239880"/>
            <a:ext cx="5675586" cy="3903620"/>
          </a:xfrm>
        </p:spPr>
        <p:txBody>
          <a:bodyPr>
            <a:normAutofit/>
          </a:bodyPr>
          <a:lstStyle/>
          <a:p>
            <a:pPr marL="0" indent="0" algn="ctr">
              <a:buNone/>
            </a:pPr>
            <a:r>
              <a:rPr lang="en-US" sz="2000" b="1" i="1" dirty="0"/>
              <a:t>“We are learning and we make mistakes.  We are always 10 times more frustrated and embarrassed for our faults than you are.”</a:t>
            </a:r>
            <a:endParaRPr lang="en-US" sz="2000" b="1" dirty="0"/>
          </a:p>
        </p:txBody>
      </p:sp>
      <p:sp>
        <p:nvSpPr>
          <p:cNvPr id="4" name="Slide Number Placeholder 3"/>
          <p:cNvSpPr>
            <a:spLocks noGrp="1"/>
          </p:cNvSpPr>
          <p:nvPr>
            <p:ph type="sldNum" sz="quarter" idx="10"/>
          </p:nvPr>
        </p:nvSpPr>
        <p:spPr/>
        <p:txBody>
          <a:bodyPr/>
          <a:lstStyle/>
          <a:p>
            <a:fld id="{2066355A-084C-D24E-9AD2-7E4FC41EA627}" type="slidenum">
              <a:rPr lang="en-US" smtClean="0"/>
              <a:pPr/>
              <a:t>34</a:t>
            </a:fld>
            <a:endParaRPr lang="en-US" dirty="0"/>
          </a:p>
        </p:txBody>
      </p:sp>
      <p:sp>
        <p:nvSpPr>
          <p:cNvPr id="2" name="TextBox 1"/>
          <p:cNvSpPr txBox="1"/>
          <p:nvPr/>
        </p:nvSpPr>
        <p:spPr>
          <a:xfrm>
            <a:off x="6410698" y="3191690"/>
            <a:ext cx="1398332" cy="400110"/>
          </a:xfrm>
          <a:prstGeom prst="rect">
            <a:avLst/>
          </a:prstGeom>
          <a:noFill/>
        </p:spPr>
        <p:txBody>
          <a:bodyPr wrap="none" rtlCol="0">
            <a:spAutoFit/>
          </a:bodyPr>
          <a:lstStyle/>
          <a:p>
            <a:r>
              <a:rPr lang="en-US" sz="2000" dirty="0"/>
              <a:t>- </a:t>
            </a:r>
            <a:r>
              <a:rPr lang="en-US" sz="2000" i="1" dirty="0" err="1"/>
              <a:t>Keerthana</a:t>
            </a:r>
            <a:endParaRPr lang="en-US" sz="2000" i="1" dirty="0"/>
          </a:p>
        </p:txBody>
      </p:sp>
    </p:spTree>
    <p:extLst>
      <p:ext uri="{BB962C8B-B14F-4D97-AF65-F5344CB8AC3E}">
        <p14:creationId xmlns:p14="http://schemas.microsoft.com/office/powerpoint/2010/main" val="33447252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noChangeArrowheads="1"/>
          </p:cNvSpPr>
          <p:nvPr>
            <p:ph type="title"/>
          </p:nvPr>
        </p:nvSpPr>
        <p:spPr>
          <a:xfrm>
            <a:off x="1179319" y="401301"/>
            <a:ext cx="5362542" cy="676680"/>
          </a:xfrm>
        </p:spPr>
        <p:txBody>
          <a:bodyPr>
            <a:normAutofit/>
          </a:bodyPr>
          <a:lstStyle/>
          <a:p>
            <a:r>
              <a:rPr lang="en-US" altLang="en-US" dirty="0">
                <a:solidFill>
                  <a:schemeClr val="tx2"/>
                </a:solidFill>
                <a:latin typeface="Verdana" panose="020B0604030504040204" pitchFamily="34" charset="0"/>
                <a:ea typeface="Verdana" panose="020B0604030504040204" pitchFamily="34" charset="0"/>
                <a:cs typeface="Verdana" panose="020B0604030504040204" pitchFamily="34" charset="0"/>
              </a:rPr>
              <a:t>Psychological Safety</a:t>
            </a:r>
          </a:p>
        </p:txBody>
      </p:sp>
      <p:pic>
        <p:nvPicPr>
          <p:cNvPr id="4" name="Picture 3">
            <a:extLst/>
          </p:cNvPr>
          <p:cNvPicPr>
            <a:picLocks noChangeAspect="1"/>
          </p:cNvPicPr>
          <p:nvPr/>
        </p:nvPicPr>
        <p:blipFill>
          <a:blip r:embed="rId3"/>
          <a:stretch>
            <a:fillRect/>
          </a:stretch>
        </p:blipFill>
        <p:spPr>
          <a:xfrm>
            <a:off x="3015545" y="980865"/>
            <a:ext cx="5750833" cy="3379719"/>
          </a:xfrm>
          <a:prstGeom prst="rect">
            <a:avLst/>
          </a:prstGeom>
          <a:ln>
            <a:noFill/>
          </a:ln>
          <a:effectLst>
            <a:softEdge rad="112500"/>
          </a:effectLst>
        </p:spPr>
      </p:pic>
      <p:sp>
        <p:nvSpPr>
          <p:cNvPr id="65540" name="TextBox 1"/>
          <p:cNvSpPr txBox="1">
            <a:spLocks noChangeArrowheads="1"/>
          </p:cNvSpPr>
          <p:nvPr/>
        </p:nvSpPr>
        <p:spPr bwMode="auto">
          <a:xfrm>
            <a:off x="1855693" y="4457700"/>
            <a:ext cx="6402061"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indent="0" algn="ctr"/>
            <a:r>
              <a:rPr lang="en-US" altLang="en-US" sz="1100" i="1" dirty="0" err="1">
                <a:latin typeface="+mn-lt"/>
                <a:ea typeface="Verdana" panose="020B0604030504040204" pitchFamily="34" charset="0"/>
                <a:cs typeface="Verdana" panose="020B0604030504040204" pitchFamily="34" charset="0"/>
              </a:rPr>
              <a:t>Torralba</a:t>
            </a:r>
            <a:r>
              <a:rPr lang="en-US" altLang="en-US" sz="1100" i="1" dirty="0">
                <a:latin typeface="+mn-lt"/>
                <a:ea typeface="Verdana" panose="020B0604030504040204" pitchFamily="34" charset="0"/>
                <a:cs typeface="Verdana" panose="020B0604030504040204" pitchFamily="34" charset="0"/>
              </a:rPr>
              <a:t>, and </a:t>
            </a:r>
            <a:r>
              <a:rPr lang="en-US" altLang="en-US" sz="1100" i="1" dirty="0" err="1">
                <a:latin typeface="+mn-lt"/>
                <a:ea typeface="Verdana" panose="020B0604030504040204" pitchFamily="34" charset="0"/>
                <a:cs typeface="Verdana" panose="020B0604030504040204" pitchFamily="34" charset="0"/>
              </a:rPr>
              <a:t>Puder</a:t>
            </a:r>
            <a:r>
              <a:rPr lang="en-US" altLang="en-US" sz="1100" i="1" dirty="0">
                <a:latin typeface="+mn-lt"/>
                <a:ea typeface="Verdana" panose="020B0604030504040204" pitchFamily="34" charset="0"/>
                <a:cs typeface="Verdana" panose="020B0604030504040204" pitchFamily="34" charset="0"/>
              </a:rPr>
              <a:t>. Psychological Safety Among Learners: When Connection Is More Than Just Communication. JGME 2017.</a:t>
            </a:r>
          </a:p>
          <a:p>
            <a:pPr marL="0" indent="0" algn="ctr"/>
            <a:r>
              <a:rPr lang="en-US" sz="1100" i="1" dirty="0">
                <a:latin typeface="+mn-lt"/>
              </a:rPr>
              <a:t>Bynum  and </a:t>
            </a:r>
            <a:r>
              <a:rPr lang="en-US" sz="1100" i="1" dirty="0" err="1">
                <a:latin typeface="+mn-lt"/>
              </a:rPr>
              <a:t>Haque</a:t>
            </a:r>
            <a:r>
              <a:rPr lang="en-US" sz="1100" i="1" dirty="0">
                <a:latin typeface="+mn-lt"/>
              </a:rPr>
              <a:t>. Risky business: psychological safety and the risks of learning medicine. JGME. 2016.</a:t>
            </a:r>
          </a:p>
          <a:p>
            <a:pPr marL="0" indent="0" algn="ctr"/>
            <a:endParaRPr lang="en-US" altLang="en-US" sz="1400" dirty="0">
              <a:latin typeface="+mn-lt"/>
              <a:ea typeface="Verdana" panose="020B0604030504040204" pitchFamily="34" charset="0"/>
              <a:cs typeface="Verdana" panose="020B0604030504040204" pitchFamily="34" charset="0"/>
            </a:endParaRPr>
          </a:p>
          <a:p>
            <a:pPr marL="0" indent="0"/>
            <a:endParaRPr lang="en-US" altLang="en-US" sz="1600" dirty="0">
              <a:latin typeface="+mn-lt"/>
              <a:ea typeface="Verdana" panose="020B0604030504040204" pitchFamily="34" charset="0"/>
              <a:cs typeface="Verdana" panose="020B0604030504040204" pitchFamily="34" charset="0"/>
            </a:endParaRPr>
          </a:p>
        </p:txBody>
      </p:sp>
      <p:pic>
        <p:nvPicPr>
          <p:cNvPr id="2" name="Picture 1"/>
          <p:cNvPicPr>
            <a:picLocks noChangeAspect="1"/>
          </p:cNvPicPr>
          <p:nvPr/>
        </p:nvPicPr>
        <p:blipFill>
          <a:blip r:embed="rId4"/>
          <a:stretch>
            <a:fillRect/>
          </a:stretch>
        </p:blipFill>
        <p:spPr>
          <a:xfrm>
            <a:off x="160466" y="4262718"/>
            <a:ext cx="960852" cy="880781"/>
          </a:xfrm>
          <a:prstGeom prst="rect">
            <a:avLst/>
          </a:prstGeom>
        </p:spPr>
      </p:pic>
      <p:pic>
        <p:nvPicPr>
          <p:cNvPr id="6" name="Content Placeholder 5"/>
          <p:cNvPicPr>
            <a:picLocks noGrp="1" noChangeAspect="1"/>
          </p:cNvPicPr>
          <p:nvPr>
            <p:ph idx="1"/>
          </p:nvPr>
        </p:nvPicPr>
        <p:blipFill>
          <a:blip r:embed="rId5"/>
          <a:stretch>
            <a:fillRect/>
          </a:stretch>
        </p:blipFill>
        <p:spPr>
          <a:xfrm>
            <a:off x="863236" y="1152338"/>
            <a:ext cx="4538994" cy="3305362"/>
          </a:xfrm>
          <a:prstGeom prst="rect">
            <a:avLst/>
          </a:prstGeom>
        </p:spPr>
      </p:pic>
    </p:spTree>
    <p:extLst>
      <p:ext uri="{BB962C8B-B14F-4D97-AF65-F5344CB8AC3E}">
        <p14:creationId xmlns:p14="http://schemas.microsoft.com/office/powerpoint/2010/main" val="42320565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B06842-EFE3-4E71-B080-7949ADB27D7C}"/>
              </a:ext>
            </a:extLst>
          </p:cNvPr>
          <p:cNvPicPr>
            <a:picLocks noChangeAspect="1"/>
          </p:cNvPicPr>
          <p:nvPr/>
        </p:nvPicPr>
        <p:blipFill>
          <a:blip r:embed="rId3"/>
          <a:stretch>
            <a:fillRect/>
          </a:stretch>
        </p:blipFill>
        <p:spPr>
          <a:xfrm>
            <a:off x="-57665" y="0"/>
            <a:ext cx="9144000" cy="5216920"/>
          </a:xfrm>
          <a:prstGeom prst="rect">
            <a:avLst/>
          </a:prstGeom>
        </p:spPr>
      </p:pic>
      <p:sp>
        <p:nvSpPr>
          <p:cNvPr id="5" name="Text Placeholder 4"/>
          <p:cNvSpPr>
            <a:spLocks noGrp="1"/>
          </p:cNvSpPr>
          <p:nvPr>
            <p:ph idx="1"/>
          </p:nvPr>
        </p:nvSpPr>
        <p:spPr>
          <a:xfrm>
            <a:off x="2254469" y="656650"/>
            <a:ext cx="6625111" cy="3903620"/>
          </a:xfrm>
        </p:spPr>
        <p:txBody>
          <a:bodyPr>
            <a:normAutofit/>
          </a:bodyPr>
          <a:lstStyle/>
          <a:p>
            <a:pPr marL="0" indent="0" algn="ctr">
              <a:buNone/>
            </a:pPr>
            <a:r>
              <a:rPr lang="en-US" sz="2000" b="1" i="1" dirty="0"/>
              <a:t>“Stand up in front of peers and staff and present. You are then asked probing questions to identify gaps in your knowledge. You get feedback on your performance (usually only when you are doing it poorly or wrong).  You feel like you are under a constant microscope”</a:t>
            </a:r>
            <a:endParaRPr lang="en-US" sz="2400" b="1" dirty="0"/>
          </a:p>
        </p:txBody>
      </p:sp>
      <p:sp>
        <p:nvSpPr>
          <p:cNvPr id="4" name="Slide Number Placeholder 3"/>
          <p:cNvSpPr>
            <a:spLocks noGrp="1"/>
          </p:cNvSpPr>
          <p:nvPr>
            <p:ph type="sldNum" sz="quarter" idx="10"/>
          </p:nvPr>
        </p:nvSpPr>
        <p:spPr/>
        <p:txBody>
          <a:bodyPr/>
          <a:lstStyle/>
          <a:p>
            <a:fld id="{2066355A-084C-D24E-9AD2-7E4FC41EA627}" type="slidenum">
              <a:rPr lang="en-US" smtClean="0"/>
              <a:pPr/>
              <a:t>36</a:t>
            </a:fld>
            <a:endParaRPr lang="en-US" dirty="0"/>
          </a:p>
        </p:txBody>
      </p:sp>
    </p:spTree>
    <p:extLst>
      <p:ext uri="{BB962C8B-B14F-4D97-AF65-F5344CB8AC3E}">
        <p14:creationId xmlns:p14="http://schemas.microsoft.com/office/powerpoint/2010/main" val="28693914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9319" y="493380"/>
            <a:ext cx="5362542" cy="676680"/>
          </a:xfrm>
        </p:spPr>
        <p:txBody>
          <a:bodyPr>
            <a:normAutofit fontScale="90000"/>
          </a:bodyPr>
          <a:lstStyle/>
          <a:p>
            <a:r>
              <a:rPr lang="en-US" dirty="0"/>
              <a:t>Hierarchies and Implicit Biases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63794" y="1195437"/>
            <a:ext cx="4966462" cy="3310976"/>
          </a:xfrm>
        </p:spPr>
      </p:pic>
      <p:sp>
        <p:nvSpPr>
          <p:cNvPr id="4" name="Slide Number Placeholder 3"/>
          <p:cNvSpPr>
            <a:spLocks noGrp="1"/>
          </p:cNvSpPr>
          <p:nvPr>
            <p:ph type="sldNum" sz="quarter" idx="10"/>
          </p:nvPr>
        </p:nvSpPr>
        <p:spPr/>
        <p:txBody>
          <a:bodyPr/>
          <a:lstStyle/>
          <a:p>
            <a:fld id="{2066355A-084C-D24E-9AD2-7E4FC41EA627}" type="slidenum">
              <a:rPr lang="en-US" smtClean="0"/>
              <a:pPr/>
              <a:t>37</a:t>
            </a:fld>
            <a:endParaRPr lang="en-US" dirty="0"/>
          </a:p>
        </p:txBody>
      </p:sp>
      <p:sp>
        <p:nvSpPr>
          <p:cNvPr id="6" name="TextBox 5"/>
          <p:cNvSpPr txBox="1"/>
          <p:nvPr/>
        </p:nvSpPr>
        <p:spPr>
          <a:xfrm>
            <a:off x="2163795" y="4537197"/>
            <a:ext cx="4966462" cy="430887"/>
          </a:xfrm>
          <a:prstGeom prst="rect">
            <a:avLst/>
          </a:prstGeom>
          <a:noFill/>
        </p:spPr>
        <p:txBody>
          <a:bodyPr wrap="square" rtlCol="0">
            <a:spAutoFit/>
          </a:bodyPr>
          <a:lstStyle/>
          <a:p>
            <a:pPr algn="ctr"/>
            <a:r>
              <a:rPr lang="en-US" sz="1100" i="1" dirty="0" err="1"/>
              <a:t>Banaji</a:t>
            </a:r>
            <a:r>
              <a:rPr lang="en-US" sz="1100" i="1" dirty="0"/>
              <a:t>, </a:t>
            </a:r>
            <a:r>
              <a:rPr lang="en-US" sz="1100" i="1" dirty="0" err="1"/>
              <a:t>Mahzarin</a:t>
            </a:r>
            <a:r>
              <a:rPr lang="en-US" sz="1100" i="1" dirty="0"/>
              <a:t> R., and Anthony G. Greenwald. </a:t>
            </a:r>
            <a:r>
              <a:rPr lang="en-US" sz="1100" i="1" dirty="0" err="1"/>
              <a:t>Blindspot</a:t>
            </a:r>
            <a:r>
              <a:rPr lang="en-US" sz="1100" i="1" dirty="0"/>
              <a:t>: Hidden biases of good people.  2016.</a:t>
            </a:r>
          </a:p>
        </p:txBody>
      </p:sp>
      <p:pic>
        <p:nvPicPr>
          <p:cNvPr id="7" name="Picture 6"/>
          <p:cNvPicPr>
            <a:picLocks noChangeAspect="1"/>
          </p:cNvPicPr>
          <p:nvPr/>
        </p:nvPicPr>
        <p:blipFill>
          <a:blip r:embed="rId4"/>
          <a:stretch>
            <a:fillRect/>
          </a:stretch>
        </p:blipFill>
        <p:spPr>
          <a:xfrm>
            <a:off x="160465" y="4209550"/>
            <a:ext cx="1018854" cy="933950"/>
          </a:xfrm>
          <a:prstGeom prst="rect">
            <a:avLst/>
          </a:prstGeom>
        </p:spPr>
      </p:pic>
      <p:pic>
        <p:nvPicPr>
          <p:cNvPr id="8" name="Picture 3" descr="TCH_Stacked.ep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24992" y="96786"/>
            <a:ext cx="890045" cy="58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BCM_Logo_Spot.eps"/>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963143" y="733716"/>
            <a:ext cx="916437" cy="43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31578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82057" y="827772"/>
            <a:ext cx="5704114" cy="3803423"/>
          </a:xfrm>
          <a:prstGeom prst="rect">
            <a:avLst/>
          </a:prstGeom>
          <a:ln>
            <a:noFill/>
          </a:ln>
          <a:effectLst>
            <a:softEdge rad="112500"/>
          </a:effectLst>
        </p:spPr>
      </p:pic>
      <p:sp>
        <p:nvSpPr>
          <p:cNvPr id="4" name="Slide Number Placeholder 3"/>
          <p:cNvSpPr>
            <a:spLocks noGrp="1"/>
          </p:cNvSpPr>
          <p:nvPr>
            <p:ph type="sldNum" sz="quarter" idx="10"/>
          </p:nvPr>
        </p:nvSpPr>
        <p:spPr/>
        <p:txBody>
          <a:bodyPr/>
          <a:lstStyle/>
          <a:p>
            <a:fld id="{2066355A-084C-D24E-9AD2-7E4FC41EA627}" type="slidenum">
              <a:rPr lang="en-US" smtClean="0"/>
              <a:pPr/>
              <a:t>38</a:t>
            </a:fld>
            <a:endParaRPr lang="en-US" dirty="0"/>
          </a:p>
        </p:txBody>
      </p:sp>
      <p:sp>
        <p:nvSpPr>
          <p:cNvPr id="7" name="Cloud 6"/>
          <p:cNvSpPr/>
          <p:nvPr/>
        </p:nvSpPr>
        <p:spPr>
          <a:xfrm>
            <a:off x="1683657" y="1233714"/>
            <a:ext cx="2409372" cy="136434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2097314" y="1685052"/>
            <a:ext cx="1582057" cy="461665"/>
          </a:xfrm>
          <a:prstGeom prst="rect">
            <a:avLst/>
          </a:prstGeom>
          <a:noFill/>
        </p:spPr>
        <p:txBody>
          <a:bodyPr wrap="square" rtlCol="0">
            <a:spAutoFit/>
          </a:bodyPr>
          <a:lstStyle/>
          <a:p>
            <a:r>
              <a:rPr lang="en-US" sz="2400" b="1" dirty="0">
                <a:solidFill>
                  <a:schemeClr val="bg1"/>
                </a:solidFill>
              </a:rPr>
              <a:t>IMPOSTER</a:t>
            </a:r>
          </a:p>
        </p:txBody>
      </p:sp>
      <p:pic>
        <p:nvPicPr>
          <p:cNvPr id="10" name="Picture 9"/>
          <p:cNvPicPr>
            <a:picLocks noChangeAspect="1"/>
          </p:cNvPicPr>
          <p:nvPr/>
        </p:nvPicPr>
        <p:blipFill>
          <a:blip r:embed="rId4"/>
          <a:stretch>
            <a:fillRect/>
          </a:stretch>
        </p:blipFill>
        <p:spPr>
          <a:xfrm>
            <a:off x="134470" y="4250919"/>
            <a:ext cx="1008962" cy="924882"/>
          </a:xfrm>
          <a:prstGeom prst="rect">
            <a:avLst/>
          </a:prstGeom>
        </p:spPr>
      </p:pic>
    </p:spTree>
    <p:extLst>
      <p:ext uri="{BB962C8B-B14F-4D97-AF65-F5344CB8AC3E}">
        <p14:creationId xmlns:p14="http://schemas.microsoft.com/office/powerpoint/2010/main" val="1311046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066355A-084C-D24E-9AD2-7E4FC41EA627}" type="slidenum">
              <a:rPr lang="en-US" smtClean="0"/>
              <a:pPr/>
              <a:t>39</a:t>
            </a:fld>
            <a:endParaRPr lang="en-US" dirty="0"/>
          </a:p>
        </p:txBody>
      </p:sp>
      <p:sp>
        <p:nvSpPr>
          <p:cNvPr id="8" name="TextBox 7"/>
          <p:cNvSpPr txBox="1"/>
          <p:nvPr/>
        </p:nvSpPr>
        <p:spPr>
          <a:xfrm>
            <a:off x="2097314" y="1685052"/>
            <a:ext cx="1582057" cy="461665"/>
          </a:xfrm>
          <a:prstGeom prst="rect">
            <a:avLst/>
          </a:prstGeom>
          <a:noFill/>
        </p:spPr>
        <p:txBody>
          <a:bodyPr wrap="square" rtlCol="0">
            <a:spAutoFit/>
          </a:bodyPr>
          <a:lstStyle/>
          <a:p>
            <a:r>
              <a:rPr lang="en-US" sz="2400" b="1" dirty="0">
                <a:solidFill>
                  <a:schemeClr val="bg1"/>
                </a:solidFill>
              </a:rPr>
              <a:t>IMPOSTER</a:t>
            </a:r>
          </a:p>
        </p:txBody>
      </p:sp>
      <p:pic>
        <p:nvPicPr>
          <p:cNvPr id="10" name="Picture 9"/>
          <p:cNvPicPr>
            <a:picLocks noChangeAspect="1"/>
          </p:cNvPicPr>
          <p:nvPr/>
        </p:nvPicPr>
        <p:blipFill>
          <a:blip r:embed="rId3"/>
          <a:stretch>
            <a:fillRect/>
          </a:stretch>
        </p:blipFill>
        <p:spPr>
          <a:xfrm>
            <a:off x="134470" y="4250919"/>
            <a:ext cx="1008962" cy="924882"/>
          </a:xfrm>
          <a:prstGeom prst="rect">
            <a:avLst/>
          </a:prstGeom>
        </p:spPr>
      </p:pic>
      <p:pic>
        <p:nvPicPr>
          <p:cNvPr id="9" name="Content Placeholder 4"/>
          <p:cNvPicPr>
            <a:picLocks noGrp="1" noChangeAspect="1"/>
          </p:cNvPicPr>
          <p:nvPr>
            <p:ph idx="1"/>
          </p:nvPr>
        </p:nvPicPr>
        <p:blipFill>
          <a:blip r:embed="rId4"/>
          <a:stretch>
            <a:fillRect/>
          </a:stretch>
        </p:blipFill>
        <p:spPr>
          <a:xfrm>
            <a:off x="1503680" y="638809"/>
            <a:ext cx="5933440" cy="4450082"/>
          </a:xfrm>
          <a:prstGeom prst="rect">
            <a:avLst/>
          </a:prstGeom>
        </p:spPr>
      </p:pic>
    </p:spTree>
    <p:extLst>
      <p:ext uri="{BB962C8B-B14F-4D97-AF65-F5344CB8AC3E}">
        <p14:creationId xmlns:p14="http://schemas.microsoft.com/office/powerpoint/2010/main" val="1031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2062" y="705853"/>
            <a:ext cx="7374618" cy="4205696"/>
          </a:xfrm>
        </p:spPr>
      </p:pic>
      <p:sp>
        <p:nvSpPr>
          <p:cNvPr id="4" name="Slide Number Placeholder 3"/>
          <p:cNvSpPr>
            <a:spLocks noGrp="1"/>
          </p:cNvSpPr>
          <p:nvPr>
            <p:ph type="sldNum" sz="quarter" idx="10"/>
          </p:nvPr>
        </p:nvSpPr>
        <p:spPr/>
        <p:txBody>
          <a:bodyPr/>
          <a:lstStyle/>
          <a:p>
            <a:fld id="{2066355A-084C-D24E-9AD2-7E4FC41EA627}" type="slidenum">
              <a:rPr lang="en-US" smtClean="0"/>
              <a:pPr/>
              <a:t>4</a:t>
            </a:fld>
            <a:endParaRPr lang="en-US" dirty="0"/>
          </a:p>
        </p:txBody>
      </p:sp>
      <p:sp>
        <p:nvSpPr>
          <p:cNvPr id="2" name="TextBox 1"/>
          <p:cNvSpPr txBox="1"/>
          <p:nvPr/>
        </p:nvSpPr>
        <p:spPr>
          <a:xfrm>
            <a:off x="6745980" y="4535707"/>
            <a:ext cx="1194862"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5060486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79318" y="614183"/>
            <a:ext cx="6948681" cy="676680"/>
          </a:xfrm>
        </p:spPr>
        <p:txBody>
          <a:bodyPr>
            <a:normAutofit/>
          </a:bodyPr>
          <a:lstStyle/>
          <a:p>
            <a:r>
              <a:rPr lang="en-US" dirty="0"/>
              <a:t>Actions:  Build Rapport &amp; Relationships</a:t>
            </a:r>
          </a:p>
        </p:txBody>
      </p:sp>
      <p:sp>
        <p:nvSpPr>
          <p:cNvPr id="3" name="Content Placeholder 2"/>
          <p:cNvSpPr>
            <a:spLocks noGrp="1"/>
          </p:cNvSpPr>
          <p:nvPr>
            <p:ph idx="1"/>
          </p:nvPr>
        </p:nvSpPr>
        <p:spPr/>
        <p:txBody>
          <a:bodyPr/>
          <a:lstStyle/>
          <a:p>
            <a:r>
              <a:rPr lang="en-US" dirty="0"/>
              <a:t>Build relationships first</a:t>
            </a:r>
          </a:p>
          <a:p>
            <a:r>
              <a:rPr lang="en-US" dirty="0"/>
              <a:t>Promote psychological safety within the team</a:t>
            </a:r>
          </a:p>
          <a:p>
            <a:r>
              <a:rPr lang="en-US" dirty="0"/>
              <a:t>Eliminate hierarchies</a:t>
            </a:r>
          </a:p>
          <a:p>
            <a:r>
              <a:rPr lang="en-US" dirty="0"/>
              <a:t>Reflect on implicit biases</a:t>
            </a:r>
          </a:p>
          <a:p>
            <a:r>
              <a:rPr lang="en-US" dirty="0"/>
              <a:t>Share personal stories to promote belonging</a:t>
            </a:r>
          </a:p>
          <a:p>
            <a:r>
              <a:rPr lang="en-US" dirty="0"/>
              <a:t>Get to know your trainees (and let them know you)</a:t>
            </a:r>
          </a:p>
        </p:txBody>
      </p:sp>
      <p:sp>
        <p:nvSpPr>
          <p:cNvPr id="4" name="Slide Number Placeholder 3"/>
          <p:cNvSpPr>
            <a:spLocks noGrp="1"/>
          </p:cNvSpPr>
          <p:nvPr>
            <p:ph type="sldNum" sz="quarter" idx="10"/>
          </p:nvPr>
        </p:nvSpPr>
        <p:spPr/>
        <p:txBody>
          <a:bodyPr/>
          <a:lstStyle/>
          <a:p>
            <a:fld id="{2066355A-084C-D24E-9AD2-7E4FC41EA627}" type="slidenum">
              <a:rPr lang="en-US" smtClean="0"/>
              <a:pPr/>
              <a:t>40</a:t>
            </a:fld>
            <a:endParaRPr lang="en-US" dirty="0"/>
          </a:p>
        </p:txBody>
      </p:sp>
      <p:pic>
        <p:nvPicPr>
          <p:cNvPr id="5" name="Picture 4"/>
          <p:cNvPicPr>
            <a:picLocks noChangeAspect="1"/>
          </p:cNvPicPr>
          <p:nvPr/>
        </p:nvPicPr>
        <p:blipFill>
          <a:blip r:embed="rId3"/>
          <a:stretch>
            <a:fillRect/>
          </a:stretch>
        </p:blipFill>
        <p:spPr>
          <a:xfrm>
            <a:off x="134470" y="4316506"/>
            <a:ext cx="1038301" cy="951776"/>
          </a:xfrm>
          <a:prstGeom prst="rect">
            <a:avLst/>
          </a:prstGeom>
        </p:spPr>
      </p:pic>
    </p:spTree>
    <p:extLst>
      <p:ext uri="{BB962C8B-B14F-4D97-AF65-F5344CB8AC3E}">
        <p14:creationId xmlns:p14="http://schemas.microsoft.com/office/powerpoint/2010/main" val="25532431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066355A-084C-D24E-9AD2-7E4FC41EA627}" type="slidenum">
              <a:rPr lang="en-US" smtClean="0"/>
              <a:pPr/>
              <a:t>41</a:t>
            </a:fld>
            <a:endParaRPr lang="en-US" dirty="0"/>
          </a:p>
        </p:txBody>
      </p:sp>
      <p:sp>
        <p:nvSpPr>
          <p:cNvPr id="7" name="Rectangle 6"/>
          <p:cNvSpPr/>
          <p:nvPr/>
        </p:nvSpPr>
        <p:spPr>
          <a:xfrm>
            <a:off x="1546451" y="1886285"/>
            <a:ext cx="6266329" cy="1477328"/>
          </a:xfrm>
          <a:prstGeom prst="rect">
            <a:avLst/>
          </a:prstGeom>
        </p:spPr>
        <p:txBody>
          <a:bodyPr wrap="square">
            <a:spAutoFit/>
          </a:bodyPr>
          <a:lstStyle/>
          <a:p>
            <a:pPr algn="ctr"/>
            <a:r>
              <a:rPr lang="en-US" sz="4500" b="1" dirty="0">
                <a:solidFill>
                  <a:prstClr val="black"/>
                </a:solidFill>
                <a:ea typeface="+mj-ea"/>
                <a:cs typeface="+mj-cs"/>
              </a:rPr>
              <a:t>Habit 4:  Set Learners Up For Success</a:t>
            </a:r>
            <a:endParaRPr lang="en-US" dirty="0"/>
          </a:p>
        </p:txBody>
      </p:sp>
      <p:sp>
        <p:nvSpPr>
          <p:cNvPr id="3" name="TextBox 2"/>
          <p:cNvSpPr txBox="1"/>
          <p:nvPr/>
        </p:nvSpPr>
        <p:spPr>
          <a:xfrm>
            <a:off x="336176" y="7961908"/>
            <a:ext cx="133319" cy="3139321"/>
          </a:xfrm>
          <a:prstGeom prst="rect">
            <a:avLst/>
          </a:prstGeom>
          <a:noFill/>
        </p:spPr>
        <p:txBody>
          <a:bodyPr wrap="square" rtlCol="0">
            <a:spAutoFit/>
          </a:bodyPr>
          <a:lstStyle/>
          <a:p>
            <a:r>
              <a:rPr lang="en-US" b="1" dirty="0">
                <a:solidFill>
                  <a:schemeClr val="bg1"/>
                </a:solidFill>
              </a:rPr>
              <a:t>E=Education</a:t>
            </a:r>
          </a:p>
        </p:txBody>
      </p:sp>
      <p:pic>
        <p:nvPicPr>
          <p:cNvPr id="2" name="Picture 1"/>
          <p:cNvPicPr>
            <a:picLocks noChangeAspect="1"/>
          </p:cNvPicPr>
          <p:nvPr/>
        </p:nvPicPr>
        <p:blipFill>
          <a:blip r:embed="rId3"/>
          <a:stretch>
            <a:fillRect/>
          </a:stretch>
        </p:blipFill>
        <p:spPr>
          <a:xfrm>
            <a:off x="43237" y="3363613"/>
            <a:ext cx="1503214" cy="1650956"/>
          </a:xfrm>
          <a:prstGeom prst="rect">
            <a:avLst/>
          </a:prstGeom>
        </p:spPr>
      </p:pic>
      <p:pic>
        <p:nvPicPr>
          <p:cNvPr id="6" name="Picture 5">
            <a:extLst>
              <a:ext uri="{FF2B5EF4-FFF2-40B4-BE49-F238E27FC236}">
                <a16:creationId xmlns:a16="http://schemas.microsoft.com/office/drawing/2014/main" id="{A3C349D3-3CB6-4CD6-8490-309E6DF7AA01}"/>
              </a:ext>
            </a:extLst>
          </p:cNvPr>
          <p:cNvPicPr>
            <a:picLocks noChangeAspect="1"/>
          </p:cNvPicPr>
          <p:nvPr/>
        </p:nvPicPr>
        <p:blipFill>
          <a:blip r:embed="rId4"/>
          <a:stretch>
            <a:fillRect/>
          </a:stretch>
        </p:blipFill>
        <p:spPr>
          <a:xfrm rot="10800000">
            <a:off x="2794" y="-1021196"/>
            <a:ext cx="9141206" cy="4735893"/>
          </a:xfrm>
          <a:prstGeom prst="rect">
            <a:avLst/>
          </a:prstGeom>
        </p:spPr>
      </p:pic>
    </p:spTree>
    <p:extLst>
      <p:ext uri="{BB962C8B-B14F-4D97-AF65-F5344CB8AC3E}">
        <p14:creationId xmlns:p14="http://schemas.microsoft.com/office/powerpoint/2010/main" val="38760117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4401" y="1739811"/>
            <a:ext cx="7778988" cy="3165228"/>
          </a:xfrm>
        </p:spPr>
        <p:txBody>
          <a:bodyPr/>
          <a:lstStyle/>
          <a:p>
            <a:pPr marL="0" indent="0" algn="ctr">
              <a:buNone/>
            </a:pPr>
            <a:r>
              <a:rPr lang="en-US" sz="4500" dirty="0">
                <a:solidFill>
                  <a:prstClr val="black"/>
                </a:solidFill>
                <a:latin typeface="Verdana" panose="020B0604030504040204" pitchFamily="34" charset="0"/>
                <a:ea typeface="Verdana" panose="020B0604030504040204" pitchFamily="34" charset="0"/>
                <a:cs typeface="Verdana" panose="020B0604030504040204" pitchFamily="34" charset="0"/>
              </a:rPr>
              <a:t>Draw a vehicle</a:t>
            </a:r>
          </a:p>
          <a:p>
            <a:pPr marL="0" lvl="0" indent="0" algn="ctr" defTabSz="685800">
              <a:lnSpc>
                <a:spcPct val="90000"/>
              </a:lnSpc>
              <a:spcBef>
                <a:spcPts val="750"/>
              </a:spcBef>
              <a:buNone/>
            </a:pPr>
            <a:r>
              <a:rPr lang="en-US" sz="3000" i="1" dirty="0">
                <a:solidFill>
                  <a:srgbClr val="008000"/>
                </a:solidFill>
                <a:latin typeface="Verdana" panose="020B0604030504040204" pitchFamily="34" charset="0"/>
                <a:ea typeface="Verdana" panose="020B0604030504040204" pitchFamily="34" charset="0"/>
                <a:cs typeface="Verdana" panose="020B0604030504040204" pitchFamily="34" charset="0"/>
              </a:rPr>
              <a:t>(Take </a:t>
            </a:r>
            <a:r>
              <a:rPr lang="en-US" sz="3000" i="1" u="sng" dirty="0">
                <a:solidFill>
                  <a:srgbClr val="008000"/>
                </a:solidFill>
                <a:latin typeface="Verdana" panose="020B0604030504040204" pitchFamily="34" charset="0"/>
                <a:ea typeface="Verdana" panose="020B0604030504040204" pitchFamily="34" charset="0"/>
                <a:cs typeface="Verdana" panose="020B0604030504040204" pitchFamily="34" charset="0"/>
              </a:rPr>
              <a:t>one</a:t>
            </a:r>
            <a:r>
              <a:rPr lang="en-US" sz="3000" i="1" dirty="0">
                <a:solidFill>
                  <a:srgbClr val="008000"/>
                </a:solidFill>
                <a:latin typeface="Verdana" panose="020B0604030504040204" pitchFamily="34" charset="0"/>
                <a:ea typeface="Verdana" panose="020B0604030504040204" pitchFamily="34" charset="0"/>
                <a:cs typeface="Verdana" panose="020B0604030504040204" pitchFamily="34" charset="0"/>
              </a:rPr>
              <a:t> minute to do this on the colored notecard in or near your chair)</a:t>
            </a:r>
          </a:p>
          <a:p>
            <a:pPr algn="ctr"/>
            <a:endParaRPr lang="en-US" dirty="0"/>
          </a:p>
        </p:txBody>
      </p:sp>
      <p:sp>
        <p:nvSpPr>
          <p:cNvPr id="4" name="Slide Number Placeholder 3"/>
          <p:cNvSpPr>
            <a:spLocks noGrp="1"/>
          </p:cNvSpPr>
          <p:nvPr>
            <p:ph type="sldNum" sz="quarter" idx="10"/>
          </p:nvPr>
        </p:nvSpPr>
        <p:spPr/>
        <p:txBody>
          <a:bodyPr/>
          <a:lstStyle/>
          <a:p>
            <a:fld id="{2066355A-084C-D24E-9AD2-7E4FC41EA627}" type="slidenum">
              <a:rPr lang="en-US" smtClean="0"/>
              <a:pPr/>
              <a:t>42</a:t>
            </a:fld>
            <a:endParaRPr lang="en-US" dirty="0"/>
          </a:p>
        </p:txBody>
      </p:sp>
      <p:pic>
        <p:nvPicPr>
          <p:cNvPr id="5" name="Picture 4"/>
          <p:cNvPicPr>
            <a:picLocks noChangeAspect="1"/>
          </p:cNvPicPr>
          <p:nvPr/>
        </p:nvPicPr>
        <p:blipFill>
          <a:blip r:embed="rId3"/>
          <a:stretch>
            <a:fillRect/>
          </a:stretch>
        </p:blipFill>
        <p:spPr>
          <a:xfrm>
            <a:off x="56943" y="3866075"/>
            <a:ext cx="1045716" cy="1148493"/>
          </a:xfrm>
          <a:prstGeom prst="rect">
            <a:avLst/>
          </a:prstGeom>
        </p:spPr>
      </p:pic>
    </p:spTree>
    <p:extLst>
      <p:ext uri="{BB962C8B-B14F-4D97-AF65-F5344CB8AC3E}">
        <p14:creationId xmlns:p14="http://schemas.microsoft.com/office/powerpoint/2010/main" val="34369380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B06842-EFE3-4E71-B080-7949ADB27D7C}"/>
              </a:ext>
            </a:extLst>
          </p:cNvPr>
          <p:cNvPicPr>
            <a:picLocks noChangeAspect="1"/>
          </p:cNvPicPr>
          <p:nvPr/>
        </p:nvPicPr>
        <p:blipFill>
          <a:blip r:embed="rId3"/>
          <a:stretch>
            <a:fillRect/>
          </a:stretch>
        </p:blipFill>
        <p:spPr>
          <a:xfrm>
            <a:off x="-57665" y="0"/>
            <a:ext cx="9144000" cy="5216920"/>
          </a:xfrm>
          <a:prstGeom prst="rect">
            <a:avLst/>
          </a:prstGeom>
        </p:spPr>
      </p:pic>
      <p:sp>
        <p:nvSpPr>
          <p:cNvPr id="5" name="Text Placeholder 4"/>
          <p:cNvSpPr>
            <a:spLocks noGrp="1"/>
          </p:cNvSpPr>
          <p:nvPr>
            <p:ph idx="1"/>
          </p:nvPr>
        </p:nvSpPr>
        <p:spPr>
          <a:xfrm>
            <a:off x="2254470" y="1239880"/>
            <a:ext cx="5675586" cy="3903620"/>
          </a:xfrm>
        </p:spPr>
        <p:txBody>
          <a:bodyPr>
            <a:normAutofit/>
          </a:bodyPr>
          <a:lstStyle/>
          <a:p>
            <a:pPr marL="0" indent="0" algn="ctr">
              <a:buNone/>
            </a:pPr>
            <a:r>
              <a:rPr lang="en-US" sz="2000" b="1" i="1" dirty="0"/>
              <a:t>“Please set expectations at the beginning… instead of waiting for us to do something wrong before saying how you want it done.”</a:t>
            </a:r>
            <a:endParaRPr lang="en-US" sz="2000" b="1" dirty="0"/>
          </a:p>
        </p:txBody>
      </p:sp>
      <p:sp>
        <p:nvSpPr>
          <p:cNvPr id="4" name="Slide Number Placeholder 3"/>
          <p:cNvSpPr>
            <a:spLocks noGrp="1"/>
          </p:cNvSpPr>
          <p:nvPr>
            <p:ph type="sldNum" sz="quarter" idx="10"/>
          </p:nvPr>
        </p:nvSpPr>
        <p:spPr/>
        <p:txBody>
          <a:bodyPr/>
          <a:lstStyle/>
          <a:p>
            <a:fld id="{2066355A-084C-D24E-9AD2-7E4FC41EA627}" type="slidenum">
              <a:rPr lang="en-US" smtClean="0"/>
              <a:pPr/>
              <a:t>43</a:t>
            </a:fld>
            <a:endParaRPr lang="en-US" dirty="0"/>
          </a:p>
        </p:txBody>
      </p:sp>
      <p:sp>
        <p:nvSpPr>
          <p:cNvPr id="2" name="TextBox 1"/>
          <p:cNvSpPr txBox="1"/>
          <p:nvPr/>
        </p:nvSpPr>
        <p:spPr>
          <a:xfrm>
            <a:off x="6410698" y="3191690"/>
            <a:ext cx="830677" cy="400110"/>
          </a:xfrm>
          <a:prstGeom prst="rect">
            <a:avLst/>
          </a:prstGeom>
          <a:noFill/>
        </p:spPr>
        <p:txBody>
          <a:bodyPr wrap="none" rtlCol="0">
            <a:spAutoFit/>
          </a:bodyPr>
          <a:lstStyle/>
          <a:p>
            <a:r>
              <a:rPr lang="en-US" sz="2000" dirty="0"/>
              <a:t>- </a:t>
            </a:r>
            <a:r>
              <a:rPr lang="en-US" sz="2000" i="1" dirty="0"/>
              <a:t>Saud</a:t>
            </a:r>
          </a:p>
        </p:txBody>
      </p:sp>
    </p:spTree>
    <p:extLst>
      <p:ext uri="{BB962C8B-B14F-4D97-AF65-F5344CB8AC3E}">
        <p14:creationId xmlns:p14="http://schemas.microsoft.com/office/powerpoint/2010/main" val="2578149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Orienting the learner to the patient prior to the encounter</a:t>
            </a:r>
          </a:p>
          <a:p>
            <a:r>
              <a:rPr lang="en-US" dirty="0"/>
              <a:t>Clinical documentation</a:t>
            </a:r>
          </a:p>
          <a:p>
            <a:r>
              <a:rPr lang="en-US" dirty="0"/>
              <a:t>How to present a patient</a:t>
            </a:r>
          </a:p>
          <a:p>
            <a:r>
              <a:rPr lang="en-US" dirty="0"/>
              <a:t>Time to complete tasks</a:t>
            </a:r>
          </a:p>
          <a:p>
            <a:r>
              <a:rPr lang="en-US" dirty="0"/>
              <a:t>Reading on patient problems</a:t>
            </a:r>
          </a:p>
          <a:p>
            <a:r>
              <a:rPr lang="en-US" dirty="0"/>
              <a:t>Professional behaviors</a:t>
            </a:r>
          </a:p>
        </p:txBody>
      </p:sp>
      <p:sp>
        <p:nvSpPr>
          <p:cNvPr id="4" name="Slide Number Placeholder 3"/>
          <p:cNvSpPr>
            <a:spLocks noGrp="1"/>
          </p:cNvSpPr>
          <p:nvPr>
            <p:ph type="sldNum" sz="quarter" idx="10"/>
          </p:nvPr>
        </p:nvSpPr>
        <p:spPr/>
        <p:txBody>
          <a:bodyPr/>
          <a:lstStyle/>
          <a:p>
            <a:fld id="{2066355A-084C-D24E-9AD2-7E4FC41EA627}" type="slidenum">
              <a:rPr lang="en-US" smtClean="0"/>
              <a:pPr/>
              <a:t>44</a:t>
            </a:fld>
            <a:endParaRPr lang="en-US" dirty="0"/>
          </a:p>
        </p:txBody>
      </p:sp>
      <p:sp>
        <p:nvSpPr>
          <p:cNvPr id="5" name="Title 4"/>
          <p:cNvSpPr>
            <a:spLocks noGrp="1"/>
          </p:cNvSpPr>
          <p:nvPr>
            <p:ph type="title"/>
          </p:nvPr>
        </p:nvSpPr>
        <p:spPr>
          <a:xfrm>
            <a:off x="1179318" y="439371"/>
            <a:ext cx="7964682" cy="676680"/>
          </a:xfrm>
        </p:spPr>
        <p:txBody>
          <a:bodyPr>
            <a:normAutofit/>
          </a:bodyPr>
          <a:lstStyle/>
          <a:p>
            <a:r>
              <a:rPr lang="en-US" dirty="0"/>
              <a:t>Priming the Learner: Setting Expectations</a:t>
            </a:r>
          </a:p>
        </p:txBody>
      </p:sp>
      <p:pic>
        <p:nvPicPr>
          <p:cNvPr id="6" name="Picture 5"/>
          <p:cNvPicPr>
            <a:picLocks noChangeAspect="1"/>
          </p:cNvPicPr>
          <p:nvPr/>
        </p:nvPicPr>
        <p:blipFill>
          <a:blip r:embed="rId3"/>
          <a:stretch>
            <a:fillRect/>
          </a:stretch>
        </p:blipFill>
        <p:spPr>
          <a:xfrm>
            <a:off x="56943" y="3972556"/>
            <a:ext cx="1045716" cy="1148493"/>
          </a:xfrm>
          <a:prstGeom prst="rect">
            <a:avLst/>
          </a:prstGeom>
        </p:spPr>
      </p:pic>
    </p:spTree>
    <p:extLst>
      <p:ext uri="{BB962C8B-B14F-4D97-AF65-F5344CB8AC3E}">
        <p14:creationId xmlns:p14="http://schemas.microsoft.com/office/powerpoint/2010/main" val="616355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B06842-EFE3-4E71-B080-7949ADB27D7C}"/>
              </a:ext>
            </a:extLst>
          </p:cNvPr>
          <p:cNvPicPr>
            <a:picLocks noChangeAspect="1"/>
          </p:cNvPicPr>
          <p:nvPr/>
        </p:nvPicPr>
        <p:blipFill>
          <a:blip r:embed="rId3"/>
          <a:stretch>
            <a:fillRect/>
          </a:stretch>
        </p:blipFill>
        <p:spPr>
          <a:xfrm>
            <a:off x="-57665" y="0"/>
            <a:ext cx="9144000" cy="5216920"/>
          </a:xfrm>
          <a:prstGeom prst="rect">
            <a:avLst/>
          </a:prstGeom>
        </p:spPr>
      </p:pic>
      <p:sp>
        <p:nvSpPr>
          <p:cNvPr id="5" name="Text Placeholder 4"/>
          <p:cNvSpPr>
            <a:spLocks noGrp="1"/>
          </p:cNvSpPr>
          <p:nvPr>
            <p:ph idx="1"/>
          </p:nvPr>
        </p:nvSpPr>
        <p:spPr>
          <a:xfrm>
            <a:off x="2364829" y="1586722"/>
            <a:ext cx="5675586" cy="3903620"/>
          </a:xfrm>
        </p:spPr>
        <p:txBody>
          <a:bodyPr>
            <a:normAutofit/>
          </a:bodyPr>
          <a:lstStyle/>
          <a:p>
            <a:pPr marL="0" indent="0" algn="ctr">
              <a:buNone/>
            </a:pPr>
            <a:r>
              <a:rPr lang="en-US" sz="2000" b="1" i="1" dirty="0"/>
              <a:t>“Please remember I want to be doing the right thing the right way.”</a:t>
            </a:r>
            <a:endParaRPr lang="en-US" sz="2000" b="1" dirty="0"/>
          </a:p>
        </p:txBody>
      </p:sp>
      <p:sp>
        <p:nvSpPr>
          <p:cNvPr id="4" name="Slide Number Placeholder 3"/>
          <p:cNvSpPr>
            <a:spLocks noGrp="1"/>
          </p:cNvSpPr>
          <p:nvPr>
            <p:ph type="sldNum" sz="quarter" idx="10"/>
          </p:nvPr>
        </p:nvSpPr>
        <p:spPr/>
        <p:txBody>
          <a:bodyPr/>
          <a:lstStyle/>
          <a:p>
            <a:fld id="{2066355A-084C-D24E-9AD2-7E4FC41EA627}" type="slidenum">
              <a:rPr lang="en-US" smtClean="0"/>
              <a:pPr/>
              <a:t>45</a:t>
            </a:fld>
            <a:endParaRPr lang="en-US" dirty="0"/>
          </a:p>
        </p:txBody>
      </p:sp>
      <p:sp>
        <p:nvSpPr>
          <p:cNvPr id="2" name="TextBox 1"/>
          <p:cNvSpPr txBox="1"/>
          <p:nvPr/>
        </p:nvSpPr>
        <p:spPr>
          <a:xfrm>
            <a:off x="6410698" y="2742539"/>
            <a:ext cx="675698" cy="400110"/>
          </a:xfrm>
          <a:prstGeom prst="rect">
            <a:avLst/>
          </a:prstGeom>
          <a:noFill/>
        </p:spPr>
        <p:txBody>
          <a:bodyPr wrap="none" rtlCol="0">
            <a:spAutoFit/>
          </a:bodyPr>
          <a:lstStyle/>
          <a:p>
            <a:r>
              <a:rPr lang="en-US" sz="2000" dirty="0"/>
              <a:t>- </a:t>
            </a:r>
            <a:r>
              <a:rPr lang="en-US" sz="2000" i="1" dirty="0"/>
              <a:t>Eve</a:t>
            </a:r>
          </a:p>
        </p:txBody>
      </p:sp>
    </p:spTree>
    <p:extLst>
      <p:ext uri="{BB962C8B-B14F-4D97-AF65-F5344CB8AC3E}">
        <p14:creationId xmlns:p14="http://schemas.microsoft.com/office/powerpoint/2010/main" val="25016356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4698" y="452097"/>
            <a:ext cx="5105062" cy="3487261"/>
          </a:xfrm>
          <a:prstGeom prst="rect">
            <a:avLst/>
          </a:prstGeom>
          <a:ln>
            <a:noFill/>
          </a:ln>
          <a:effectLst>
            <a:softEdge rad="112500"/>
          </a:effectLst>
        </p:spPr>
      </p:pic>
      <p:sp>
        <p:nvSpPr>
          <p:cNvPr id="33796" name="TextBox 2"/>
          <p:cNvSpPr txBox="1">
            <a:spLocks noChangeArrowheads="1"/>
          </p:cNvSpPr>
          <p:nvPr/>
        </p:nvSpPr>
        <p:spPr bwMode="auto">
          <a:xfrm>
            <a:off x="1823754" y="4259693"/>
            <a:ext cx="480695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100" i="1" dirty="0">
                <a:latin typeface="Calibri" panose="020F0502020204030204" pitchFamily="34" charset="0"/>
                <a:ea typeface="Verdana" panose="020B0604030504040204" pitchFamily="34" charset="0"/>
                <a:cs typeface="Verdana" panose="020B0604030504040204" pitchFamily="34" charset="0"/>
              </a:rPr>
              <a:t>Ryan and Deci.  American Psychologist 2000</a:t>
            </a:r>
          </a:p>
          <a:p>
            <a:pPr algn="ctr" eaLnBrk="1" hangingPunct="1"/>
            <a:r>
              <a:rPr lang="en-US" altLang="en-US" sz="1100" i="1" dirty="0" err="1">
                <a:latin typeface="Calibri" panose="020F0502020204030204" pitchFamily="34" charset="0"/>
                <a:ea typeface="Verdana" panose="020B0604030504040204" pitchFamily="34" charset="0"/>
                <a:cs typeface="Verdana" panose="020B0604030504040204" pitchFamily="34" charset="0"/>
              </a:rPr>
              <a:t>Kusurkar</a:t>
            </a:r>
            <a:r>
              <a:rPr lang="en-US" altLang="en-US" sz="1100" i="1" dirty="0">
                <a:latin typeface="Calibri" panose="020F0502020204030204" pitchFamily="34" charset="0"/>
                <a:ea typeface="Verdana" panose="020B0604030504040204" pitchFamily="34" charset="0"/>
                <a:cs typeface="Verdana" panose="020B0604030504040204" pitchFamily="34" charset="0"/>
              </a:rPr>
              <a:t> and ten Cate.  Academic Medicine 2013</a:t>
            </a:r>
          </a:p>
          <a:p>
            <a:pPr algn="ctr" eaLnBrk="1" hangingPunct="1"/>
            <a:r>
              <a:rPr lang="en-US" altLang="en-US" sz="1100" i="1" dirty="0" err="1">
                <a:latin typeface="Calibri" panose="020F0502020204030204" pitchFamily="34" charset="0"/>
                <a:ea typeface="Verdana" panose="020B0604030504040204" pitchFamily="34" charset="0"/>
                <a:cs typeface="Verdana" panose="020B0604030504040204" pitchFamily="34" charset="0"/>
              </a:rPr>
              <a:t>Lyness</a:t>
            </a:r>
            <a:r>
              <a:rPr lang="en-US" altLang="en-US" sz="1100" i="1" dirty="0">
                <a:latin typeface="Calibri" panose="020F0502020204030204" pitchFamily="34" charset="0"/>
                <a:ea typeface="Verdana" panose="020B0604030504040204" pitchFamily="34" charset="0"/>
                <a:cs typeface="Verdana" panose="020B0604030504040204" pitchFamily="34" charset="0"/>
              </a:rPr>
              <a:t> et al.  BMC Medical Education 2013.</a:t>
            </a:r>
          </a:p>
        </p:txBody>
      </p:sp>
      <p:pic>
        <p:nvPicPr>
          <p:cNvPr id="4" name="Picture 3"/>
          <p:cNvPicPr>
            <a:picLocks noChangeAspect="1"/>
          </p:cNvPicPr>
          <p:nvPr/>
        </p:nvPicPr>
        <p:blipFill>
          <a:blip r:embed="rId4"/>
          <a:stretch>
            <a:fillRect/>
          </a:stretch>
        </p:blipFill>
        <p:spPr>
          <a:xfrm>
            <a:off x="56943" y="3866075"/>
            <a:ext cx="1045716" cy="1148493"/>
          </a:xfrm>
          <a:prstGeom prst="rect">
            <a:avLst/>
          </a:prstGeom>
        </p:spPr>
      </p:pic>
    </p:spTree>
    <p:extLst>
      <p:ext uri="{BB962C8B-B14F-4D97-AF65-F5344CB8AC3E}">
        <p14:creationId xmlns:p14="http://schemas.microsoft.com/office/powerpoint/2010/main" val="9237165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9318" y="614183"/>
            <a:ext cx="5566661" cy="676680"/>
          </a:xfrm>
        </p:spPr>
        <p:txBody>
          <a:bodyPr>
            <a:normAutofit fontScale="90000"/>
          </a:bodyPr>
          <a:lstStyle/>
          <a:p>
            <a:r>
              <a:rPr lang="en-US" dirty="0"/>
              <a:t>Catch Learners Doing things Well</a:t>
            </a:r>
          </a:p>
        </p:txBody>
      </p:sp>
      <p:sp>
        <p:nvSpPr>
          <p:cNvPr id="4" name="Slide Number Placeholder 3"/>
          <p:cNvSpPr>
            <a:spLocks noGrp="1"/>
          </p:cNvSpPr>
          <p:nvPr>
            <p:ph type="sldNum" sz="quarter" idx="10"/>
          </p:nvPr>
        </p:nvSpPr>
        <p:spPr/>
        <p:txBody>
          <a:bodyPr/>
          <a:lstStyle/>
          <a:p>
            <a:fld id="{2066355A-084C-D24E-9AD2-7E4FC41EA627}" type="slidenum">
              <a:rPr lang="en-US" smtClean="0"/>
              <a:pPr/>
              <a:t>47</a:t>
            </a:fld>
            <a:endParaRPr lang="en-US" dirty="0"/>
          </a:p>
        </p:txBody>
      </p:sp>
      <p:pic>
        <p:nvPicPr>
          <p:cNvPr id="5" name="Picture 4"/>
          <p:cNvPicPr>
            <a:picLocks noChangeAspect="1"/>
          </p:cNvPicPr>
          <p:nvPr/>
        </p:nvPicPr>
        <p:blipFill>
          <a:blip r:embed="rId3"/>
          <a:stretch>
            <a:fillRect/>
          </a:stretch>
        </p:blipFill>
        <p:spPr>
          <a:xfrm>
            <a:off x="2598821" y="1195896"/>
            <a:ext cx="3530266" cy="3530266"/>
          </a:xfrm>
          <a:prstGeom prst="rect">
            <a:avLst/>
          </a:prstGeom>
        </p:spPr>
      </p:pic>
      <p:pic>
        <p:nvPicPr>
          <p:cNvPr id="6" name="Picture 5"/>
          <p:cNvPicPr>
            <a:picLocks noChangeAspect="1"/>
          </p:cNvPicPr>
          <p:nvPr/>
        </p:nvPicPr>
        <p:blipFill>
          <a:blip r:embed="rId4"/>
          <a:stretch>
            <a:fillRect/>
          </a:stretch>
        </p:blipFill>
        <p:spPr>
          <a:xfrm>
            <a:off x="56943" y="3866075"/>
            <a:ext cx="1045716" cy="1148493"/>
          </a:xfrm>
          <a:prstGeom prst="rect">
            <a:avLst/>
          </a:prstGeom>
        </p:spPr>
      </p:pic>
      <p:sp>
        <p:nvSpPr>
          <p:cNvPr id="3" name="TextBox 2"/>
          <p:cNvSpPr txBox="1"/>
          <p:nvPr/>
        </p:nvSpPr>
        <p:spPr>
          <a:xfrm>
            <a:off x="6053353" y="4472405"/>
            <a:ext cx="2474259" cy="600164"/>
          </a:xfrm>
          <a:prstGeom prst="rect">
            <a:avLst/>
          </a:prstGeom>
          <a:noFill/>
        </p:spPr>
        <p:txBody>
          <a:bodyPr wrap="square" rtlCol="0">
            <a:spAutoFit/>
          </a:bodyPr>
          <a:lstStyle/>
          <a:p>
            <a:pPr algn="ctr"/>
            <a:r>
              <a:rPr lang="en-US" sz="1100" i="1" dirty="0" err="1"/>
              <a:t>Hierck</a:t>
            </a:r>
            <a:r>
              <a:rPr lang="en-US" sz="1100" i="1" dirty="0"/>
              <a:t>, Tom. Seven Keys to a Positive Learning Environment in Your Classroom. 2017.</a:t>
            </a:r>
          </a:p>
        </p:txBody>
      </p:sp>
    </p:spTree>
    <p:extLst>
      <p:ext uri="{BB962C8B-B14F-4D97-AF65-F5344CB8AC3E}">
        <p14:creationId xmlns:p14="http://schemas.microsoft.com/office/powerpoint/2010/main" val="4182876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066355A-084C-D24E-9AD2-7E4FC41EA627}" type="slidenum">
              <a:rPr lang="en-US" smtClean="0"/>
              <a:pPr/>
              <a:t>48</a:t>
            </a:fld>
            <a:endParaRPr lang="en-US" dirty="0"/>
          </a:p>
        </p:txBody>
      </p:sp>
      <p:pic>
        <p:nvPicPr>
          <p:cNvPr id="6" name="Content Placeholder 5"/>
          <p:cNvPicPr>
            <a:picLocks noGrp="1" noChangeAspect="1"/>
          </p:cNvPicPr>
          <p:nvPr>
            <p:ph idx="1"/>
          </p:nvPr>
        </p:nvPicPr>
        <p:blipFill>
          <a:blip r:embed="rId3"/>
          <a:stretch>
            <a:fillRect/>
          </a:stretch>
        </p:blipFill>
        <p:spPr>
          <a:xfrm>
            <a:off x="1855694" y="1100951"/>
            <a:ext cx="5089948" cy="3667166"/>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7" name="Picture 6"/>
          <p:cNvPicPr>
            <a:picLocks noChangeAspect="1"/>
          </p:cNvPicPr>
          <p:nvPr/>
        </p:nvPicPr>
        <p:blipFill>
          <a:blip r:embed="rId4"/>
          <a:stretch>
            <a:fillRect/>
          </a:stretch>
        </p:blipFill>
        <p:spPr>
          <a:xfrm>
            <a:off x="56943" y="3866075"/>
            <a:ext cx="1045716" cy="1148493"/>
          </a:xfrm>
          <a:prstGeom prst="rect">
            <a:avLst/>
          </a:prstGeom>
        </p:spPr>
      </p:pic>
    </p:spTree>
    <p:extLst>
      <p:ext uri="{BB962C8B-B14F-4D97-AF65-F5344CB8AC3E}">
        <p14:creationId xmlns:p14="http://schemas.microsoft.com/office/powerpoint/2010/main" val="21955528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p:cNvPr>
          <p:cNvPicPr>
            <a:picLocks noChangeAspect="1"/>
          </p:cNvPicPr>
          <p:nvPr/>
        </p:nvPicPr>
        <p:blipFill>
          <a:blip r:embed="rId2"/>
          <a:stretch>
            <a:fillRect/>
          </a:stretch>
        </p:blipFill>
        <p:spPr>
          <a:xfrm>
            <a:off x="1909483" y="981748"/>
            <a:ext cx="5083098" cy="3387885"/>
          </a:xfrm>
          <a:prstGeom prst="rect">
            <a:avLst/>
          </a:prstGeom>
          <a:ln>
            <a:noFill/>
          </a:ln>
          <a:effectLst>
            <a:softEdge rad="112500"/>
          </a:effectLst>
        </p:spPr>
      </p:pic>
      <p:pic>
        <p:nvPicPr>
          <p:cNvPr id="5" name="Picture 4"/>
          <p:cNvPicPr>
            <a:picLocks noChangeAspect="1"/>
          </p:cNvPicPr>
          <p:nvPr/>
        </p:nvPicPr>
        <p:blipFill>
          <a:blip r:embed="rId3"/>
          <a:stretch>
            <a:fillRect/>
          </a:stretch>
        </p:blipFill>
        <p:spPr>
          <a:xfrm>
            <a:off x="56943" y="3866075"/>
            <a:ext cx="1045716" cy="1148493"/>
          </a:xfrm>
          <a:prstGeom prst="rect">
            <a:avLst/>
          </a:prstGeom>
        </p:spPr>
      </p:pic>
      <p:sp>
        <p:nvSpPr>
          <p:cNvPr id="3" name="Rectangle 2"/>
          <p:cNvSpPr/>
          <p:nvPr/>
        </p:nvSpPr>
        <p:spPr>
          <a:xfrm>
            <a:off x="5050970" y="4475213"/>
            <a:ext cx="3672115" cy="528350"/>
          </a:xfrm>
          <a:prstGeom prst="rect">
            <a:avLst/>
          </a:prstGeom>
        </p:spPr>
        <p:txBody>
          <a:bodyPr wrap="square">
            <a:spAutoFit/>
          </a:bodyPr>
          <a:lstStyle/>
          <a:p>
            <a:pPr algn="ctr">
              <a:lnSpc>
                <a:spcPts val="1700"/>
              </a:lnSpc>
            </a:pPr>
            <a:r>
              <a:rPr lang="en-US" sz="1100" i="1" dirty="0">
                <a:solidFill>
                  <a:srgbClr val="222222"/>
                </a:solidFill>
              </a:rPr>
              <a:t>Kendall ML et al. The learning environment for junior doctor training—what hinders, what helps. Medical teacher. 2005.</a:t>
            </a:r>
            <a:endParaRPr lang="en-US" sz="1100" i="1" dirty="0"/>
          </a:p>
        </p:txBody>
      </p:sp>
    </p:spTree>
    <p:extLst>
      <p:ext uri="{BB962C8B-B14F-4D97-AF65-F5344CB8AC3E}">
        <p14:creationId xmlns:p14="http://schemas.microsoft.com/office/powerpoint/2010/main" val="19052863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B06842-EFE3-4E71-B080-7949ADB27D7C}"/>
              </a:ext>
            </a:extLst>
          </p:cNvPr>
          <p:cNvPicPr>
            <a:picLocks noChangeAspect="1"/>
          </p:cNvPicPr>
          <p:nvPr/>
        </p:nvPicPr>
        <p:blipFill>
          <a:blip r:embed="rId3"/>
          <a:stretch>
            <a:fillRect/>
          </a:stretch>
        </p:blipFill>
        <p:spPr>
          <a:xfrm>
            <a:off x="-57665" y="0"/>
            <a:ext cx="9144000" cy="5216920"/>
          </a:xfrm>
          <a:prstGeom prst="rect">
            <a:avLst/>
          </a:prstGeom>
        </p:spPr>
      </p:pic>
      <p:sp>
        <p:nvSpPr>
          <p:cNvPr id="5" name="Text Placeholder 4"/>
          <p:cNvSpPr>
            <a:spLocks noGrp="1"/>
          </p:cNvSpPr>
          <p:nvPr>
            <p:ph idx="1"/>
          </p:nvPr>
        </p:nvSpPr>
        <p:spPr>
          <a:xfrm>
            <a:off x="2560319" y="1381575"/>
            <a:ext cx="5933069" cy="3165228"/>
          </a:xfrm>
        </p:spPr>
        <p:txBody>
          <a:bodyPr>
            <a:normAutofit/>
          </a:bodyPr>
          <a:lstStyle/>
          <a:p>
            <a:pPr marL="0" indent="0" algn="ctr">
              <a:buNone/>
            </a:pPr>
            <a:r>
              <a:rPr lang="en-US" sz="2000" b="1" i="1" dirty="0"/>
              <a:t>“A professor knowing your name makes you feel as if you’re a part of the process, rather than just being swallowed by it.”</a:t>
            </a:r>
            <a:endParaRPr lang="en-US" sz="2000" b="1" dirty="0"/>
          </a:p>
        </p:txBody>
      </p:sp>
      <p:sp>
        <p:nvSpPr>
          <p:cNvPr id="4" name="Slide Number Placeholder 3"/>
          <p:cNvSpPr>
            <a:spLocks noGrp="1"/>
          </p:cNvSpPr>
          <p:nvPr>
            <p:ph type="sldNum" sz="quarter" idx="10"/>
          </p:nvPr>
        </p:nvSpPr>
        <p:spPr/>
        <p:txBody>
          <a:bodyPr/>
          <a:lstStyle/>
          <a:p>
            <a:fld id="{2066355A-084C-D24E-9AD2-7E4FC41EA627}" type="slidenum">
              <a:rPr lang="en-US" smtClean="0"/>
              <a:pPr/>
              <a:t>5</a:t>
            </a:fld>
            <a:endParaRPr lang="en-US" dirty="0"/>
          </a:p>
        </p:txBody>
      </p:sp>
      <p:sp>
        <p:nvSpPr>
          <p:cNvPr id="8" name="TextBox 7"/>
          <p:cNvSpPr txBox="1"/>
          <p:nvPr/>
        </p:nvSpPr>
        <p:spPr>
          <a:xfrm>
            <a:off x="6353503" y="3942114"/>
            <a:ext cx="2333297" cy="461665"/>
          </a:xfrm>
          <a:prstGeom prst="rect">
            <a:avLst/>
          </a:prstGeom>
          <a:noFill/>
        </p:spPr>
        <p:txBody>
          <a:bodyPr wrap="square" rtlCol="0">
            <a:spAutoFit/>
          </a:bodyPr>
          <a:lstStyle/>
          <a:p>
            <a:r>
              <a:rPr lang="en-US" sz="2400" i="1" dirty="0"/>
              <a:t>- </a:t>
            </a:r>
            <a:r>
              <a:rPr lang="en-US" sz="2400" b="1" i="1" dirty="0"/>
              <a:t>Elaine</a:t>
            </a:r>
          </a:p>
        </p:txBody>
      </p:sp>
    </p:spTree>
    <p:extLst>
      <p:ext uri="{BB962C8B-B14F-4D97-AF65-F5344CB8AC3E}">
        <p14:creationId xmlns:p14="http://schemas.microsoft.com/office/powerpoint/2010/main" val="23185857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9318" y="614183"/>
            <a:ext cx="6461001" cy="676680"/>
          </a:xfrm>
        </p:spPr>
        <p:txBody>
          <a:bodyPr>
            <a:normAutofit fontScale="90000"/>
          </a:bodyPr>
          <a:lstStyle/>
          <a:p>
            <a:r>
              <a:rPr lang="en-US" dirty="0"/>
              <a:t>Actions:  Set Learners Up for Success</a:t>
            </a:r>
          </a:p>
        </p:txBody>
      </p:sp>
      <p:sp>
        <p:nvSpPr>
          <p:cNvPr id="3" name="Content Placeholder 2"/>
          <p:cNvSpPr>
            <a:spLocks noGrp="1"/>
          </p:cNvSpPr>
          <p:nvPr>
            <p:ph idx="1"/>
          </p:nvPr>
        </p:nvSpPr>
        <p:spPr/>
        <p:txBody>
          <a:bodyPr/>
          <a:lstStyle/>
          <a:p>
            <a:r>
              <a:rPr lang="en-US" dirty="0"/>
              <a:t>Set clear expectations and link to learning objectives</a:t>
            </a:r>
          </a:p>
          <a:p>
            <a:r>
              <a:rPr lang="en-US" dirty="0"/>
              <a:t>Prime the learners, give them the scaffolding to succeed</a:t>
            </a:r>
          </a:p>
          <a:p>
            <a:r>
              <a:rPr lang="en-US" dirty="0"/>
              <a:t>4:1  positive reinforcement : corrective feedback</a:t>
            </a:r>
          </a:p>
          <a:p>
            <a:r>
              <a:rPr lang="en-US" dirty="0"/>
              <a:t>When giving feedback, give learners time to improve</a:t>
            </a:r>
          </a:p>
          <a:p>
            <a:r>
              <a:rPr lang="en-US" dirty="0"/>
              <a:t>Coach for improvement</a:t>
            </a:r>
          </a:p>
          <a:p>
            <a:r>
              <a:rPr lang="en-US" dirty="0"/>
              <a:t>Individualize curricula and learning environments</a:t>
            </a:r>
          </a:p>
        </p:txBody>
      </p:sp>
      <p:sp>
        <p:nvSpPr>
          <p:cNvPr id="4" name="Slide Number Placeholder 3"/>
          <p:cNvSpPr>
            <a:spLocks noGrp="1"/>
          </p:cNvSpPr>
          <p:nvPr>
            <p:ph type="sldNum" sz="quarter" idx="10"/>
          </p:nvPr>
        </p:nvSpPr>
        <p:spPr/>
        <p:txBody>
          <a:bodyPr/>
          <a:lstStyle/>
          <a:p>
            <a:fld id="{2066355A-084C-D24E-9AD2-7E4FC41EA627}" type="slidenum">
              <a:rPr lang="en-US" smtClean="0"/>
              <a:pPr/>
              <a:t>50</a:t>
            </a:fld>
            <a:endParaRPr lang="en-US" dirty="0"/>
          </a:p>
        </p:txBody>
      </p:sp>
      <p:pic>
        <p:nvPicPr>
          <p:cNvPr id="5" name="Picture 4"/>
          <p:cNvPicPr>
            <a:picLocks noChangeAspect="1"/>
          </p:cNvPicPr>
          <p:nvPr/>
        </p:nvPicPr>
        <p:blipFill>
          <a:blip r:embed="rId3"/>
          <a:stretch>
            <a:fillRect/>
          </a:stretch>
        </p:blipFill>
        <p:spPr>
          <a:xfrm>
            <a:off x="56943" y="3866075"/>
            <a:ext cx="1045716" cy="1148493"/>
          </a:xfrm>
          <a:prstGeom prst="rect">
            <a:avLst/>
          </a:prstGeom>
        </p:spPr>
      </p:pic>
    </p:spTree>
    <p:extLst>
      <p:ext uri="{BB962C8B-B14F-4D97-AF65-F5344CB8AC3E}">
        <p14:creationId xmlns:p14="http://schemas.microsoft.com/office/powerpoint/2010/main" val="16864371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066355A-084C-D24E-9AD2-7E4FC41EA627}" type="slidenum">
              <a:rPr lang="en-US" smtClean="0"/>
              <a:pPr/>
              <a:t>51</a:t>
            </a:fld>
            <a:endParaRPr lang="en-US" dirty="0"/>
          </a:p>
        </p:txBody>
      </p:sp>
      <p:sp>
        <p:nvSpPr>
          <p:cNvPr id="7" name="Rectangle 6"/>
          <p:cNvSpPr/>
          <p:nvPr/>
        </p:nvSpPr>
        <p:spPr>
          <a:xfrm>
            <a:off x="1546451" y="1886285"/>
            <a:ext cx="6266329" cy="1477328"/>
          </a:xfrm>
          <a:prstGeom prst="rect">
            <a:avLst/>
          </a:prstGeom>
        </p:spPr>
        <p:txBody>
          <a:bodyPr wrap="square">
            <a:spAutoFit/>
          </a:bodyPr>
          <a:lstStyle/>
          <a:p>
            <a:pPr algn="ctr"/>
            <a:r>
              <a:rPr lang="en-US" sz="4500" b="1" dirty="0">
                <a:solidFill>
                  <a:prstClr val="black"/>
                </a:solidFill>
                <a:ea typeface="+mj-ea"/>
                <a:cs typeface="+mj-cs"/>
              </a:rPr>
              <a:t>Habit 5:  Be a Super (Role) Model</a:t>
            </a:r>
            <a:endParaRPr lang="en-US" dirty="0"/>
          </a:p>
        </p:txBody>
      </p:sp>
      <p:sp>
        <p:nvSpPr>
          <p:cNvPr id="3" name="TextBox 2"/>
          <p:cNvSpPr txBox="1"/>
          <p:nvPr/>
        </p:nvSpPr>
        <p:spPr>
          <a:xfrm>
            <a:off x="336176" y="7961908"/>
            <a:ext cx="133319" cy="3139321"/>
          </a:xfrm>
          <a:prstGeom prst="rect">
            <a:avLst/>
          </a:prstGeom>
          <a:noFill/>
        </p:spPr>
        <p:txBody>
          <a:bodyPr wrap="square" rtlCol="0">
            <a:spAutoFit/>
          </a:bodyPr>
          <a:lstStyle/>
          <a:p>
            <a:r>
              <a:rPr lang="en-US" b="1" dirty="0">
                <a:solidFill>
                  <a:schemeClr val="bg1"/>
                </a:solidFill>
              </a:rPr>
              <a:t>E=Education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176" y="3671755"/>
            <a:ext cx="1358822" cy="1350722"/>
          </a:xfrm>
          <a:prstGeom prst="rect">
            <a:avLst/>
          </a:prstGeom>
        </p:spPr>
      </p:pic>
      <p:sp>
        <p:nvSpPr>
          <p:cNvPr id="2" name="TextBox 1"/>
          <p:cNvSpPr txBox="1"/>
          <p:nvPr/>
        </p:nvSpPr>
        <p:spPr>
          <a:xfrm>
            <a:off x="5150223" y="4552673"/>
            <a:ext cx="3442447" cy="430887"/>
          </a:xfrm>
          <a:prstGeom prst="rect">
            <a:avLst/>
          </a:prstGeom>
          <a:noFill/>
        </p:spPr>
        <p:txBody>
          <a:bodyPr wrap="square" rtlCol="0">
            <a:spAutoFit/>
          </a:bodyPr>
          <a:lstStyle/>
          <a:p>
            <a:pPr algn="ctr"/>
            <a:r>
              <a:rPr lang="en-US" sz="1100" i="1" dirty="0" err="1"/>
              <a:t>Passi</a:t>
            </a:r>
            <a:r>
              <a:rPr lang="en-US" sz="1100" i="1" dirty="0"/>
              <a:t> V, et al. Doctor role modelling in medical education: BEME Guide No. 27. Medical teacher. 2013.</a:t>
            </a:r>
          </a:p>
        </p:txBody>
      </p:sp>
      <p:pic>
        <p:nvPicPr>
          <p:cNvPr id="8" name="Picture 7">
            <a:extLst>
              <a:ext uri="{FF2B5EF4-FFF2-40B4-BE49-F238E27FC236}">
                <a16:creationId xmlns:a16="http://schemas.microsoft.com/office/drawing/2014/main" id="{A3C349D3-3CB6-4CD6-8490-309E6DF7AA01}"/>
              </a:ext>
            </a:extLst>
          </p:cNvPr>
          <p:cNvPicPr>
            <a:picLocks noChangeAspect="1"/>
          </p:cNvPicPr>
          <p:nvPr/>
        </p:nvPicPr>
        <p:blipFill>
          <a:blip r:embed="rId4"/>
          <a:stretch>
            <a:fillRect/>
          </a:stretch>
        </p:blipFill>
        <p:spPr>
          <a:xfrm rot="10800000">
            <a:off x="2794" y="-1021196"/>
            <a:ext cx="9141206" cy="4735893"/>
          </a:xfrm>
          <a:prstGeom prst="rect">
            <a:avLst/>
          </a:prstGeom>
        </p:spPr>
      </p:pic>
    </p:spTree>
    <p:extLst>
      <p:ext uri="{BB962C8B-B14F-4D97-AF65-F5344CB8AC3E}">
        <p14:creationId xmlns:p14="http://schemas.microsoft.com/office/powerpoint/2010/main" val="42206737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stretch>
            <a:fillRect/>
          </a:stretch>
        </p:blipFill>
        <p:spPr>
          <a:xfrm>
            <a:off x="1519518" y="910045"/>
            <a:ext cx="5588075" cy="3721149"/>
          </a:xfrm>
          <a:prstGeom prst="rect">
            <a:avLst/>
          </a:prstGeom>
          <a:ln>
            <a:noFill/>
          </a:ln>
          <a:effectLst>
            <a:softEdge rad="112500"/>
          </a:effectLst>
        </p:spPr>
      </p:pic>
      <p:sp>
        <p:nvSpPr>
          <p:cNvPr id="2" name="Slide Number Placeholder 1"/>
          <p:cNvSpPr>
            <a:spLocks noGrp="1"/>
          </p:cNvSpPr>
          <p:nvPr>
            <p:ph type="sldNum" sz="quarter" idx="10"/>
          </p:nvPr>
        </p:nvSpPr>
        <p:spPr/>
        <p:txBody>
          <a:bodyPr/>
          <a:lstStyle/>
          <a:p>
            <a:fld id="{2066355A-084C-D24E-9AD2-7E4FC41EA627}" type="slidenum">
              <a:rPr lang="en-US" smtClean="0"/>
              <a:pPr/>
              <a:t>52</a:t>
            </a:fld>
            <a:endParaRPr lang="en-US" dirty="0"/>
          </a:p>
        </p:txBody>
      </p:sp>
      <p:pic>
        <p:nvPicPr>
          <p:cNvPr id="8" name="Picture 7"/>
          <p:cNvPicPr>
            <a:picLocks noChangeAspect="1"/>
          </p:cNvPicPr>
          <p:nvPr/>
        </p:nvPicPr>
        <p:blipFill>
          <a:blip r:embed="rId4"/>
          <a:stretch>
            <a:fillRect/>
          </a:stretch>
        </p:blipFill>
        <p:spPr>
          <a:xfrm>
            <a:off x="193775" y="4120731"/>
            <a:ext cx="957155" cy="951058"/>
          </a:xfrm>
          <a:prstGeom prst="rect">
            <a:avLst/>
          </a:prstGeom>
        </p:spPr>
      </p:pic>
      <p:pic>
        <p:nvPicPr>
          <p:cNvPr id="5" name="Picture 4" descr="BCM_Logo_Spot.ep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63143" y="733716"/>
            <a:ext cx="916437" cy="43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TCH_Stacked.eps"/>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24992" y="96786"/>
            <a:ext cx="890045" cy="58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11995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Promote a Feedback Culture</a:t>
            </a:r>
          </a:p>
        </p:txBody>
      </p:sp>
      <p:sp>
        <p:nvSpPr>
          <p:cNvPr id="4" name="Slide Number Placeholder 3"/>
          <p:cNvSpPr>
            <a:spLocks noGrp="1"/>
          </p:cNvSpPr>
          <p:nvPr>
            <p:ph type="sldNum" sz="quarter" idx="10"/>
          </p:nvPr>
        </p:nvSpPr>
        <p:spPr/>
        <p:txBody>
          <a:bodyPr/>
          <a:lstStyle/>
          <a:p>
            <a:fld id="{2066355A-084C-D24E-9AD2-7E4FC41EA627}" type="slidenum">
              <a:rPr lang="en-US" smtClean="0"/>
              <a:pPr/>
              <a:t>53</a:t>
            </a:fld>
            <a:endParaRPr lang="en-US" dirty="0"/>
          </a:p>
        </p:txBody>
      </p:sp>
      <p:pic>
        <p:nvPicPr>
          <p:cNvPr id="5" name="Picture 4"/>
          <p:cNvPicPr>
            <a:picLocks noChangeAspect="1"/>
          </p:cNvPicPr>
          <p:nvPr/>
        </p:nvPicPr>
        <p:blipFill>
          <a:blip r:embed="rId3"/>
          <a:stretch>
            <a:fillRect/>
          </a:stretch>
        </p:blipFill>
        <p:spPr>
          <a:xfrm>
            <a:off x="503057" y="3953981"/>
            <a:ext cx="957155" cy="951058"/>
          </a:xfrm>
          <a:prstGeom prst="rect">
            <a:avLst/>
          </a:prstGeom>
        </p:spPr>
      </p:pic>
      <p:pic>
        <p:nvPicPr>
          <p:cNvPr id="6" name="Picture 5"/>
          <p:cNvPicPr>
            <a:picLocks noChangeAspect="1"/>
          </p:cNvPicPr>
          <p:nvPr/>
        </p:nvPicPr>
        <p:blipFill>
          <a:blip r:embed="rId4"/>
          <a:stretch>
            <a:fillRect/>
          </a:stretch>
        </p:blipFill>
        <p:spPr>
          <a:xfrm>
            <a:off x="2235776" y="1785937"/>
            <a:ext cx="4026911" cy="1871663"/>
          </a:xfrm>
          <a:prstGeom prst="rect">
            <a:avLst/>
          </a:prstGeom>
        </p:spPr>
      </p:pic>
      <p:sp>
        <p:nvSpPr>
          <p:cNvPr id="8" name="TextBox 7"/>
          <p:cNvSpPr txBox="1"/>
          <p:nvPr/>
        </p:nvSpPr>
        <p:spPr>
          <a:xfrm>
            <a:off x="4832271" y="4429510"/>
            <a:ext cx="3827417" cy="600164"/>
          </a:xfrm>
          <a:prstGeom prst="rect">
            <a:avLst/>
          </a:prstGeom>
          <a:noFill/>
        </p:spPr>
        <p:txBody>
          <a:bodyPr wrap="square" rtlCol="0">
            <a:spAutoFit/>
          </a:bodyPr>
          <a:lstStyle/>
          <a:p>
            <a:pPr algn="ctr"/>
            <a:r>
              <a:rPr lang="en-US" sz="1100" i="1" dirty="0" err="1"/>
              <a:t>Ramani</a:t>
            </a:r>
            <a:r>
              <a:rPr lang="en-US" sz="1100" i="1" dirty="0"/>
              <a:t> S, et al. Twelve tips to promote a feedback culture with a growth mind-set: Swinging the feedback pendulum from recipes to relationships. Medical teacher. 2018.</a:t>
            </a:r>
          </a:p>
        </p:txBody>
      </p:sp>
      <p:pic>
        <p:nvPicPr>
          <p:cNvPr id="7" name="Picture 3" descr="TCH_Stacked.ep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24992" y="96786"/>
            <a:ext cx="890045" cy="58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BCM_Logo_Spot.eps"/>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963143" y="733716"/>
            <a:ext cx="916437" cy="43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30929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Predominance of Learning through Role-modeling</a:t>
            </a:r>
          </a:p>
        </p:txBody>
      </p:sp>
      <p:sp>
        <p:nvSpPr>
          <p:cNvPr id="3" name="Content Placeholder 2"/>
          <p:cNvSpPr>
            <a:spLocks noGrp="1"/>
          </p:cNvSpPr>
          <p:nvPr>
            <p:ph idx="1"/>
          </p:nvPr>
        </p:nvSpPr>
        <p:spPr/>
        <p:txBody>
          <a:bodyPr/>
          <a:lstStyle/>
          <a:p>
            <a:r>
              <a:rPr lang="en-US" dirty="0"/>
              <a:t>More profound learning in the implicit (hidden) curriculum </a:t>
            </a:r>
          </a:p>
          <a:p>
            <a:pPr lvl="1">
              <a:buClr>
                <a:schemeClr val="accent6">
                  <a:lumMod val="75000"/>
                </a:schemeClr>
              </a:buClr>
              <a:buFont typeface="Wingdings" panose="05000000000000000000" pitchFamily="2" charset="2"/>
              <a:buChar char="Ø"/>
            </a:pPr>
            <a:r>
              <a:rPr lang="en-US" dirty="0"/>
              <a:t>5 out of 6 ACGME CLER focus areas</a:t>
            </a:r>
          </a:p>
          <a:p>
            <a:pPr lvl="1">
              <a:buClr>
                <a:schemeClr val="accent6">
                  <a:lumMod val="75000"/>
                </a:schemeClr>
              </a:buClr>
              <a:buFont typeface="Wingdings" panose="05000000000000000000" pitchFamily="2" charset="2"/>
              <a:buChar char="Ø"/>
            </a:pPr>
            <a:r>
              <a:rPr lang="en-US" dirty="0"/>
              <a:t>Health care quality was learned more explicitly</a:t>
            </a:r>
          </a:p>
          <a:p>
            <a:r>
              <a:rPr lang="en-US" dirty="0"/>
              <a:t>Learning hindered by what was not seen</a:t>
            </a:r>
          </a:p>
          <a:p>
            <a:r>
              <a:rPr lang="en-US" dirty="0"/>
              <a:t>Passive enculturation and culture (Trainees “picked” things up)</a:t>
            </a:r>
          </a:p>
        </p:txBody>
      </p:sp>
      <p:sp>
        <p:nvSpPr>
          <p:cNvPr id="4" name="Slide Number Placeholder 3"/>
          <p:cNvSpPr>
            <a:spLocks noGrp="1"/>
          </p:cNvSpPr>
          <p:nvPr>
            <p:ph type="sldNum" sz="quarter" idx="10"/>
          </p:nvPr>
        </p:nvSpPr>
        <p:spPr/>
        <p:txBody>
          <a:bodyPr/>
          <a:lstStyle/>
          <a:p>
            <a:fld id="{2066355A-084C-D24E-9AD2-7E4FC41EA627}" type="slidenum">
              <a:rPr lang="en-US" smtClean="0"/>
              <a:pPr/>
              <a:t>54</a:t>
            </a:fld>
            <a:endParaRPr lang="en-US" dirty="0"/>
          </a:p>
        </p:txBody>
      </p:sp>
      <p:sp>
        <p:nvSpPr>
          <p:cNvPr id="5" name="TextBox 4"/>
          <p:cNvSpPr txBox="1"/>
          <p:nvPr/>
        </p:nvSpPr>
        <p:spPr>
          <a:xfrm>
            <a:off x="3512456" y="4412028"/>
            <a:ext cx="5100491" cy="600164"/>
          </a:xfrm>
          <a:prstGeom prst="rect">
            <a:avLst/>
          </a:prstGeom>
          <a:noFill/>
        </p:spPr>
        <p:txBody>
          <a:bodyPr wrap="square" rtlCol="0">
            <a:spAutoFit/>
          </a:bodyPr>
          <a:lstStyle/>
          <a:p>
            <a:pPr algn="ctr"/>
            <a:r>
              <a:rPr lang="en-US" sz="1100" i="1" dirty="0" err="1"/>
              <a:t>Balmer</a:t>
            </a:r>
            <a:r>
              <a:rPr lang="en-US" sz="1100" i="1" dirty="0"/>
              <a:t>, DF., et al. "Learning across the explicit, implicit, and extra-curricula: an exploratory study of the relative proportions of residents’ perceived learning in clinical areas at three pediatric residency programs." Academic Medicine. 2015.</a:t>
            </a:r>
          </a:p>
        </p:txBody>
      </p:sp>
      <p:pic>
        <p:nvPicPr>
          <p:cNvPr id="7" name="Picture 6"/>
          <p:cNvPicPr>
            <a:picLocks noChangeAspect="1"/>
          </p:cNvPicPr>
          <p:nvPr/>
        </p:nvPicPr>
        <p:blipFill>
          <a:blip r:embed="rId3"/>
          <a:stretch>
            <a:fillRect/>
          </a:stretch>
        </p:blipFill>
        <p:spPr>
          <a:xfrm>
            <a:off x="262892" y="4111946"/>
            <a:ext cx="958405" cy="954107"/>
          </a:xfrm>
          <a:prstGeom prst="rect">
            <a:avLst/>
          </a:prstGeom>
        </p:spPr>
      </p:pic>
    </p:spTree>
    <p:extLst>
      <p:ext uri="{BB962C8B-B14F-4D97-AF65-F5344CB8AC3E}">
        <p14:creationId xmlns:p14="http://schemas.microsoft.com/office/powerpoint/2010/main" val="41432525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Workplace Incivility</a:t>
            </a:r>
          </a:p>
        </p:txBody>
      </p:sp>
      <p:sp>
        <p:nvSpPr>
          <p:cNvPr id="3" name="Content Placeholder 2"/>
          <p:cNvSpPr>
            <a:spLocks noGrp="1"/>
          </p:cNvSpPr>
          <p:nvPr>
            <p:ph idx="1"/>
          </p:nvPr>
        </p:nvSpPr>
        <p:spPr/>
        <p:txBody>
          <a:bodyPr/>
          <a:lstStyle/>
          <a:p>
            <a:r>
              <a:rPr lang="en-US" dirty="0"/>
              <a:t>Negatively affects</a:t>
            </a:r>
          </a:p>
          <a:p>
            <a:pPr lvl="1">
              <a:buClr>
                <a:schemeClr val="accent6">
                  <a:lumMod val="75000"/>
                </a:schemeClr>
              </a:buClr>
              <a:buFont typeface="Wingdings" panose="05000000000000000000" pitchFamily="2" charset="2"/>
              <a:buChar char="Ø"/>
            </a:pPr>
            <a:r>
              <a:rPr lang="en-US" dirty="0"/>
              <a:t>Well-being</a:t>
            </a:r>
          </a:p>
          <a:p>
            <a:pPr lvl="1">
              <a:buClr>
                <a:schemeClr val="accent6">
                  <a:lumMod val="75000"/>
                </a:schemeClr>
              </a:buClr>
              <a:buFont typeface="Wingdings" panose="05000000000000000000" pitchFamily="2" charset="2"/>
              <a:buChar char="Ø"/>
            </a:pPr>
            <a:r>
              <a:rPr lang="en-US" dirty="0"/>
              <a:t>Individual and team performance</a:t>
            </a:r>
          </a:p>
          <a:p>
            <a:pPr lvl="1">
              <a:buClr>
                <a:schemeClr val="accent6">
                  <a:lumMod val="75000"/>
                </a:schemeClr>
              </a:buClr>
              <a:buFont typeface="Wingdings" panose="05000000000000000000" pitchFamily="2" charset="2"/>
              <a:buChar char="Ø"/>
            </a:pPr>
            <a:r>
              <a:rPr lang="en-US" dirty="0"/>
              <a:t>Cognitive tasks</a:t>
            </a:r>
          </a:p>
          <a:p>
            <a:pPr lvl="1">
              <a:buClr>
                <a:schemeClr val="accent6">
                  <a:lumMod val="75000"/>
                </a:schemeClr>
              </a:buClr>
              <a:buFont typeface="Wingdings" panose="05000000000000000000" pitchFamily="2" charset="2"/>
              <a:buChar char="Ø"/>
            </a:pPr>
            <a:r>
              <a:rPr lang="en-US" dirty="0"/>
              <a:t>Helpfulness and prosocial behavior</a:t>
            </a:r>
          </a:p>
        </p:txBody>
      </p:sp>
      <p:sp>
        <p:nvSpPr>
          <p:cNvPr id="4" name="Slide Number Placeholder 3"/>
          <p:cNvSpPr>
            <a:spLocks noGrp="1"/>
          </p:cNvSpPr>
          <p:nvPr>
            <p:ph type="sldNum" sz="quarter" idx="10"/>
          </p:nvPr>
        </p:nvSpPr>
        <p:spPr/>
        <p:txBody>
          <a:bodyPr/>
          <a:lstStyle/>
          <a:p>
            <a:fld id="{2066355A-084C-D24E-9AD2-7E4FC41EA627}" type="slidenum">
              <a:rPr lang="en-US" smtClean="0"/>
              <a:pPr/>
              <a:t>55</a:t>
            </a:fld>
            <a:endParaRPr lang="en-US" dirty="0"/>
          </a:p>
        </p:txBody>
      </p:sp>
      <p:sp>
        <p:nvSpPr>
          <p:cNvPr id="5" name="TextBox 4"/>
          <p:cNvSpPr txBox="1"/>
          <p:nvPr/>
        </p:nvSpPr>
        <p:spPr>
          <a:xfrm>
            <a:off x="2955929" y="4445329"/>
            <a:ext cx="5767136" cy="738664"/>
          </a:xfrm>
          <a:prstGeom prst="rect">
            <a:avLst/>
          </a:prstGeom>
          <a:noFill/>
        </p:spPr>
        <p:txBody>
          <a:bodyPr wrap="square" rtlCol="0">
            <a:spAutoFit/>
          </a:bodyPr>
          <a:lstStyle/>
          <a:p>
            <a:pPr algn="ctr"/>
            <a:r>
              <a:rPr lang="en-US" sz="1400" dirty="0" err="1"/>
              <a:t>Slavin</a:t>
            </a:r>
            <a:r>
              <a:rPr lang="en-US" sz="1400" dirty="0"/>
              <a:t>, SJ., and </a:t>
            </a:r>
            <a:r>
              <a:rPr lang="en-US" sz="1400" dirty="0" err="1"/>
              <a:t>Chibnall</a:t>
            </a:r>
            <a:r>
              <a:rPr lang="en-US" sz="1400" dirty="0"/>
              <a:t> JT. "Mistreatment of medical students in the third year may not be the problem." Medical teacher 39, no. 8 (2017): 891-893</a:t>
            </a:r>
          </a:p>
          <a:p>
            <a:pPr algn="ctr"/>
            <a:r>
              <a:rPr lang="en-US" sz="1400" dirty="0"/>
              <a:t>.</a:t>
            </a:r>
            <a:r>
              <a:rPr lang="en-CA" sz="1400" dirty="0"/>
              <a:t> </a:t>
            </a:r>
            <a:endParaRPr lang="en-US" sz="1400" dirty="0"/>
          </a:p>
        </p:txBody>
      </p:sp>
      <p:pic>
        <p:nvPicPr>
          <p:cNvPr id="7" name="Picture 6"/>
          <p:cNvPicPr>
            <a:picLocks noChangeAspect="1"/>
          </p:cNvPicPr>
          <p:nvPr/>
        </p:nvPicPr>
        <p:blipFill>
          <a:blip r:embed="rId3"/>
          <a:stretch>
            <a:fillRect/>
          </a:stretch>
        </p:blipFill>
        <p:spPr>
          <a:xfrm>
            <a:off x="265777" y="3899647"/>
            <a:ext cx="1067045" cy="1062260"/>
          </a:xfrm>
          <a:prstGeom prst="rect">
            <a:avLst/>
          </a:prstGeom>
        </p:spPr>
      </p:pic>
    </p:spTree>
    <p:extLst>
      <p:ext uri="{BB962C8B-B14F-4D97-AF65-F5344CB8AC3E}">
        <p14:creationId xmlns:p14="http://schemas.microsoft.com/office/powerpoint/2010/main" val="36393377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Actions:  Be a Super Role Model</a:t>
            </a:r>
          </a:p>
        </p:txBody>
      </p:sp>
      <p:sp>
        <p:nvSpPr>
          <p:cNvPr id="3" name="Content Placeholder 2"/>
          <p:cNvSpPr>
            <a:spLocks noGrp="1"/>
          </p:cNvSpPr>
          <p:nvPr>
            <p:ph idx="1"/>
          </p:nvPr>
        </p:nvSpPr>
        <p:spPr/>
        <p:txBody>
          <a:bodyPr/>
          <a:lstStyle/>
          <a:p>
            <a:r>
              <a:rPr lang="en-US" dirty="0"/>
              <a:t>Be intentional with role modeling</a:t>
            </a:r>
          </a:p>
          <a:p>
            <a:pPr lvl="1">
              <a:buClr>
                <a:schemeClr val="accent6">
                  <a:lumMod val="75000"/>
                </a:schemeClr>
              </a:buClr>
              <a:buFont typeface="Wingdings" panose="05000000000000000000" pitchFamily="2" charset="2"/>
              <a:buChar char="Ø"/>
            </a:pPr>
            <a:r>
              <a:rPr lang="en-US" dirty="0"/>
              <a:t>Role model feedback seeking behavior</a:t>
            </a:r>
          </a:p>
          <a:p>
            <a:pPr lvl="1">
              <a:buClr>
                <a:schemeClr val="accent6">
                  <a:lumMod val="75000"/>
                </a:schemeClr>
              </a:buClr>
              <a:buFont typeface="Wingdings" panose="05000000000000000000" pitchFamily="2" charset="2"/>
              <a:buChar char="Ø"/>
            </a:pPr>
            <a:r>
              <a:rPr lang="en-US" dirty="0"/>
              <a:t>Have your role modeling peer-reviewed</a:t>
            </a:r>
          </a:p>
          <a:p>
            <a:pPr lvl="1">
              <a:buClr>
                <a:schemeClr val="accent6">
                  <a:lumMod val="75000"/>
                </a:schemeClr>
              </a:buClr>
              <a:buFont typeface="Wingdings" panose="05000000000000000000" pitchFamily="2" charset="2"/>
              <a:buChar char="Ø"/>
            </a:pPr>
            <a:r>
              <a:rPr lang="en-US" dirty="0"/>
              <a:t>Demonstrate reflection-on-action</a:t>
            </a:r>
          </a:p>
          <a:p>
            <a:pPr lvl="2"/>
            <a:r>
              <a:rPr lang="en-US" dirty="0"/>
              <a:t>What went well </a:t>
            </a:r>
          </a:p>
          <a:p>
            <a:pPr lvl="2"/>
            <a:r>
              <a:rPr lang="en-US" dirty="0"/>
              <a:t>What I will do better next time 	</a:t>
            </a:r>
          </a:p>
          <a:p>
            <a:r>
              <a:rPr lang="en-US" dirty="0"/>
              <a:t>Discuss role modeling experiences (successes AND failures)</a:t>
            </a:r>
          </a:p>
        </p:txBody>
      </p:sp>
      <p:sp>
        <p:nvSpPr>
          <p:cNvPr id="4" name="Slide Number Placeholder 3"/>
          <p:cNvSpPr>
            <a:spLocks noGrp="1"/>
          </p:cNvSpPr>
          <p:nvPr>
            <p:ph type="sldNum" sz="quarter" idx="10"/>
          </p:nvPr>
        </p:nvSpPr>
        <p:spPr/>
        <p:txBody>
          <a:bodyPr/>
          <a:lstStyle/>
          <a:p>
            <a:fld id="{2066355A-084C-D24E-9AD2-7E4FC41EA627}" type="slidenum">
              <a:rPr lang="en-US" smtClean="0"/>
              <a:pPr/>
              <a:t>56</a:t>
            </a:fld>
            <a:endParaRPr lang="en-US" dirty="0"/>
          </a:p>
        </p:txBody>
      </p:sp>
      <p:sp>
        <p:nvSpPr>
          <p:cNvPr id="5" name="TextBox 4"/>
          <p:cNvSpPr txBox="1"/>
          <p:nvPr/>
        </p:nvSpPr>
        <p:spPr>
          <a:xfrm>
            <a:off x="3657600" y="4464364"/>
            <a:ext cx="4587240" cy="600164"/>
          </a:xfrm>
          <a:prstGeom prst="rect">
            <a:avLst/>
          </a:prstGeom>
          <a:noFill/>
        </p:spPr>
        <p:txBody>
          <a:bodyPr wrap="square" rtlCol="0">
            <a:spAutoFit/>
          </a:bodyPr>
          <a:lstStyle/>
          <a:p>
            <a:pPr algn="ctr"/>
            <a:r>
              <a:rPr lang="en-US" sz="1100" i="1" dirty="0" err="1"/>
              <a:t>Bhansali</a:t>
            </a:r>
            <a:r>
              <a:rPr lang="en-US" sz="1100" i="1" dirty="0"/>
              <a:t> P, et al. How to be a super model: using role modeling to become an exemplary educator. </a:t>
            </a:r>
            <a:r>
              <a:rPr lang="en-US" sz="1100" i="1" dirty="0" err="1"/>
              <a:t>MedEdPORTAL</a:t>
            </a:r>
            <a:r>
              <a:rPr lang="en-US" sz="1100" i="1" dirty="0"/>
              <a:t>. 2014. </a:t>
            </a:r>
            <a:r>
              <a:rPr lang="en-US" sz="1100" i="1" dirty="0">
                <a:hlinkClick r:id="rId2"/>
              </a:rPr>
              <a:t>https://doi.org/10.15766/mep_2374-8265.9899</a:t>
            </a:r>
            <a:endParaRPr lang="en-US" sz="1100" i="1" dirty="0"/>
          </a:p>
        </p:txBody>
      </p:sp>
      <p:pic>
        <p:nvPicPr>
          <p:cNvPr id="6" name="Picture 5"/>
          <p:cNvPicPr>
            <a:picLocks noChangeAspect="1"/>
          </p:cNvPicPr>
          <p:nvPr/>
        </p:nvPicPr>
        <p:blipFill>
          <a:blip r:embed="rId3"/>
          <a:stretch>
            <a:fillRect/>
          </a:stretch>
        </p:blipFill>
        <p:spPr>
          <a:xfrm>
            <a:off x="110188" y="4113470"/>
            <a:ext cx="957155" cy="951058"/>
          </a:xfrm>
          <a:prstGeom prst="rect">
            <a:avLst/>
          </a:prstGeom>
        </p:spPr>
      </p:pic>
    </p:spTree>
    <p:extLst>
      <p:ext uri="{BB962C8B-B14F-4D97-AF65-F5344CB8AC3E}">
        <p14:creationId xmlns:p14="http://schemas.microsoft.com/office/powerpoint/2010/main" val="41600690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066355A-084C-D24E-9AD2-7E4FC41EA627}" type="slidenum">
              <a:rPr lang="en-US" smtClean="0"/>
              <a:pPr/>
              <a:t>57</a:t>
            </a:fld>
            <a:endParaRPr lang="en-US" dirty="0"/>
          </a:p>
        </p:txBody>
      </p:sp>
      <p:sp>
        <p:nvSpPr>
          <p:cNvPr id="7" name="Rectangle 6"/>
          <p:cNvSpPr/>
          <p:nvPr/>
        </p:nvSpPr>
        <p:spPr>
          <a:xfrm>
            <a:off x="1546451" y="1886285"/>
            <a:ext cx="6266329" cy="1477328"/>
          </a:xfrm>
          <a:prstGeom prst="rect">
            <a:avLst/>
          </a:prstGeom>
        </p:spPr>
        <p:txBody>
          <a:bodyPr wrap="square">
            <a:spAutoFit/>
          </a:bodyPr>
          <a:lstStyle/>
          <a:p>
            <a:pPr algn="ctr"/>
            <a:r>
              <a:rPr lang="en-US" sz="4500" b="1" dirty="0">
                <a:solidFill>
                  <a:prstClr val="black"/>
                </a:solidFill>
                <a:ea typeface="+mj-ea"/>
                <a:cs typeface="+mj-cs"/>
              </a:rPr>
              <a:t>Habit 6:  Value Learner Centeredness</a:t>
            </a:r>
            <a:endParaRPr lang="en-US" dirty="0"/>
          </a:p>
        </p:txBody>
      </p:sp>
      <p:sp>
        <p:nvSpPr>
          <p:cNvPr id="3" name="TextBox 2"/>
          <p:cNvSpPr txBox="1"/>
          <p:nvPr/>
        </p:nvSpPr>
        <p:spPr>
          <a:xfrm>
            <a:off x="336176" y="7961908"/>
            <a:ext cx="133319" cy="3139321"/>
          </a:xfrm>
          <a:prstGeom prst="rect">
            <a:avLst/>
          </a:prstGeom>
          <a:noFill/>
        </p:spPr>
        <p:txBody>
          <a:bodyPr wrap="square" rtlCol="0">
            <a:spAutoFit/>
          </a:bodyPr>
          <a:lstStyle/>
          <a:p>
            <a:r>
              <a:rPr lang="en-US" b="1" dirty="0">
                <a:solidFill>
                  <a:schemeClr val="bg1"/>
                </a:solidFill>
              </a:rPr>
              <a:t>E=Education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720" y="3363613"/>
            <a:ext cx="1261264" cy="1606924"/>
          </a:xfrm>
          <a:prstGeom prst="rect">
            <a:avLst/>
          </a:prstGeom>
        </p:spPr>
      </p:pic>
      <p:pic>
        <p:nvPicPr>
          <p:cNvPr id="6" name="Picture 5">
            <a:extLst>
              <a:ext uri="{FF2B5EF4-FFF2-40B4-BE49-F238E27FC236}">
                <a16:creationId xmlns:a16="http://schemas.microsoft.com/office/drawing/2014/main" id="{A3C349D3-3CB6-4CD6-8490-309E6DF7AA01}"/>
              </a:ext>
            </a:extLst>
          </p:cNvPr>
          <p:cNvPicPr>
            <a:picLocks noChangeAspect="1"/>
          </p:cNvPicPr>
          <p:nvPr/>
        </p:nvPicPr>
        <p:blipFill>
          <a:blip r:embed="rId4"/>
          <a:stretch>
            <a:fillRect/>
          </a:stretch>
        </p:blipFill>
        <p:spPr>
          <a:xfrm rot="10800000">
            <a:off x="2794" y="-1021196"/>
            <a:ext cx="9141206" cy="4735893"/>
          </a:xfrm>
          <a:prstGeom prst="rect">
            <a:avLst/>
          </a:prstGeom>
        </p:spPr>
      </p:pic>
    </p:spTree>
    <p:extLst>
      <p:ext uri="{BB962C8B-B14F-4D97-AF65-F5344CB8AC3E}">
        <p14:creationId xmlns:p14="http://schemas.microsoft.com/office/powerpoint/2010/main" val="34078150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stretch>
            <a:fillRect/>
          </a:stretch>
        </p:blipFill>
        <p:spPr>
          <a:xfrm>
            <a:off x="2483646" y="1009661"/>
            <a:ext cx="4240208" cy="3165475"/>
          </a:xfrm>
          <a:prstGeom prst="rect">
            <a:avLst/>
          </a:prstGeom>
        </p:spPr>
      </p:pic>
      <p:sp>
        <p:nvSpPr>
          <p:cNvPr id="2" name="Slide Number Placeholder 1"/>
          <p:cNvSpPr>
            <a:spLocks noGrp="1"/>
          </p:cNvSpPr>
          <p:nvPr>
            <p:ph type="sldNum" sz="quarter" idx="10"/>
          </p:nvPr>
        </p:nvSpPr>
        <p:spPr/>
        <p:txBody>
          <a:bodyPr/>
          <a:lstStyle/>
          <a:p>
            <a:fld id="{2066355A-084C-D24E-9AD2-7E4FC41EA627}" type="slidenum">
              <a:rPr lang="en-US" smtClean="0"/>
              <a:pPr/>
              <a:t>58</a:t>
            </a:fld>
            <a:endParaRPr lang="en-US" dirty="0"/>
          </a:p>
        </p:txBody>
      </p:sp>
      <p:pic>
        <p:nvPicPr>
          <p:cNvPr id="8" name="Picture 7"/>
          <p:cNvPicPr>
            <a:picLocks noChangeAspect="1"/>
          </p:cNvPicPr>
          <p:nvPr/>
        </p:nvPicPr>
        <p:blipFill>
          <a:blip r:embed="rId4"/>
          <a:stretch>
            <a:fillRect/>
          </a:stretch>
        </p:blipFill>
        <p:spPr>
          <a:xfrm>
            <a:off x="162386" y="3373443"/>
            <a:ext cx="1261981" cy="1603387"/>
          </a:xfrm>
          <a:prstGeom prst="rect">
            <a:avLst/>
          </a:prstGeom>
        </p:spPr>
      </p:pic>
    </p:spTree>
    <p:extLst>
      <p:ext uri="{BB962C8B-B14F-4D97-AF65-F5344CB8AC3E}">
        <p14:creationId xmlns:p14="http://schemas.microsoft.com/office/powerpoint/2010/main" val="32728129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normAutofit/>
          </a:bodyPr>
          <a:lstStyle/>
          <a:p>
            <a:r>
              <a:rPr lang="en-US" altLang="en-US" dirty="0">
                <a:solidFill>
                  <a:schemeClr val="tx2"/>
                </a:solidFill>
                <a:latin typeface="Verdana" panose="020B0604030504040204" pitchFamily="34" charset="0"/>
                <a:ea typeface="Verdana" panose="020B0604030504040204" pitchFamily="34" charset="0"/>
                <a:cs typeface="Verdana" panose="020B0604030504040204" pitchFamily="34" charset="0"/>
              </a:rPr>
              <a:t>Empowerment</a:t>
            </a:r>
          </a:p>
        </p:txBody>
      </p:sp>
      <p:pic>
        <p:nvPicPr>
          <p:cNvPr id="2" name="Picture 1"/>
          <p:cNvPicPr>
            <a:picLocks noChangeAspect="1"/>
          </p:cNvPicPr>
          <p:nvPr/>
        </p:nvPicPr>
        <p:blipFill>
          <a:blip r:embed="rId3"/>
          <a:stretch>
            <a:fillRect/>
          </a:stretch>
        </p:blipFill>
        <p:spPr>
          <a:xfrm>
            <a:off x="175833" y="3590365"/>
            <a:ext cx="1091248" cy="138646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3282" y="1472643"/>
            <a:ext cx="3165157" cy="2445239"/>
          </a:xfrm>
          <a:prstGeom prst="rect">
            <a:avLst/>
          </a:prstGeom>
        </p:spPr>
      </p:pic>
      <p:sp>
        <p:nvSpPr>
          <p:cNvPr id="6" name="Rectangle 5"/>
          <p:cNvSpPr/>
          <p:nvPr/>
        </p:nvSpPr>
        <p:spPr>
          <a:xfrm>
            <a:off x="3860590" y="4293405"/>
            <a:ext cx="5125291" cy="769441"/>
          </a:xfrm>
          <a:prstGeom prst="rect">
            <a:avLst/>
          </a:prstGeom>
        </p:spPr>
        <p:txBody>
          <a:bodyPr wrap="square">
            <a:spAutoFit/>
          </a:bodyPr>
          <a:lstStyle/>
          <a:p>
            <a:pPr algn="ctr"/>
            <a:r>
              <a:rPr lang="en-US" sz="1100" i="1" dirty="0"/>
              <a:t>Friedlander MJ, et al. What can medical education learn from the neurobiology of learning?. Academic Medicine. 2011 .</a:t>
            </a:r>
            <a:endParaRPr lang="en-US" sz="1100" i="1" dirty="0">
              <a:solidFill>
                <a:srgbClr val="222222"/>
              </a:solidFill>
            </a:endParaRPr>
          </a:p>
          <a:p>
            <a:pPr algn="ctr"/>
            <a:r>
              <a:rPr lang="en-US" sz="1100" i="1" dirty="0">
                <a:solidFill>
                  <a:srgbClr val="222222"/>
                </a:solidFill>
              </a:rPr>
              <a:t>Brown PC, </a:t>
            </a:r>
            <a:r>
              <a:rPr lang="en-US" sz="1100" i="1" dirty="0" err="1">
                <a:solidFill>
                  <a:srgbClr val="222222"/>
                </a:solidFill>
              </a:rPr>
              <a:t>Roediger</a:t>
            </a:r>
            <a:r>
              <a:rPr lang="en-US" sz="1100" i="1" dirty="0">
                <a:solidFill>
                  <a:srgbClr val="222222"/>
                </a:solidFill>
              </a:rPr>
              <a:t> III HL, McDaniel MA. Make it stick.  2014 .</a:t>
            </a:r>
          </a:p>
          <a:p>
            <a:pPr algn="ctr"/>
            <a:endParaRPr lang="en-US" sz="1100" i="1" dirty="0"/>
          </a:p>
        </p:txBody>
      </p:sp>
      <p:sp>
        <p:nvSpPr>
          <p:cNvPr id="7" name="TextBox 6"/>
          <p:cNvSpPr txBox="1"/>
          <p:nvPr/>
        </p:nvSpPr>
        <p:spPr>
          <a:xfrm>
            <a:off x="3860590" y="4801236"/>
            <a:ext cx="5105807" cy="261610"/>
          </a:xfrm>
          <a:prstGeom prst="rect">
            <a:avLst/>
          </a:prstGeom>
          <a:noFill/>
        </p:spPr>
        <p:txBody>
          <a:bodyPr wrap="square" rtlCol="0">
            <a:spAutoFit/>
          </a:bodyPr>
          <a:lstStyle/>
          <a:p>
            <a:pPr algn="ctr"/>
            <a:r>
              <a:rPr lang="en-US" sz="1100" i="1" dirty="0"/>
              <a:t>Weimer, M. Learner-centered teaching: Five key changes to practice. 2002.</a:t>
            </a:r>
          </a:p>
        </p:txBody>
      </p:sp>
      <p:pic>
        <p:nvPicPr>
          <p:cNvPr id="8" name="Picture 7" descr="BCM_Logo_Spot.ep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63143" y="733716"/>
            <a:ext cx="916437" cy="43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descr="TCH_Stacked.eps"/>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24992" y="30945"/>
            <a:ext cx="890045" cy="58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8370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p:txBody>
          <a:bodyPr/>
          <a:lstStyle/>
          <a:p>
            <a:r>
              <a:rPr lang="en-US" dirty="0"/>
              <a:t>Discuss behaviors that promote a positive learning environment</a:t>
            </a:r>
          </a:p>
          <a:p>
            <a:r>
              <a:rPr lang="en-US" dirty="0"/>
              <a:t>Identify important theories from psychology, sociology, medical education and business that underlie these habits</a:t>
            </a:r>
          </a:p>
          <a:p>
            <a:r>
              <a:rPr lang="en-US" dirty="0"/>
              <a:t>Develop an action plan to promote a positive learning environment at your institution</a:t>
            </a:r>
          </a:p>
        </p:txBody>
      </p:sp>
      <p:sp>
        <p:nvSpPr>
          <p:cNvPr id="4" name="Slide Number Placeholder 3"/>
          <p:cNvSpPr>
            <a:spLocks noGrp="1"/>
          </p:cNvSpPr>
          <p:nvPr>
            <p:ph type="sldNum" sz="quarter" idx="10"/>
          </p:nvPr>
        </p:nvSpPr>
        <p:spPr/>
        <p:txBody>
          <a:bodyPr/>
          <a:lstStyle/>
          <a:p>
            <a:fld id="{2066355A-084C-D24E-9AD2-7E4FC41EA627}" type="slidenum">
              <a:rPr lang="en-US" smtClean="0"/>
              <a:pPr/>
              <a:t>6</a:t>
            </a:fld>
            <a:endParaRPr lang="en-US" dirty="0"/>
          </a:p>
        </p:txBody>
      </p:sp>
      <p:pic>
        <p:nvPicPr>
          <p:cNvPr id="5" name="Picture 4">
            <a:extLst>
              <a:ext uri="{FF2B5EF4-FFF2-40B4-BE49-F238E27FC236}">
                <a16:creationId xmlns:a16="http://schemas.microsoft.com/office/drawing/2014/main" id="{6BBB2E2B-67B8-4004-B3DC-371EB1A87C86}"/>
              </a:ext>
            </a:extLst>
          </p:cNvPr>
          <p:cNvPicPr>
            <a:picLocks noChangeAspect="1"/>
          </p:cNvPicPr>
          <p:nvPr/>
        </p:nvPicPr>
        <p:blipFill>
          <a:blip r:embed="rId3"/>
          <a:stretch>
            <a:fillRect/>
          </a:stretch>
        </p:blipFill>
        <p:spPr>
          <a:xfrm>
            <a:off x="0" y="1697289"/>
            <a:ext cx="9141206" cy="4735893"/>
          </a:xfrm>
          <a:prstGeom prst="rect">
            <a:avLst/>
          </a:prstGeom>
        </p:spPr>
      </p:pic>
    </p:spTree>
    <p:extLst>
      <p:ext uri="{BB962C8B-B14F-4D97-AF65-F5344CB8AC3E}">
        <p14:creationId xmlns:p14="http://schemas.microsoft.com/office/powerpoint/2010/main" val="3636692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B06842-EFE3-4E71-B080-7949ADB27D7C}"/>
              </a:ext>
            </a:extLst>
          </p:cNvPr>
          <p:cNvPicPr>
            <a:picLocks noChangeAspect="1"/>
          </p:cNvPicPr>
          <p:nvPr/>
        </p:nvPicPr>
        <p:blipFill>
          <a:blip r:embed="rId3"/>
          <a:stretch>
            <a:fillRect/>
          </a:stretch>
        </p:blipFill>
        <p:spPr>
          <a:xfrm>
            <a:off x="-57665" y="0"/>
            <a:ext cx="9144000" cy="5216920"/>
          </a:xfrm>
          <a:prstGeom prst="rect">
            <a:avLst/>
          </a:prstGeom>
        </p:spPr>
      </p:pic>
      <p:sp>
        <p:nvSpPr>
          <p:cNvPr id="5" name="Text Placeholder 4"/>
          <p:cNvSpPr>
            <a:spLocks noGrp="1"/>
          </p:cNvSpPr>
          <p:nvPr>
            <p:ph idx="1"/>
          </p:nvPr>
        </p:nvSpPr>
        <p:spPr>
          <a:xfrm>
            <a:off x="2364829" y="1586722"/>
            <a:ext cx="5675586" cy="3903620"/>
          </a:xfrm>
        </p:spPr>
        <p:txBody>
          <a:bodyPr>
            <a:normAutofit/>
          </a:bodyPr>
          <a:lstStyle/>
          <a:p>
            <a:pPr marL="0" indent="0" algn="ctr">
              <a:buNone/>
            </a:pPr>
            <a:r>
              <a:rPr lang="en-US" sz="2000" b="1" i="1" dirty="0"/>
              <a:t>“People don’t change their behavior unless there is a reason to do so.”</a:t>
            </a:r>
            <a:endParaRPr lang="en-US" sz="2000" b="1" dirty="0"/>
          </a:p>
        </p:txBody>
      </p:sp>
      <p:sp>
        <p:nvSpPr>
          <p:cNvPr id="4" name="Slide Number Placeholder 3"/>
          <p:cNvSpPr>
            <a:spLocks noGrp="1"/>
          </p:cNvSpPr>
          <p:nvPr>
            <p:ph type="sldNum" sz="quarter" idx="10"/>
          </p:nvPr>
        </p:nvSpPr>
        <p:spPr/>
        <p:txBody>
          <a:bodyPr/>
          <a:lstStyle/>
          <a:p>
            <a:fld id="{2066355A-084C-D24E-9AD2-7E4FC41EA627}" type="slidenum">
              <a:rPr lang="en-US" smtClean="0"/>
              <a:pPr/>
              <a:t>60</a:t>
            </a:fld>
            <a:endParaRPr lang="en-US" dirty="0"/>
          </a:p>
        </p:txBody>
      </p:sp>
      <p:sp>
        <p:nvSpPr>
          <p:cNvPr id="2" name="TextBox 1"/>
          <p:cNvSpPr txBox="1"/>
          <p:nvPr/>
        </p:nvSpPr>
        <p:spPr>
          <a:xfrm>
            <a:off x="6410698" y="2742539"/>
            <a:ext cx="1052596" cy="400110"/>
          </a:xfrm>
          <a:prstGeom prst="rect">
            <a:avLst/>
          </a:prstGeom>
          <a:noFill/>
        </p:spPr>
        <p:txBody>
          <a:bodyPr wrap="none" rtlCol="0">
            <a:spAutoFit/>
          </a:bodyPr>
          <a:lstStyle/>
          <a:p>
            <a:r>
              <a:rPr lang="en-US" sz="2000" dirty="0"/>
              <a:t>- </a:t>
            </a:r>
            <a:r>
              <a:rPr lang="en-US" sz="2000" i="1" dirty="0"/>
              <a:t>Sharon</a:t>
            </a:r>
          </a:p>
        </p:txBody>
      </p:sp>
    </p:spTree>
    <p:extLst>
      <p:ext uri="{BB962C8B-B14F-4D97-AF65-F5344CB8AC3E}">
        <p14:creationId xmlns:p14="http://schemas.microsoft.com/office/powerpoint/2010/main" val="33718074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24DFC4ED-C8E2-4641-B136-BD903F25CC85}"/>
              </a:ext>
            </a:extLst>
          </p:cNvPr>
          <p:cNvSpPr/>
          <p:nvPr/>
        </p:nvSpPr>
        <p:spPr>
          <a:xfrm>
            <a:off x="452438" y="1175148"/>
            <a:ext cx="2656285" cy="267890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sz="2000" b="1" dirty="0">
                <a:solidFill>
                  <a:schemeClr val="tx1"/>
                </a:solidFill>
              </a:rPr>
              <a:t>External control</a:t>
            </a:r>
          </a:p>
          <a:p>
            <a:pPr algn="ctr">
              <a:buFont typeface="Arial" pitchFamily="34" charset="0"/>
              <a:buChar char="•"/>
              <a:defRPr/>
            </a:pPr>
            <a:r>
              <a:rPr lang="en-CA" sz="1350" dirty="0">
                <a:solidFill>
                  <a:schemeClr val="tx1"/>
                </a:solidFill>
              </a:rPr>
              <a:t> </a:t>
            </a:r>
            <a:r>
              <a:rPr lang="en-CA" dirty="0">
                <a:solidFill>
                  <a:schemeClr val="tx1"/>
                </a:solidFill>
              </a:rPr>
              <a:t>external</a:t>
            </a:r>
            <a:r>
              <a:rPr lang="en-CA" sz="1600" dirty="0">
                <a:solidFill>
                  <a:schemeClr val="tx1"/>
                </a:solidFill>
              </a:rPr>
              <a:t> </a:t>
            </a:r>
            <a:r>
              <a:rPr lang="en-CA" dirty="0">
                <a:solidFill>
                  <a:schemeClr val="tx1"/>
                </a:solidFill>
              </a:rPr>
              <a:t>feedback</a:t>
            </a:r>
          </a:p>
          <a:p>
            <a:pPr algn="ctr">
              <a:buFont typeface="Arial" pitchFamily="34" charset="0"/>
              <a:buChar char="•"/>
              <a:defRPr/>
            </a:pPr>
            <a:r>
              <a:rPr lang="en-CA" dirty="0">
                <a:solidFill>
                  <a:schemeClr val="tx1"/>
                </a:solidFill>
              </a:rPr>
              <a:t>lack of control</a:t>
            </a:r>
          </a:p>
          <a:p>
            <a:pPr algn="ctr">
              <a:buFont typeface="Arial" pitchFamily="34" charset="0"/>
              <a:buChar char="•"/>
              <a:defRPr/>
            </a:pPr>
            <a:r>
              <a:rPr lang="en-CA" dirty="0">
                <a:solidFill>
                  <a:schemeClr val="tx1"/>
                </a:solidFill>
              </a:rPr>
              <a:t> threat</a:t>
            </a:r>
          </a:p>
          <a:p>
            <a:pPr algn="ctr">
              <a:buFont typeface="Arial" pitchFamily="34" charset="0"/>
              <a:buChar char="•"/>
              <a:defRPr/>
            </a:pPr>
            <a:r>
              <a:rPr lang="en-CA" dirty="0">
                <a:solidFill>
                  <a:schemeClr val="tx1"/>
                </a:solidFill>
              </a:rPr>
              <a:t> emotion - </a:t>
            </a:r>
          </a:p>
          <a:p>
            <a:pPr algn="ctr">
              <a:defRPr/>
            </a:pPr>
            <a:r>
              <a:rPr lang="en-CA" dirty="0">
                <a:solidFill>
                  <a:schemeClr val="tx1"/>
                </a:solidFill>
              </a:rPr>
              <a:t>“bad me”</a:t>
            </a:r>
          </a:p>
        </p:txBody>
      </p:sp>
      <p:sp>
        <p:nvSpPr>
          <p:cNvPr id="6" name="Oval 5">
            <a:extLst>
              <a:ext uri="{FF2B5EF4-FFF2-40B4-BE49-F238E27FC236}">
                <a16:creationId xmlns:a16="http://schemas.microsoft.com/office/drawing/2014/main" id="{826B9616-F65E-44D3-ACB9-ECC1EDB13E13}"/>
              </a:ext>
            </a:extLst>
          </p:cNvPr>
          <p:cNvSpPr/>
          <p:nvPr/>
        </p:nvSpPr>
        <p:spPr>
          <a:xfrm>
            <a:off x="6163866" y="1147763"/>
            <a:ext cx="2694384" cy="2733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CA" sz="2000" b="1" dirty="0">
                <a:solidFill>
                  <a:schemeClr val="tx1"/>
                </a:solidFill>
              </a:rPr>
              <a:t>Internal control</a:t>
            </a:r>
          </a:p>
          <a:p>
            <a:pPr algn="ctr">
              <a:buFont typeface="Arial" pitchFamily="34" charset="0"/>
              <a:buChar char="•"/>
              <a:defRPr/>
            </a:pPr>
            <a:r>
              <a:rPr lang="en-CA" sz="1350" dirty="0">
                <a:solidFill>
                  <a:schemeClr val="tx1"/>
                </a:solidFill>
              </a:rPr>
              <a:t> </a:t>
            </a:r>
            <a:r>
              <a:rPr lang="en-CA" dirty="0">
                <a:solidFill>
                  <a:schemeClr val="tx1"/>
                </a:solidFill>
              </a:rPr>
              <a:t>my data to use</a:t>
            </a:r>
          </a:p>
          <a:p>
            <a:pPr algn="ctr">
              <a:buFont typeface="Arial" pitchFamily="34" charset="0"/>
              <a:buChar char="•"/>
              <a:defRPr/>
            </a:pPr>
            <a:r>
              <a:rPr lang="en-CA" dirty="0">
                <a:solidFill>
                  <a:schemeClr val="tx1"/>
                </a:solidFill>
              </a:rPr>
              <a:t> “I’m in control”</a:t>
            </a:r>
          </a:p>
          <a:p>
            <a:pPr algn="ctr">
              <a:buFont typeface="Arial" pitchFamily="34" charset="0"/>
              <a:buChar char="•"/>
              <a:defRPr/>
            </a:pPr>
            <a:r>
              <a:rPr lang="en-CA" dirty="0">
                <a:solidFill>
                  <a:schemeClr val="tx1"/>
                </a:solidFill>
              </a:rPr>
              <a:t> opportunity</a:t>
            </a:r>
          </a:p>
          <a:p>
            <a:pPr algn="ctr">
              <a:buFont typeface="Arial" pitchFamily="34" charset="0"/>
              <a:buChar char="•"/>
              <a:defRPr/>
            </a:pPr>
            <a:r>
              <a:rPr lang="en-CA" dirty="0">
                <a:solidFill>
                  <a:schemeClr val="tx1"/>
                </a:solidFill>
              </a:rPr>
              <a:t> emotion-confidence </a:t>
            </a:r>
          </a:p>
        </p:txBody>
      </p:sp>
      <p:sp>
        <p:nvSpPr>
          <p:cNvPr id="9" name="Right Arrow 8">
            <a:extLst>
              <a:ext uri="{FF2B5EF4-FFF2-40B4-BE49-F238E27FC236}">
                <a16:creationId xmlns:a16="http://schemas.microsoft.com/office/drawing/2014/main" id="{D1A41DCD-7370-4535-915F-A52F6FB0B0F2}"/>
              </a:ext>
            </a:extLst>
          </p:cNvPr>
          <p:cNvSpPr/>
          <p:nvPr/>
        </p:nvSpPr>
        <p:spPr>
          <a:xfrm>
            <a:off x="3193257" y="2389585"/>
            <a:ext cx="402431" cy="457200"/>
          </a:xfrm>
          <a:prstGeom prst="rightArrow">
            <a:avLst>
              <a:gd name="adj1" fmla="val 50000"/>
              <a:gd name="adj2" fmla="val 31767"/>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dirty="0"/>
          </a:p>
        </p:txBody>
      </p:sp>
      <p:sp>
        <p:nvSpPr>
          <p:cNvPr id="99334" name="Rectangle 9"/>
          <p:cNvSpPr>
            <a:spLocks noChangeArrowheads="1"/>
          </p:cNvSpPr>
          <p:nvPr/>
        </p:nvSpPr>
        <p:spPr bwMode="auto">
          <a:xfrm>
            <a:off x="1893094" y="4179094"/>
            <a:ext cx="525065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CA" altLang="en-US" sz="2100" b="1">
                <a:solidFill>
                  <a:schemeClr val="bg1"/>
                </a:solidFill>
              </a:rPr>
              <a:t>Facilitator: </a:t>
            </a:r>
            <a:r>
              <a:rPr lang="en-CA" altLang="en-US" sz="2100">
                <a:solidFill>
                  <a:schemeClr val="bg1"/>
                </a:solidFill>
              </a:rPr>
              <a:t>listen, accept, motivate, </a:t>
            </a:r>
            <a:r>
              <a:rPr lang="en-CA" altLang="en-US" sz="2100" b="1">
                <a:solidFill>
                  <a:schemeClr val="bg1"/>
                </a:solidFill>
              </a:rPr>
              <a:t>coach</a:t>
            </a:r>
            <a:endParaRPr lang="en-CA" altLang="en-US" sz="1800" b="1">
              <a:solidFill>
                <a:schemeClr val="bg1"/>
              </a:solidFill>
            </a:endParaRPr>
          </a:p>
        </p:txBody>
      </p:sp>
      <p:sp>
        <p:nvSpPr>
          <p:cNvPr id="11" name="Right Arrow 10">
            <a:extLst>
              <a:ext uri="{FF2B5EF4-FFF2-40B4-BE49-F238E27FC236}">
                <a16:creationId xmlns:a16="http://schemas.microsoft.com/office/drawing/2014/main" id="{97B16B09-92E8-4671-92A1-08456EFD22E6}"/>
              </a:ext>
            </a:extLst>
          </p:cNvPr>
          <p:cNvSpPr/>
          <p:nvPr/>
        </p:nvSpPr>
        <p:spPr>
          <a:xfrm>
            <a:off x="5786437" y="2389585"/>
            <a:ext cx="358379" cy="457200"/>
          </a:xfrm>
          <a:prstGeom prst="rightArrow">
            <a:avLst>
              <a:gd name="adj1" fmla="val 50000"/>
              <a:gd name="adj2" fmla="val 31767"/>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sz="1350" dirty="0"/>
          </a:p>
        </p:txBody>
      </p:sp>
      <p:pic>
        <p:nvPicPr>
          <p:cNvPr id="2" name="Picture 1">
            <a:extLst>
              <a:ext uri="{FF2B5EF4-FFF2-40B4-BE49-F238E27FC236}">
                <a16:creationId xmlns:a16="http://schemas.microsoft.com/office/drawing/2014/main" id="{70F320A4-799A-4F30-9999-8169CD50C3EF}"/>
              </a:ext>
            </a:extLst>
          </p:cNvPr>
          <p:cNvPicPr>
            <a:picLocks noChangeAspect="1"/>
          </p:cNvPicPr>
          <p:nvPr/>
        </p:nvPicPr>
        <p:blipFill>
          <a:blip r:embed="rId3"/>
          <a:stretch>
            <a:fillRect/>
          </a:stretch>
        </p:blipFill>
        <p:spPr>
          <a:xfrm>
            <a:off x="3748089" y="1001593"/>
            <a:ext cx="1928813" cy="2893220"/>
          </a:xfrm>
          <a:prstGeom prst="rect">
            <a:avLst/>
          </a:prstGeom>
          <a:ln>
            <a:noFill/>
          </a:ln>
          <a:effectLst>
            <a:softEdge rad="112500"/>
          </a:effectLst>
        </p:spPr>
      </p:pic>
      <p:sp>
        <p:nvSpPr>
          <p:cNvPr id="99337" name="TextBox 4"/>
          <p:cNvSpPr txBox="1">
            <a:spLocks noChangeArrowheads="1"/>
          </p:cNvSpPr>
          <p:nvPr/>
        </p:nvSpPr>
        <p:spPr bwMode="auto">
          <a:xfrm>
            <a:off x="2083595" y="4419273"/>
            <a:ext cx="52578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900" i="1" dirty="0" err="1"/>
              <a:t>Sargeant</a:t>
            </a:r>
            <a:r>
              <a:rPr lang="en-US" altLang="en-US" sz="900" i="1" dirty="0"/>
              <a:t> J et al.  Facilitated reflective performance feedback: developing an evidence-and theory-based model that builds relationship, explores reactions and content, and coaches for performance change (R2C2). Academic Medicine. 2015 Dec 1;90(12):1698-706.</a:t>
            </a:r>
          </a:p>
        </p:txBody>
      </p:sp>
    </p:spTree>
    <p:extLst>
      <p:ext uri="{BB962C8B-B14F-4D97-AF65-F5344CB8AC3E}">
        <p14:creationId xmlns:p14="http://schemas.microsoft.com/office/powerpoint/2010/main" val="19571400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noChangeArrowheads="1"/>
          </p:cNvSpPr>
          <p:nvPr>
            <p:ph type="title"/>
          </p:nvPr>
        </p:nvSpPr>
        <p:spPr>
          <a:xfrm>
            <a:off x="1102666" y="353956"/>
            <a:ext cx="5791620" cy="676680"/>
          </a:xfrm>
        </p:spPr>
        <p:txBody>
          <a:bodyPr>
            <a:noAutofit/>
          </a:bodyPr>
          <a:lstStyle/>
          <a:p>
            <a:r>
              <a:rPr lang="en-US" altLang="en-US" dirty="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rPr>
              <a:t>R2C2 Model: </a:t>
            </a:r>
            <a:br>
              <a:rPr lang="en-US" altLang="en-US" dirty="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rPr>
            </a:br>
            <a:r>
              <a:rPr lang="en-US" altLang="en-US" dirty="0">
                <a:solidFill>
                  <a:schemeClr val="tx2">
                    <a:lumMod val="75000"/>
                  </a:schemeClr>
                </a:solidFill>
                <a:latin typeface="Verdana" panose="020B0604030504040204" pitchFamily="34" charset="0"/>
                <a:ea typeface="Verdana" panose="020B0604030504040204" pitchFamily="34" charset="0"/>
                <a:cs typeface="Verdana" panose="020B0604030504040204" pitchFamily="34" charset="0"/>
              </a:rPr>
              <a:t>Facilitated Reflective Feedback</a:t>
            </a:r>
          </a:p>
        </p:txBody>
      </p:sp>
      <p:pic>
        <p:nvPicPr>
          <p:cNvPr id="60419"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77824" y="1162890"/>
            <a:ext cx="5058808" cy="3610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Rectangle 1"/>
          <p:cNvSpPr>
            <a:spLocks noChangeArrowheads="1"/>
          </p:cNvSpPr>
          <p:nvPr/>
        </p:nvSpPr>
        <p:spPr bwMode="auto">
          <a:xfrm>
            <a:off x="2064028" y="4771431"/>
            <a:ext cx="5486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en-US" sz="1400" i="1" dirty="0" err="1"/>
              <a:t>Sargeant</a:t>
            </a:r>
            <a:r>
              <a:rPr lang="en-US" altLang="en-US" sz="1400" i="1" dirty="0"/>
              <a:t> J. et al.  https://www.mededportal.org/publication/10387/</a:t>
            </a:r>
          </a:p>
        </p:txBody>
      </p:sp>
      <p:pic>
        <p:nvPicPr>
          <p:cNvPr id="2" name="Picture 1"/>
          <p:cNvPicPr>
            <a:picLocks noChangeAspect="1"/>
          </p:cNvPicPr>
          <p:nvPr/>
        </p:nvPicPr>
        <p:blipFill>
          <a:blip r:embed="rId4"/>
          <a:stretch>
            <a:fillRect/>
          </a:stretch>
        </p:blipFill>
        <p:spPr>
          <a:xfrm>
            <a:off x="80682" y="3805518"/>
            <a:ext cx="1053088" cy="1337982"/>
          </a:xfrm>
          <a:prstGeom prst="rect">
            <a:avLst/>
          </a:prstGeom>
        </p:spPr>
      </p:pic>
      <p:pic>
        <p:nvPicPr>
          <p:cNvPr id="6" name="Picture 3" descr="TCH_Stacked.ep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24992" y="96786"/>
            <a:ext cx="890045" cy="58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BCM_Logo_Spot.eps"/>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963143" y="733716"/>
            <a:ext cx="916437" cy="43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16493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83410" y="3350912"/>
            <a:ext cx="1261981" cy="1603387"/>
          </a:xfrm>
          <a:prstGeom prst="rect">
            <a:avLst/>
          </a:prstGeom>
        </p:spPr>
      </p:pic>
      <p:sp>
        <p:nvSpPr>
          <p:cNvPr id="2" name="Title 1"/>
          <p:cNvSpPr>
            <a:spLocks noGrp="1"/>
          </p:cNvSpPr>
          <p:nvPr>
            <p:ph type="title"/>
          </p:nvPr>
        </p:nvSpPr>
        <p:spPr/>
        <p:txBody>
          <a:bodyPr>
            <a:normAutofit fontScale="90000"/>
          </a:bodyPr>
          <a:lstStyle/>
          <a:p>
            <a:r>
              <a:rPr lang="en-US" dirty="0"/>
              <a:t>Actions:  Learner Centeredness</a:t>
            </a:r>
          </a:p>
        </p:txBody>
      </p:sp>
      <p:sp>
        <p:nvSpPr>
          <p:cNvPr id="3" name="Content Placeholder 2"/>
          <p:cNvSpPr>
            <a:spLocks noGrp="1"/>
          </p:cNvSpPr>
          <p:nvPr>
            <p:ph idx="1"/>
          </p:nvPr>
        </p:nvSpPr>
        <p:spPr>
          <a:xfrm>
            <a:off x="1100592" y="1296697"/>
            <a:ext cx="7778988" cy="3165228"/>
          </a:xfrm>
        </p:spPr>
        <p:txBody>
          <a:bodyPr/>
          <a:lstStyle/>
          <a:p>
            <a:r>
              <a:rPr lang="en-US" dirty="0"/>
              <a:t>Let the learner express his or her own management plans</a:t>
            </a:r>
          </a:p>
          <a:p>
            <a:r>
              <a:rPr lang="en-US" dirty="0"/>
              <a:t>Identify what trainees would like to learn</a:t>
            </a:r>
          </a:p>
          <a:p>
            <a:r>
              <a:rPr lang="en-US" dirty="0"/>
              <a:t>Utilize R2C2 method for facilitated feedback</a:t>
            </a:r>
          </a:p>
          <a:p>
            <a:r>
              <a:rPr lang="en-US" dirty="0"/>
              <a:t>Encourage reflection</a:t>
            </a:r>
          </a:p>
          <a:p>
            <a:r>
              <a:rPr lang="en-US" dirty="0"/>
              <a:t>Stop talking about how good learners have it now or how bad or good it was “in my day”</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066355A-084C-D24E-9AD2-7E4FC41EA627}" type="slidenum">
              <a:rPr lang="en-US" smtClean="0"/>
              <a:pPr/>
              <a:t>63</a:t>
            </a:fld>
            <a:endParaRPr lang="en-US" dirty="0"/>
          </a:p>
        </p:txBody>
      </p:sp>
    </p:spTree>
    <p:extLst>
      <p:ext uri="{BB962C8B-B14F-4D97-AF65-F5344CB8AC3E}">
        <p14:creationId xmlns:p14="http://schemas.microsoft.com/office/powerpoint/2010/main" val="7524270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066355A-084C-D24E-9AD2-7E4FC41EA627}" type="slidenum">
              <a:rPr lang="en-US" smtClean="0"/>
              <a:pPr/>
              <a:t>64</a:t>
            </a:fld>
            <a:endParaRPr lang="en-US" dirty="0"/>
          </a:p>
        </p:txBody>
      </p:sp>
      <p:sp>
        <p:nvSpPr>
          <p:cNvPr id="7" name="Rectangle 6"/>
          <p:cNvSpPr/>
          <p:nvPr/>
        </p:nvSpPr>
        <p:spPr>
          <a:xfrm>
            <a:off x="1546451" y="1886285"/>
            <a:ext cx="6266329" cy="1477328"/>
          </a:xfrm>
          <a:prstGeom prst="rect">
            <a:avLst/>
          </a:prstGeom>
        </p:spPr>
        <p:txBody>
          <a:bodyPr wrap="square">
            <a:spAutoFit/>
          </a:bodyPr>
          <a:lstStyle/>
          <a:p>
            <a:pPr algn="ctr"/>
            <a:r>
              <a:rPr lang="en-US" sz="4500" b="1" dirty="0">
                <a:solidFill>
                  <a:prstClr val="black"/>
                </a:solidFill>
                <a:ea typeface="+mj-ea"/>
                <a:cs typeface="+mj-cs"/>
              </a:rPr>
              <a:t>Habit 7:  Promote a Sense of Value</a:t>
            </a:r>
            <a:endParaRPr lang="en-US" dirty="0"/>
          </a:p>
        </p:txBody>
      </p:sp>
      <p:sp>
        <p:nvSpPr>
          <p:cNvPr id="3" name="TextBox 2"/>
          <p:cNvSpPr txBox="1"/>
          <p:nvPr/>
        </p:nvSpPr>
        <p:spPr>
          <a:xfrm>
            <a:off x="336176" y="7961908"/>
            <a:ext cx="133319" cy="3139321"/>
          </a:xfrm>
          <a:prstGeom prst="rect">
            <a:avLst/>
          </a:prstGeom>
          <a:noFill/>
        </p:spPr>
        <p:txBody>
          <a:bodyPr wrap="square" rtlCol="0">
            <a:spAutoFit/>
          </a:bodyPr>
          <a:lstStyle/>
          <a:p>
            <a:r>
              <a:rPr lang="en-US" b="1" dirty="0">
                <a:solidFill>
                  <a:schemeClr val="bg1"/>
                </a:solidFill>
              </a:rPr>
              <a:t>E=Education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238" y="3872753"/>
            <a:ext cx="1357209" cy="1077150"/>
          </a:xfrm>
          <a:prstGeom prst="rect">
            <a:avLst/>
          </a:prstGeom>
        </p:spPr>
      </p:pic>
      <p:pic>
        <p:nvPicPr>
          <p:cNvPr id="6" name="Picture 5">
            <a:extLst>
              <a:ext uri="{FF2B5EF4-FFF2-40B4-BE49-F238E27FC236}">
                <a16:creationId xmlns:a16="http://schemas.microsoft.com/office/drawing/2014/main" id="{A3C349D3-3CB6-4CD6-8490-309E6DF7AA01}"/>
              </a:ext>
            </a:extLst>
          </p:cNvPr>
          <p:cNvPicPr>
            <a:picLocks noChangeAspect="1"/>
          </p:cNvPicPr>
          <p:nvPr/>
        </p:nvPicPr>
        <p:blipFill>
          <a:blip r:embed="rId3"/>
          <a:stretch>
            <a:fillRect/>
          </a:stretch>
        </p:blipFill>
        <p:spPr>
          <a:xfrm rot="10800000">
            <a:off x="2794" y="-1021196"/>
            <a:ext cx="9141206" cy="4735893"/>
          </a:xfrm>
          <a:prstGeom prst="rect">
            <a:avLst/>
          </a:prstGeom>
        </p:spPr>
      </p:pic>
    </p:spTree>
    <p:extLst>
      <p:ext uri="{BB962C8B-B14F-4D97-AF65-F5344CB8AC3E}">
        <p14:creationId xmlns:p14="http://schemas.microsoft.com/office/powerpoint/2010/main" val="34946136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B06842-EFE3-4E71-B080-7949ADB27D7C}"/>
              </a:ext>
            </a:extLst>
          </p:cNvPr>
          <p:cNvPicPr>
            <a:picLocks noChangeAspect="1"/>
          </p:cNvPicPr>
          <p:nvPr/>
        </p:nvPicPr>
        <p:blipFill>
          <a:blip r:embed="rId3"/>
          <a:stretch>
            <a:fillRect/>
          </a:stretch>
        </p:blipFill>
        <p:spPr>
          <a:xfrm>
            <a:off x="-57665" y="0"/>
            <a:ext cx="9144000" cy="5216920"/>
          </a:xfrm>
          <a:prstGeom prst="rect">
            <a:avLst/>
          </a:prstGeom>
        </p:spPr>
      </p:pic>
      <p:sp>
        <p:nvSpPr>
          <p:cNvPr id="5" name="Text Placeholder 4"/>
          <p:cNvSpPr>
            <a:spLocks noGrp="1"/>
          </p:cNvSpPr>
          <p:nvPr>
            <p:ph idx="1"/>
          </p:nvPr>
        </p:nvSpPr>
        <p:spPr>
          <a:xfrm>
            <a:off x="2137194" y="790729"/>
            <a:ext cx="5675586" cy="3903620"/>
          </a:xfrm>
        </p:spPr>
        <p:txBody>
          <a:bodyPr>
            <a:normAutofit/>
          </a:bodyPr>
          <a:lstStyle/>
          <a:p>
            <a:pPr marL="0" indent="0" algn="ctr">
              <a:buNone/>
            </a:pPr>
            <a:r>
              <a:rPr lang="en-US" sz="2000" b="1" i="1" dirty="0"/>
              <a:t>“Next to physical survival, the greatest need of a human being is psychological survival, to be understood, to be affirmed, to be validated and to be appreciated.”</a:t>
            </a:r>
          </a:p>
          <a:p>
            <a:pPr marL="0" indent="0" algn="ctr">
              <a:buNone/>
            </a:pPr>
            <a:endParaRPr lang="en-US" sz="2000" b="1" dirty="0"/>
          </a:p>
        </p:txBody>
      </p:sp>
      <p:sp>
        <p:nvSpPr>
          <p:cNvPr id="4" name="Slide Number Placeholder 3"/>
          <p:cNvSpPr>
            <a:spLocks noGrp="1"/>
          </p:cNvSpPr>
          <p:nvPr>
            <p:ph type="sldNum" sz="quarter" idx="10"/>
          </p:nvPr>
        </p:nvSpPr>
        <p:spPr/>
        <p:txBody>
          <a:bodyPr/>
          <a:lstStyle/>
          <a:p>
            <a:fld id="{2066355A-084C-D24E-9AD2-7E4FC41EA627}" type="slidenum">
              <a:rPr lang="en-US" smtClean="0"/>
              <a:pPr/>
              <a:t>65</a:t>
            </a:fld>
            <a:endParaRPr lang="en-US" dirty="0"/>
          </a:p>
        </p:txBody>
      </p:sp>
      <p:sp>
        <p:nvSpPr>
          <p:cNvPr id="2" name="TextBox 1"/>
          <p:cNvSpPr txBox="1"/>
          <p:nvPr/>
        </p:nvSpPr>
        <p:spPr>
          <a:xfrm>
            <a:off x="6398124" y="3708514"/>
            <a:ext cx="1507144" cy="400110"/>
          </a:xfrm>
          <a:prstGeom prst="rect">
            <a:avLst/>
          </a:prstGeom>
          <a:noFill/>
        </p:spPr>
        <p:txBody>
          <a:bodyPr wrap="non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i="1" dirty="0">
                <a:latin typeface="Verdana" panose="020B0604030504040204" pitchFamily="34" charset="0"/>
                <a:ea typeface="Verdana" panose="020B0604030504040204" pitchFamily="34" charset="0"/>
                <a:cs typeface="Verdana" panose="020B0604030504040204" pitchFamily="34" charset="0"/>
              </a:rPr>
              <a:t>Franklin </a:t>
            </a:r>
          </a:p>
        </p:txBody>
      </p:sp>
    </p:spTree>
    <p:extLst>
      <p:ext uri="{BB962C8B-B14F-4D97-AF65-F5344CB8AC3E}">
        <p14:creationId xmlns:p14="http://schemas.microsoft.com/office/powerpoint/2010/main" val="20963717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5 Languages of Appreciation</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60822" y="1465720"/>
            <a:ext cx="4561601" cy="3165475"/>
          </a:xfrm>
        </p:spPr>
      </p:pic>
      <p:sp>
        <p:nvSpPr>
          <p:cNvPr id="4" name="Slide Number Placeholder 3"/>
          <p:cNvSpPr>
            <a:spLocks noGrp="1"/>
          </p:cNvSpPr>
          <p:nvPr>
            <p:ph type="sldNum" sz="quarter" idx="10"/>
          </p:nvPr>
        </p:nvSpPr>
        <p:spPr/>
        <p:txBody>
          <a:bodyPr/>
          <a:lstStyle/>
          <a:p>
            <a:fld id="{2066355A-084C-D24E-9AD2-7E4FC41EA627}" type="slidenum">
              <a:rPr lang="en-US" smtClean="0"/>
              <a:pPr/>
              <a:t>66</a:t>
            </a:fld>
            <a:endParaRPr lang="en-US" dirty="0"/>
          </a:p>
        </p:txBody>
      </p:sp>
      <p:sp>
        <p:nvSpPr>
          <p:cNvPr id="7" name="TextBox 6"/>
          <p:cNvSpPr txBox="1"/>
          <p:nvPr/>
        </p:nvSpPr>
        <p:spPr>
          <a:xfrm>
            <a:off x="1025627" y="4544442"/>
            <a:ext cx="6599061" cy="430887"/>
          </a:xfrm>
          <a:prstGeom prst="rect">
            <a:avLst/>
          </a:prstGeom>
          <a:noFill/>
        </p:spPr>
        <p:txBody>
          <a:bodyPr wrap="square" rtlCol="0">
            <a:spAutoFit/>
          </a:bodyPr>
          <a:lstStyle/>
          <a:p>
            <a:pPr algn="ctr"/>
            <a:r>
              <a:rPr lang="en-US" sz="1100" i="1" dirty="0"/>
              <a:t>Chapman, Gary, and Paul E. White. The 5 languages of appreciation in the workplace: Empowering organizations by encouraging people.  2011.</a:t>
            </a:r>
          </a:p>
        </p:txBody>
      </p:sp>
    </p:spTree>
    <p:extLst>
      <p:ext uri="{BB962C8B-B14F-4D97-AF65-F5344CB8AC3E}">
        <p14:creationId xmlns:p14="http://schemas.microsoft.com/office/powerpoint/2010/main" val="9219747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Words of Affirmation</a:t>
            </a:r>
          </a:p>
        </p:txBody>
      </p:sp>
      <p:sp>
        <p:nvSpPr>
          <p:cNvPr id="3" name="Content Placeholder 2"/>
          <p:cNvSpPr>
            <a:spLocks noGrp="1"/>
          </p:cNvSpPr>
          <p:nvPr>
            <p:ph idx="1"/>
          </p:nvPr>
        </p:nvSpPr>
        <p:spPr/>
        <p:txBody>
          <a:bodyPr>
            <a:normAutofit fontScale="92500" lnSpcReduction="10000"/>
          </a:bodyPr>
          <a:lstStyle/>
          <a:p>
            <a:r>
              <a:rPr lang="en-US" dirty="0"/>
              <a:t>Context</a:t>
            </a:r>
          </a:p>
          <a:p>
            <a:pPr lvl="1">
              <a:buClr>
                <a:schemeClr val="accent6">
                  <a:lumMod val="75000"/>
                </a:schemeClr>
              </a:buClr>
              <a:buFont typeface="Wingdings" panose="05000000000000000000" pitchFamily="2" charset="2"/>
              <a:buChar char="Ø"/>
            </a:pPr>
            <a:r>
              <a:rPr lang="en-US" dirty="0"/>
              <a:t>One-on-one, on rounds, written communication, public affirmation</a:t>
            </a:r>
          </a:p>
          <a:p>
            <a:r>
              <a:rPr lang="en-US" dirty="0"/>
              <a:t>Types</a:t>
            </a:r>
          </a:p>
          <a:p>
            <a:pPr lvl="1">
              <a:buClr>
                <a:schemeClr val="accent6">
                  <a:lumMod val="75000"/>
                </a:schemeClr>
              </a:buClr>
              <a:buFont typeface="Wingdings" panose="05000000000000000000" pitchFamily="2" charset="2"/>
              <a:buChar char="Ø"/>
            </a:pPr>
            <a:r>
              <a:rPr lang="en-US" dirty="0"/>
              <a:t>Praise for accomplishments</a:t>
            </a:r>
          </a:p>
          <a:p>
            <a:pPr lvl="1">
              <a:buClr>
                <a:schemeClr val="accent6">
                  <a:lumMod val="75000"/>
                </a:schemeClr>
              </a:buClr>
              <a:buFont typeface="Wingdings" panose="05000000000000000000" pitchFamily="2" charset="2"/>
              <a:buChar char="Ø"/>
            </a:pPr>
            <a:r>
              <a:rPr lang="en-US" dirty="0"/>
              <a:t>Affirmation of character</a:t>
            </a:r>
          </a:p>
          <a:p>
            <a:pPr lvl="1">
              <a:buClr>
                <a:schemeClr val="accent6">
                  <a:lumMod val="75000"/>
                </a:schemeClr>
              </a:buClr>
              <a:buFont typeface="Wingdings" panose="05000000000000000000" pitchFamily="2" charset="2"/>
              <a:buChar char="Ø"/>
            </a:pPr>
            <a:r>
              <a:rPr lang="en-US" dirty="0"/>
              <a:t>Affirmation of positive personality traits</a:t>
            </a:r>
          </a:p>
          <a:p>
            <a:r>
              <a:rPr lang="en-US" dirty="0"/>
              <a:t>Authentic</a:t>
            </a:r>
          </a:p>
          <a:p>
            <a:pPr lvl="1">
              <a:buClr>
                <a:schemeClr val="accent6">
                  <a:lumMod val="75000"/>
                </a:schemeClr>
              </a:buClr>
              <a:buFont typeface="Wingdings" panose="05000000000000000000" pitchFamily="2" charset="2"/>
              <a:buChar char="Ø"/>
            </a:pPr>
            <a:r>
              <a:rPr lang="en-US" dirty="0"/>
              <a:t>Be specific in the affirmation, especially how it impacts you or the patient </a:t>
            </a:r>
          </a:p>
          <a:p>
            <a:endParaRPr lang="en-US" dirty="0"/>
          </a:p>
        </p:txBody>
      </p:sp>
      <p:sp>
        <p:nvSpPr>
          <p:cNvPr id="4" name="Slide Number Placeholder 3"/>
          <p:cNvSpPr>
            <a:spLocks noGrp="1"/>
          </p:cNvSpPr>
          <p:nvPr>
            <p:ph type="sldNum" sz="quarter" idx="10"/>
          </p:nvPr>
        </p:nvSpPr>
        <p:spPr/>
        <p:txBody>
          <a:bodyPr/>
          <a:lstStyle/>
          <a:p>
            <a:fld id="{2066355A-084C-D24E-9AD2-7E4FC41EA627}" type="slidenum">
              <a:rPr lang="en-US" smtClean="0"/>
              <a:pPr/>
              <a:t>67</a:t>
            </a:fld>
            <a:endParaRPr lang="en-US" dirty="0"/>
          </a:p>
        </p:txBody>
      </p:sp>
      <p:sp>
        <p:nvSpPr>
          <p:cNvPr id="6" name="TextBox 5"/>
          <p:cNvSpPr txBox="1"/>
          <p:nvPr/>
        </p:nvSpPr>
        <p:spPr>
          <a:xfrm>
            <a:off x="4668253" y="4583451"/>
            <a:ext cx="3083216" cy="369332"/>
          </a:xfrm>
          <a:prstGeom prst="rect">
            <a:avLst/>
          </a:prstGeom>
          <a:noFill/>
        </p:spPr>
        <p:txBody>
          <a:bodyPr wrap="none" rtlCol="0">
            <a:spAutoFit/>
          </a:bodyPr>
          <a:lstStyle/>
          <a:p>
            <a:r>
              <a:rPr lang="en-US" b="1" dirty="0"/>
              <a:t>Don’t forget to use their name</a:t>
            </a:r>
          </a:p>
        </p:txBody>
      </p:sp>
      <p:pic>
        <p:nvPicPr>
          <p:cNvPr id="8" name="Picture 7"/>
          <p:cNvPicPr>
            <a:picLocks noChangeAspect="1"/>
          </p:cNvPicPr>
          <p:nvPr/>
        </p:nvPicPr>
        <p:blipFill>
          <a:blip r:embed="rId3"/>
          <a:stretch>
            <a:fillRect/>
          </a:stretch>
        </p:blipFill>
        <p:spPr>
          <a:xfrm>
            <a:off x="118523" y="4165291"/>
            <a:ext cx="1060796" cy="847417"/>
          </a:xfrm>
          <a:prstGeom prst="rect">
            <a:avLst/>
          </a:prstGeom>
        </p:spPr>
      </p:pic>
    </p:spTree>
    <p:extLst>
      <p:ext uri="{BB962C8B-B14F-4D97-AF65-F5344CB8AC3E}">
        <p14:creationId xmlns:p14="http://schemas.microsoft.com/office/powerpoint/2010/main" val="31193292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B06842-EFE3-4E71-B080-7949ADB27D7C}"/>
              </a:ext>
            </a:extLst>
          </p:cNvPr>
          <p:cNvPicPr>
            <a:picLocks noChangeAspect="1"/>
          </p:cNvPicPr>
          <p:nvPr/>
        </p:nvPicPr>
        <p:blipFill>
          <a:blip r:embed="rId3"/>
          <a:stretch>
            <a:fillRect/>
          </a:stretch>
        </p:blipFill>
        <p:spPr>
          <a:xfrm>
            <a:off x="-57665" y="0"/>
            <a:ext cx="9144000" cy="5216920"/>
          </a:xfrm>
          <a:prstGeom prst="rect">
            <a:avLst/>
          </a:prstGeom>
        </p:spPr>
      </p:pic>
      <p:sp>
        <p:nvSpPr>
          <p:cNvPr id="5" name="Text Placeholder 4"/>
          <p:cNvSpPr>
            <a:spLocks noGrp="1"/>
          </p:cNvSpPr>
          <p:nvPr>
            <p:ph idx="1"/>
          </p:nvPr>
        </p:nvSpPr>
        <p:spPr>
          <a:xfrm>
            <a:off x="2137194" y="790729"/>
            <a:ext cx="5675586" cy="3903620"/>
          </a:xfrm>
        </p:spPr>
        <p:txBody>
          <a:bodyPr>
            <a:normAutofit/>
          </a:bodyPr>
          <a:lstStyle/>
          <a:p>
            <a:pPr marL="0" indent="0" algn="ctr">
              <a:buNone/>
            </a:pPr>
            <a:r>
              <a:rPr lang="en-US" sz="2000" b="1" i="1" dirty="0"/>
              <a:t>“One of my </a:t>
            </a:r>
            <a:r>
              <a:rPr lang="en-US" sz="2000" b="1" i="1" dirty="0" err="1"/>
              <a:t>attendings</a:t>
            </a:r>
            <a:r>
              <a:rPr lang="en-US" sz="2000" b="1" i="1" dirty="0"/>
              <a:t> on PHM actually did this very well, where she had one day of the week where at the end of rounds she randomly made us go around the circle and tell each other something that we appreciated that another team member did that week.”</a:t>
            </a:r>
          </a:p>
          <a:p>
            <a:pPr marL="0" indent="0" algn="r">
              <a:buNone/>
            </a:pPr>
            <a:r>
              <a:rPr lang="en-US" sz="2000" b="1" dirty="0"/>
              <a:t>- </a:t>
            </a:r>
            <a:r>
              <a:rPr lang="en-US" sz="2000" i="1" dirty="0"/>
              <a:t>Victoria</a:t>
            </a:r>
          </a:p>
        </p:txBody>
      </p:sp>
      <p:sp>
        <p:nvSpPr>
          <p:cNvPr id="4" name="Slide Number Placeholder 3"/>
          <p:cNvSpPr>
            <a:spLocks noGrp="1"/>
          </p:cNvSpPr>
          <p:nvPr>
            <p:ph type="sldNum" sz="quarter" idx="10"/>
          </p:nvPr>
        </p:nvSpPr>
        <p:spPr/>
        <p:txBody>
          <a:bodyPr/>
          <a:lstStyle/>
          <a:p>
            <a:fld id="{2066355A-084C-D24E-9AD2-7E4FC41EA627}" type="slidenum">
              <a:rPr lang="en-US" smtClean="0"/>
              <a:pPr/>
              <a:t>68</a:t>
            </a:fld>
            <a:endParaRPr lang="en-US" dirty="0"/>
          </a:p>
        </p:txBody>
      </p:sp>
    </p:spTree>
    <p:extLst>
      <p:ext uri="{BB962C8B-B14F-4D97-AF65-F5344CB8AC3E}">
        <p14:creationId xmlns:p14="http://schemas.microsoft.com/office/powerpoint/2010/main" val="26637889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Quality Time</a:t>
            </a:r>
          </a:p>
        </p:txBody>
      </p:sp>
      <p:sp>
        <p:nvSpPr>
          <p:cNvPr id="3" name="Content Placeholder 2"/>
          <p:cNvSpPr>
            <a:spLocks noGrp="1"/>
          </p:cNvSpPr>
          <p:nvPr>
            <p:ph idx="1"/>
          </p:nvPr>
        </p:nvSpPr>
        <p:spPr/>
        <p:txBody>
          <a:bodyPr/>
          <a:lstStyle/>
          <a:p>
            <a:r>
              <a:rPr lang="en-US" dirty="0"/>
              <a:t>Types</a:t>
            </a:r>
          </a:p>
          <a:p>
            <a:pPr lvl="1">
              <a:buClr>
                <a:schemeClr val="accent6">
                  <a:lumMod val="75000"/>
                </a:schemeClr>
              </a:buClr>
              <a:buFont typeface="Wingdings" panose="05000000000000000000" pitchFamily="2" charset="2"/>
              <a:buChar char="Ø"/>
            </a:pPr>
            <a:r>
              <a:rPr lang="en-US" dirty="0"/>
              <a:t>Focused attention</a:t>
            </a:r>
          </a:p>
          <a:p>
            <a:pPr lvl="1">
              <a:buClr>
                <a:schemeClr val="accent6">
                  <a:lumMod val="75000"/>
                </a:schemeClr>
              </a:buClr>
              <a:buFont typeface="Wingdings" panose="05000000000000000000" pitchFamily="2" charset="2"/>
              <a:buChar char="Ø"/>
            </a:pPr>
            <a:r>
              <a:rPr lang="en-US" dirty="0"/>
              <a:t>Doing things together as a team</a:t>
            </a:r>
          </a:p>
          <a:p>
            <a:pPr lvl="1">
              <a:buClr>
                <a:schemeClr val="accent6">
                  <a:lumMod val="75000"/>
                </a:schemeClr>
              </a:buClr>
              <a:buFont typeface="Wingdings" panose="05000000000000000000" pitchFamily="2" charset="2"/>
              <a:buChar char="Ø"/>
            </a:pPr>
            <a:r>
              <a:rPr lang="en-US" dirty="0"/>
              <a:t>Shared experiences</a:t>
            </a:r>
          </a:p>
          <a:p>
            <a:pPr lvl="1">
              <a:buClr>
                <a:schemeClr val="accent6">
                  <a:lumMod val="75000"/>
                </a:schemeClr>
              </a:buClr>
              <a:buFont typeface="Wingdings" panose="05000000000000000000" pitchFamily="2" charset="2"/>
              <a:buChar char="Ø"/>
            </a:pPr>
            <a:r>
              <a:rPr lang="en-US" dirty="0"/>
              <a:t>Personal connections </a:t>
            </a:r>
          </a:p>
          <a:p>
            <a:r>
              <a:rPr lang="en-US" dirty="0"/>
              <a:t>Empathetic listening</a:t>
            </a:r>
          </a:p>
        </p:txBody>
      </p:sp>
      <p:sp>
        <p:nvSpPr>
          <p:cNvPr id="4" name="Slide Number Placeholder 3"/>
          <p:cNvSpPr>
            <a:spLocks noGrp="1"/>
          </p:cNvSpPr>
          <p:nvPr>
            <p:ph type="sldNum" sz="quarter" idx="10"/>
          </p:nvPr>
        </p:nvSpPr>
        <p:spPr/>
        <p:txBody>
          <a:bodyPr/>
          <a:lstStyle/>
          <a:p>
            <a:fld id="{2066355A-084C-D24E-9AD2-7E4FC41EA627}" type="slidenum">
              <a:rPr lang="en-US" smtClean="0"/>
              <a:pPr/>
              <a:t>69</a:t>
            </a:fld>
            <a:endParaRPr lang="en-US" dirty="0"/>
          </a:p>
        </p:txBody>
      </p:sp>
      <p:pic>
        <p:nvPicPr>
          <p:cNvPr id="7" name="Picture 6"/>
          <p:cNvPicPr>
            <a:picLocks noChangeAspect="1"/>
          </p:cNvPicPr>
          <p:nvPr/>
        </p:nvPicPr>
        <p:blipFill>
          <a:blip r:embed="rId3"/>
          <a:stretch>
            <a:fillRect/>
          </a:stretch>
        </p:blipFill>
        <p:spPr>
          <a:xfrm>
            <a:off x="303320" y="4123094"/>
            <a:ext cx="1060796" cy="847417"/>
          </a:xfrm>
          <a:prstGeom prst="rect">
            <a:avLst/>
          </a:prstGeom>
        </p:spPr>
      </p:pic>
      <p:sp>
        <p:nvSpPr>
          <p:cNvPr id="5" name="TextBox 4"/>
          <p:cNvSpPr txBox="1"/>
          <p:nvPr/>
        </p:nvSpPr>
        <p:spPr>
          <a:xfrm>
            <a:off x="4751999" y="3610319"/>
            <a:ext cx="3807500" cy="923330"/>
          </a:xfrm>
          <a:prstGeom prst="rect">
            <a:avLst/>
          </a:prstGeom>
          <a:noFill/>
        </p:spPr>
        <p:txBody>
          <a:bodyPr wrap="square" rtlCol="0">
            <a:spAutoFit/>
          </a:bodyPr>
          <a:lstStyle/>
          <a:p>
            <a:pPr algn="ctr"/>
            <a:r>
              <a:rPr lang="en-US" b="1" i="1" dirty="0"/>
              <a:t>Please take even 2 minutes out of your day to know more than just my name.   [First year pediatric trainee]</a:t>
            </a:r>
            <a:endParaRPr lang="en-US" sz="2000" b="1" i="1" dirty="0"/>
          </a:p>
        </p:txBody>
      </p:sp>
    </p:spTree>
    <p:extLst>
      <p:ext uri="{BB962C8B-B14F-4D97-AF65-F5344CB8AC3E}">
        <p14:creationId xmlns:p14="http://schemas.microsoft.com/office/powerpoint/2010/main" val="2307798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066355A-084C-D24E-9AD2-7E4FC41EA627}" type="slidenum">
              <a:rPr lang="en-US" smtClean="0"/>
              <a:pPr/>
              <a:t>7</a:t>
            </a:fld>
            <a:endParaRPr lang="en-US" dirty="0"/>
          </a:p>
        </p:txBody>
      </p:sp>
      <p:pic>
        <p:nvPicPr>
          <p:cNvPr id="10" name="Content Placeholder 9"/>
          <p:cNvPicPr>
            <a:picLocks noGrp="1" noChangeAspect="1"/>
          </p:cNvPicPr>
          <p:nvPr>
            <p:ph idx="1"/>
          </p:nvPr>
        </p:nvPicPr>
        <p:blipFill>
          <a:blip r:embed="rId3"/>
          <a:stretch>
            <a:fillRect/>
          </a:stretch>
        </p:blipFill>
        <p:spPr>
          <a:xfrm>
            <a:off x="2050948" y="1381125"/>
            <a:ext cx="5105604" cy="3165475"/>
          </a:xfrm>
          <a:prstGeom prst="rect">
            <a:avLst/>
          </a:prstGeom>
        </p:spPr>
      </p:pic>
    </p:spTree>
    <p:extLst>
      <p:ext uri="{BB962C8B-B14F-4D97-AF65-F5344CB8AC3E}">
        <p14:creationId xmlns:p14="http://schemas.microsoft.com/office/powerpoint/2010/main" val="18291370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Acts of Service</a:t>
            </a:r>
          </a:p>
        </p:txBody>
      </p:sp>
      <p:sp>
        <p:nvSpPr>
          <p:cNvPr id="4" name="Slide Number Placeholder 3"/>
          <p:cNvSpPr>
            <a:spLocks noGrp="1"/>
          </p:cNvSpPr>
          <p:nvPr>
            <p:ph type="sldNum" sz="quarter" idx="10"/>
          </p:nvPr>
        </p:nvSpPr>
        <p:spPr/>
        <p:txBody>
          <a:bodyPr/>
          <a:lstStyle/>
          <a:p>
            <a:fld id="{2066355A-084C-D24E-9AD2-7E4FC41EA627}" type="slidenum">
              <a:rPr lang="en-US" smtClean="0"/>
              <a:pPr/>
              <a:t>70</a:t>
            </a:fld>
            <a:endParaRPr lang="en-US" dirty="0"/>
          </a:p>
        </p:txBody>
      </p:sp>
      <p:pic>
        <p:nvPicPr>
          <p:cNvPr id="5" name="Picture 4"/>
          <p:cNvPicPr>
            <a:picLocks noChangeAspect="1"/>
          </p:cNvPicPr>
          <p:nvPr/>
        </p:nvPicPr>
        <p:blipFill>
          <a:blip r:embed="rId3"/>
          <a:stretch>
            <a:fillRect/>
          </a:stretch>
        </p:blipFill>
        <p:spPr>
          <a:xfrm>
            <a:off x="1997612" y="1462576"/>
            <a:ext cx="5171076" cy="3506636"/>
          </a:xfrm>
          <a:prstGeom prst="rect">
            <a:avLst/>
          </a:prstGeom>
          <a:ln>
            <a:noFill/>
          </a:ln>
          <a:effectLst>
            <a:softEdge rad="112500"/>
          </a:effectLst>
        </p:spPr>
      </p:pic>
      <p:pic>
        <p:nvPicPr>
          <p:cNvPr id="3" name="Picture 2"/>
          <p:cNvPicPr>
            <a:picLocks noChangeAspect="1"/>
          </p:cNvPicPr>
          <p:nvPr/>
        </p:nvPicPr>
        <p:blipFill>
          <a:blip r:embed="rId4"/>
          <a:stretch>
            <a:fillRect/>
          </a:stretch>
        </p:blipFill>
        <p:spPr>
          <a:xfrm>
            <a:off x="217188" y="4296083"/>
            <a:ext cx="1060796" cy="847417"/>
          </a:xfrm>
          <a:prstGeom prst="rect">
            <a:avLst/>
          </a:prstGeom>
        </p:spPr>
      </p:pic>
    </p:spTree>
    <p:extLst>
      <p:ext uri="{BB962C8B-B14F-4D97-AF65-F5344CB8AC3E}">
        <p14:creationId xmlns:p14="http://schemas.microsoft.com/office/powerpoint/2010/main" val="8806569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9319" y="466265"/>
            <a:ext cx="5362542" cy="676680"/>
          </a:xfrm>
        </p:spPr>
        <p:txBody>
          <a:bodyPr>
            <a:normAutofit fontScale="90000"/>
          </a:bodyPr>
          <a:lstStyle/>
          <a:p>
            <a:r>
              <a:rPr lang="en-US" dirty="0"/>
              <a:t>Tangible Gifts and </a:t>
            </a:r>
            <a:br>
              <a:rPr lang="en-US" dirty="0"/>
            </a:br>
            <a:r>
              <a:rPr lang="en-US" dirty="0"/>
              <a:t>Physical Touch</a:t>
            </a:r>
          </a:p>
        </p:txBody>
      </p:sp>
      <p:sp>
        <p:nvSpPr>
          <p:cNvPr id="3" name="Content Placeholder 2"/>
          <p:cNvSpPr>
            <a:spLocks noGrp="1"/>
          </p:cNvSpPr>
          <p:nvPr>
            <p:ph idx="1"/>
          </p:nvPr>
        </p:nvSpPr>
        <p:spPr/>
        <p:txBody>
          <a:bodyPr/>
          <a:lstStyle/>
          <a:p>
            <a:r>
              <a:rPr lang="en-US" dirty="0"/>
              <a:t>Gift cards or tickets to an event</a:t>
            </a:r>
          </a:p>
          <a:p>
            <a:r>
              <a:rPr lang="en-US" dirty="0"/>
              <a:t>Candy</a:t>
            </a:r>
          </a:p>
          <a:p>
            <a:r>
              <a:rPr lang="en-US" dirty="0"/>
              <a:t>Leaving early</a:t>
            </a:r>
          </a:p>
          <a:p>
            <a:r>
              <a:rPr lang="en-US" dirty="0"/>
              <a:t>High fives or fist bumps</a:t>
            </a:r>
          </a:p>
        </p:txBody>
      </p:sp>
      <p:sp>
        <p:nvSpPr>
          <p:cNvPr id="4" name="Slide Number Placeholder 3"/>
          <p:cNvSpPr>
            <a:spLocks noGrp="1"/>
          </p:cNvSpPr>
          <p:nvPr>
            <p:ph type="sldNum" sz="quarter" idx="10"/>
          </p:nvPr>
        </p:nvSpPr>
        <p:spPr/>
        <p:txBody>
          <a:bodyPr/>
          <a:lstStyle/>
          <a:p>
            <a:fld id="{2066355A-084C-D24E-9AD2-7E4FC41EA627}" type="slidenum">
              <a:rPr lang="en-US" smtClean="0"/>
              <a:pPr/>
              <a:t>71</a:t>
            </a:fld>
            <a:endParaRPr lang="en-US" dirty="0"/>
          </a:p>
        </p:txBody>
      </p:sp>
      <p:sp>
        <p:nvSpPr>
          <p:cNvPr id="7" name="TextBox 6"/>
          <p:cNvSpPr txBox="1"/>
          <p:nvPr/>
        </p:nvSpPr>
        <p:spPr>
          <a:xfrm>
            <a:off x="2531335" y="3370537"/>
            <a:ext cx="4010526" cy="1200329"/>
          </a:xfrm>
          <a:prstGeom prst="rect">
            <a:avLst/>
          </a:prstGeom>
          <a:noFill/>
        </p:spPr>
        <p:txBody>
          <a:bodyPr wrap="square" rtlCol="0">
            <a:spAutoFit/>
          </a:bodyPr>
          <a:lstStyle/>
          <a:p>
            <a:pPr algn="ctr"/>
            <a:r>
              <a:rPr lang="en-US" b="1" i="1" dirty="0"/>
              <a:t>“Its not even big things. Its more tangible, like food. When people bring us food its like “Oh I realize that you are working hard and I appreciate you.”</a:t>
            </a:r>
          </a:p>
        </p:txBody>
      </p:sp>
      <p:pic>
        <p:nvPicPr>
          <p:cNvPr id="8" name="Picture 7"/>
          <p:cNvPicPr>
            <a:picLocks noChangeAspect="1"/>
          </p:cNvPicPr>
          <p:nvPr/>
        </p:nvPicPr>
        <p:blipFill>
          <a:blip r:embed="rId3"/>
          <a:stretch>
            <a:fillRect/>
          </a:stretch>
        </p:blipFill>
        <p:spPr>
          <a:xfrm>
            <a:off x="303320" y="4123094"/>
            <a:ext cx="1060796" cy="847417"/>
          </a:xfrm>
          <a:prstGeom prst="rect">
            <a:avLst/>
          </a:prstGeom>
        </p:spPr>
      </p:pic>
    </p:spTree>
    <p:extLst>
      <p:ext uri="{BB962C8B-B14F-4D97-AF65-F5344CB8AC3E}">
        <p14:creationId xmlns:p14="http://schemas.microsoft.com/office/powerpoint/2010/main" val="11134454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79318" y="614183"/>
            <a:ext cx="6339081" cy="676680"/>
          </a:xfrm>
        </p:spPr>
        <p:txBody>
          <a:bodyPr>
            <a:normAutofit/>
          </a:bodyPr>
          <a:lstStyle/>
          <a:p>
            <a:r>
              <a:rPr lang="en-US" dirty="0"/>
              <a:t>Actions: Promote a Sense of Value </a:t>
            </a:r>
          </a:p>
        </p:txBody>
      </p:sp>
      <p:sp>
        <p:nvSpPr>
          <p:cNvPr id="3" name="Content Placeholder 2"/>
          <p:cNvSpPr>
            <a:spLocks noGrp="1"/>
          </p:cNvSpPr>
          <p:nvPr>
            <p:ph idx="1"/>
          </p:nvPr>
        </p:nvSpPr>
        <p:spPr>
          <a:xfrm>
            <a:off x="714401" y="1290863"/>
            <a:ext cx="7778988" cy="3165228"/>
          </a:xfrm>
        </p:spPr>
        <p:txBody>
          <a:bodyPr/>
          <a:lstStyle/>
          <a:p>
            <a:r>
              <a:rPr lang="en-US" dirty="0"/>
              <a:t>Learn your team members primary appreciation language</a:t>
            </a:r>
          </a:p>
          <a:p>
            <a:r>
              <a:rPr lang="en-US" dirty="0"/>
              <a:t>Show appreciation to one co-worker per week</a:t>
            </a:r>
          </a:p>
          <a:p>
            <a:r>
              <a:rPr lang="en-US" dirty="0"/>
              <a:t>Put appreciation on your schedule</a:t>
            </a:r>
          </a:p>
          <a:p>
            <a:r>
              <a:rPr lang="en-US" dirty="0"/>
              <a:t>Keep track of how often you show appreciation</a:t>
            </a:r>
          </a:p>
          <a:p>
            <a:r>
              <a:rPr lang="en-US" dirty="0"/>
              <a:t>Don’t solely use words of affirmation </a:t>
            </a:r>
          </a:p>
          <a:p>
            <a:r>
              <a:rPr lang="en-US" dirty="0"/>
              <a:t>Incorporate social noon conferences</a:t>
            </a:r>
          </a:p>
          <a:p>
            <a:r>
              <a:rPr lang="en-US" dirty="0"/>
              <a:t>Post “Top 10 Easiest Ways to Express Appreciation”</a:t>
            </a:r>
          </a:p>
          <a:p>
            <a:endParaRPr lang="en-US" dirty="0"/>
          </a:p>
        </p:txBody>
      </p:sp>
      <p:sp>
        <p:nvSpPr>
          <p:cNvPr id="4" name="Slide Number Placeholder 3"/>
          <p:cNvSpPr>
            <a:spLocks noGrp="1"/>
          </p:cNvSpPr>
          <p:nvPr>
            <p:ph type="sldNum" sz="quarter" idx="10"/>
          </p:nvPr>
        </p:nvSpPr>
        <p:spPr/>
        <p:txBody>
          <a:bodyPr/>
          <a:lstStyle/>
          <a:p>
            <a:fld id="{2066355A-084C-D24E-9AD2-7E4FC41EA627}" type="slidenum">
              <a:rPr lang="en-US" smtClean="0"/>
              <a:pPr/>
              <a:t>72</a:t>
            </a:fld>
            <a:endParaRPr lang="en-US" dirty="0"/>
          </a:p>
        </p:txBody>
      </p:sp>
      <p:pic>
        <p:nvPicPr>
          <p:cNvPr id="6" name="Picture 5"/>
          <p:cNvPicPr>
            <a:picLocks noChangeAspect="1"/>
          </p:cNvPicPr>
          <p:nvPr/>
        </p:nvPicPr>
        <p:blipFill>
          <a:blip r:embed="rId3"/>
          <a:stretch>
            <a:fillRect/>
          </a:stretch>
        </p:blipFill>
        <p:spPr>
          <a:xfrm>
            <a:off x="118523" y="4165291"/>
            <a:ext cx="1060796" cy="847417"/>
          </a:xfrm>
          <a:prstGeom prst="rect">
            <a:avLst/>
          </a:prstGeom>
        </p:spPr>
      </p:pic>
    </p:spTree>
    <p:extLst>
      <p:ext uri="{BB962C8B-B14F-4D97-AF65-F5344CB8AC3E}">
        <p14:creationId xmlns:p14="http://schemas.microsoft.com/office/powerpoint/2010/main" val="8469351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 for Action</a:t>
            </a:r>
          </a:p>
        </p:txBody>
      </p:sp>
      <p:pic>
        <p:nvPicPr>
          <p:cNvPr id="5" name="Content Placeholder 4"/>
          <p:cNvPicPr>
            <a:picLocks noGrp="1" noChangeAspect="1"/>
          </p:cNvPicPr>
          <p:nvPr>
            <p:ph idx="1"/>
          </p:nvPr>
        </p:nvPicPr>
        <p:blipFill>
          <a:blip r:embed="rId3"/>
          <a:stretch>
            <a:fillRect/>
          </a:stretch>
        </p:blipFill>
        <p:spPr>
          <a:xfrm>
            <a:off x="2492618" y="1381125"/>
            <a:ext cx="4222264" cy="3165475"/>
          </a:xfrm>
          <a:prstGeom prst="rect">
            <a:avLst/>
          </a:prstGeom>
        </p:spPr>
      </p:pic>
      <p:sp>
        <p:nvSpPr>
          <p:cNvPr id="4" name="Slide Number Placeholder 3"/>
          <p:cNvSpPr>
            <a:spLocks noGrp="1"/>
          </p:cNvSpPr>
          <p:nvPr>
            <p:ph type="sldNum" sz="quarter" idx="10"/>
          </p:nvPr>
        </p:nvSpPr>
        <p:spPr/>
        <p:txBody>
          <a:bodyPr/>
          <a:lstStyle/>
          <a:p>
            <a:fld id="{2066355A-084C-D24E-9AD2-7E4FC41EA627}" type="slidenum">
              <a:rPr lang="en-US" smtClean="0"/>
              <a:pPr/>
              <a:t>73</a:t>
            </a:fld>
            <a:endParaRPr lang="en-US" dirty="0"/>
          </a:p>
        </p:txBody>
      </p:sp>
    </p:spTree>
    <p:extLst>
      <p:ext uri="{BB962C8B-B14F-4D97-AF65-F5344CB8AC3E}">
        <p14:creationId xmlns:p14="http://schemas.microsoft.com/office/powerpoint/2010/main" val="39493400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6328" y="1063372"/>
            <a:ext cx="7778988" cy="3165228"/>
          </a:xfrm>
        </p:spPr>
        <p:txBody>
          <a:bodyPr>
            <a:normAutofit/>
          </a:bodyPr>
          <a:lstStyle/>
          <a:p>
            <a:pPr>
              <a:buFont typeface="+mj-lt"/>
              <a:buAutoNum type="arabicPeriod"/>
            </a:pPr>
            <a:r>
              <a:rPr lang="en-US" sz="1900" dirty="0"/>
              <a:t>Develop Growth Mindset  </a:t>
            </a:r>
          </a:p>
          <a:p>
            <a:pPr>
              <a:buFont typeface="+mj-lt"/>
              <a:buAutoNum type="arabicPeriod"/>
            </a:pPr>
            <a:r>
              <a:rPr lang="en-US" sz="1900" dirty="0"/>
              <a:t>Put the “E” back in Medical Education</a:t>
            </a:r>
          </a:p>
          <a:p>
            <a:pPr>
              <a:buFont typeface="+mj-lt"/>
              <a:buAutoNum type="arabicPeriod"/>
            </a:pPr>
            <a:r>
              <a:rPr lang="en-US" sz="1900" dirty="0"/>
              <a:t>Build Rapport and Team Relationships</a:t>
            </a:r>
          </a:p>
          <a:p>
            <a:pPr>
              <a:buFont typeface="+mj-lt"/>
              <a:buAutoNum type="arabicPeriod"/>
            </a:pPr>
            <a:r>
              <a:rPr lang="en-US" sz="1900" dirty="0"/>
              <a:t>Set Learners Up for Success</a:t>
            </a:r>
          </a:p>
          <a:p>
            <a:pPr>
              <a:buFont typeface="+mj-lt"/>
              <a:buAutoNum type="arabicPeriod"/>
            </a:pPr>
            <a:r>
              <a:rPr lang="en-US" sz="1900" dirty="0"/>
              <a:t>Be a Super(role)model</a:t>
            </a:r>
          </a:p>
          <a:p>
            <a:pPr>
              <a:buFont typeface="+mj-lt"/>
              <a:buAutoNum type="arabicPeriod"/>
            </a:pPr>
            <a:r>
              <a:rPr lang="en-US" sz="1900" dirty="0"/>
              <a:t>Value Learner-Centeredness</a:t>
            </a:r>
          </a:p>
          <a:p>
            <a:pPr>
              <a:buFont typeface="+mj-lt"/>
              <a:buAutoNum type="arabicPeriod"/>
            </a:pPr>
            <a:r>
              <a:rPr lang="en-US" sz="1900" dirty="0"/>
              <a:t>Promote a Sense of Value</a:t>
            </a:r>
          </a:p>
          <a:p>
            <a:pPr>
              <a:buFont typeface="+mj-lt"/>
              <a:buAutoNum type="arabicPeriod"/>
            </a:pP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066355A-084C-D24E-9AD2-7E4FC41EA627}" type="slidenum">
              <a:rPr lang="en-US" smtClean="0"/>
              <a:pPr/>
              <a:t>74</a:t>
            </a:fld>
            <a:endParaRPr lang="en-US" dirty="0"/>
          </a:p>
        </p:txBody>
      </p:sp>
      <p:pic>
        <p:nvPicPr>
          <p:cNvPr id="2" name="Picture 1"/>
          <p:cNvPicPr>
            <a:picLocks noChangeAspect="1"/>
          </p:cNvPicPr>
          <p:nvPr/>
        </p:nvPicPr>
        <p:blipFill>
          <a:blip r:embed="rId3"/>
          <a:stretch>
            <a:fillRect/>
          </a:stretch>
        </p:blipFill>
        <p:spPr>
          <a:xfrm flipH="1">
            <a:off x="5211144" y="644857"/>
            <a:ext cx="746077" cy="746077"/>
          </a:xfrm>
          <a:prstGeom prst="rect">
            <a:avLst/>
          </a:prstGeom>
        </p:spPr>
      </p:pic>
      <p:pic>
        <p:nvPicPr>
          <p:cNvPr id="5" name="Picture 4"/>
          <p:cNvPicPr>
            <a:picLocks noChangeAspect="1"/>
          </p:cNvPicPr>
          <p:nvPr/>
        </p:nvPicPr>
        <p:blipFill>
          <a:blip r:embed="rId4"/>
          <a:stretch>
            <a:fillRect/>
          </a:stretch>
        </p:blipFill>
        <p:spPr>
          <a:xfrm>
            <a:off x="6983651" y="1041810"/>
            <a:ext cx="1658256" cy="762066"/>
          </a:xfrm>
          <a:prstGeom prst="rect">
            <a:avLst/>
          </a:prstGeom>
        </p:spPr>
      </p:pic>
      <p:pic>
        <p:nvPicPr>
          <p:cNvPr id="7" name="Picture 6"/>
          <p:cNvPicPr>
            <a:picLocks noChangeAspect="1"/>
          </p:cNvPicPr>
          <p:nvPr/>
        </p:nvPicPr>
        <p:blipFill>
          <a:blip r:embed="rId5"/>
          <a:stretch>
            <a:fillRect/>
          </a:stretch>
        </p:blipFill>
        <p:spPr>
          <a:xfrm>
            <a:off x="6511029" y="1852627"/>
            <a:ext cx="963251" cy="883997"/>
          </a:xfrm>
          <a:prstGeom prst="rect">
            <a:avLst/>
          </a:prstGeom>
        </p:spPr>
      </p:pic>
      <p:pic>
        <p:nvPicPr>
          <p:cNvPr id="8" name="Picture 7"/>
          <p:cNvPicPr>
            <a:picLocks noChangeAspect="1"/>
          </p:cNvPicPr>
          <p:nvPr/>
        </p:nvPicPr>
        <p:blipFill>
          <a:blip r:embed="rId6"/>
          <a:stretch>
            <a:fillRect/>
          </a:stretch>
        </p:blipFill>
        <p:spPr>
          <a:xfrm>
            <a:off x="-8885" y="1460826"/>
            <a:ext cx="1048603" cy="1146147"/>
          </a:xfrm>
          <a:prstGeom prst="rect">
            <a:avLst/>
          </a:prstGeom>
        </p:spPr>
      </p:pic>
      <p:pic>
        <p:nvPicPr>
          <p:cNvPr id="9" name="Picture 8"/>
          <p:cNvPicPr>
            <a:picLocks noChangeAspect="1"/>
          </p:cNvPicPr>
          <p:nvPr/>
        </p:nvPicPr>
        <p:blipFill>
          <a:blip r:embed="rId7"/>
          <a:stretch>
            <a:fillRect/>
          </a:stretch>
        </p:blipFill>
        <p:spPr>
          <a:xfrm>
            <a:off x="5321684" y="2534153"/>
            <a:ext cx="792897" cy="788367"/>
          </a:xfrm>
          <a:prstGeom prst="rect">
            <a:avLst/>
          </a:prstGeom>
        </p:spPr>
      </p:pic>
      <p:pic>
        <p:nvPicPr>
          <p:cNvPr id="10" name="Picture 9"/>
          <p:cNvPicPr>
            <a:picLocks noChangeAspect="1"/>
          </p:cNvPicPr>
          <p:nvPr/>
        </p:nvPicPr>
        <p:blipFill>
          <a:blip r:embed="rId8"/>
          <a:stretch>
            <a:fillRect/>
          </a:stretch>
        </p:blipFill>
        <p:spPr>
          <a:xfrm>
            <a:off x="5126052" y="3826453"/>
            <a:ext cx="1060796" cy="847417"/>
          </a:xfrm>
          <a:prstGeom prst="rect">
            <a:avLst/>
          </a:prstGeom>
        </p:spPr>
      </p:pic>
      <p:pic>
        <p:nvPicPr>
          <p:cNvPr id="11" name="Picture 10"/>
          <p:cNvPicPr>
            <a:picLocks noChangeAspect="1"/>
          </p:cNvPicPr>
          <p:nvPr/>
        </p:nvPicPr>
        <p:blipFill>
          <a:blip r:embed="rId9"/>
          <a:stretch>
            <a:fillRect/>
          </a:stretch>
        </p:blipFill>
        <p:spPr>
          <a:xfrm>
            <a:off x="190145" y="2709372"/>
            <a:ext cx="965182" cy="1226295"/>
          </a:xfrm>
          <a:prstGeom prst="rect">
            <a:avLst/>
          </a:prstGeom>
        </p:spPr>
      </p:pic>
      <p:sp>
        <p:nvSpPr>
          <p:cNvPr id="12" name="TextBox 11"/>
          <p:cNvSpPr txBox="1"/>
          <p:nvPr/>
        </p:nvSpPr>
        <p:spPr>
          <a:xfrm>
            <a:off x="515416" y="480312"/>
            <a:ext cx="2877670" cy="646331"/>
          </a:xfrm>
          <a:prstGeom prst="rect">
            <a:avLst/>
          </a:prstGeom>
          <a:noFill/>
        </p:spPr>
        <p:txBody>
          <a:bodyPr wrap="square" rtlCol="0">
            <a:spAutoFit/>
          </a:bodyPr>
          <a:lstStyle/>
          <a:p>
            <a:pPr algn="ctr"/>
            <a:r>
              <a:rPr lang="en-US" sz="3600" b="1" dirty="0">
                <a:solidFill>
                  <a:srgbClr val="002060"/>
                </a:solidFill>
              </a:rPr>
              <a:t>7 habits</a:t>
            </a:r>
          </a:p>
        </p:txBody>
      </p:sp>
    </p:spTree>
    <p:extLst>
      <p:ext uri="{BB962C8B-B14F-4D97-AF65-F5344CB8AC3E}">
        <p14:creationId xmlns:p14="http://schemas.microsoft.com/office/powerpoint/2010/main" val="1931746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can I do</a:t>
            </a:r>
          </a:p>
        </p:txBody>
      </p:sp>
      <p:sp>
        <p:nvSpPr>
          <p:cNvPr id="3" name="Content Placeholder 2"/>
          <p:cNvSpPr>
            <a:spLocks noGrp="1"/>
          </p:cNvSpPr>
          <p:nvPr>
            <p:ph idx="1"/>
          </p:nvPr>
        </p:nvSpPr>
        <p:spPr/>
        <p:txBody>
          <a:bodyPr/>
          <a:lstStyle/>
          <a:p>
            <a:r>
              <a:rPr lang="en-US" dirty="0"/>
              <a:t>Survey </a:t>
            </a:r>
          </a:p>
          <a:p>
            <a:r>
              <a:rPr lang="en-US" dirty="0"/>
              <a:t>Take a “Walk” </a:t>
            </a:r>
          </a:p>
          <a:p>
            <a:r>
              <a:rPr lang="en-US" dirty="0"/>
              <a:t>Encourage a movement (Appreciation in the Workplace)</a:t>
            </a:r>
          </a:p>
          <a:p>
            <a:r>
              <a:rPr lang="en-US" dirty="0"/>
              <a:t>Study bright spots</a:t>
            </a:r>
          </a:p>
          <a:p>
            <a:r>
              <a:rPr lang="en-US" dirty="0"/>
              <a:t>Innovate and pilot</a:t>
            </a:r>
          </a:p>
          <a:p>
            <a:r>
              <a:rPr lang="en-US" dirty="0"/>
              <a:t>Be a positive role model </a:t>
            </a:r>
          </a:p>
          <a:p>
            <a:r>
              <a:rPr lang="en-US" dirty="0"/>
              <a:t>Leverage the trainee’s voice</a:t>
            </a:r>
          </a:p>
        </p:txBody>
      </p:sp>
      <p:sp>
        <p:nvSpPr>
          <p:cNvPr id="4" name="Slide Number Placeholder 3"/>
          <p:cNvSpPr>
            <a:spLocks noGrp="1"/>
          </p:cNvSpPr>
          <p:nvPr>
            <p:ph type="sldNum" sz="quarter" idx="10"/>
          </p:nvPr>
        </p:nvSpPr>
        <p:spPr/>
        <p:txBody>
          <a:bodyPr/>
          <a:lstStyle/>
          <a:p>
            <a:fld id="{2066355A-084C-D24E-9AD2-7E4FC41EA627}" type="slidenum">
              <a:rPr lang="en-US" smtClean="0"/>
              <a:pPr/>
              <a:t>75</a:t>
            </a:fld>
            <a:endParaRPr lang="en-US" dirty="0"/>
          </a:p>
        </p:txBody>
      </p:sp>
      <p:pic>
        <p:nvPicPr>
          <p:cNvPr id="5" name="Picture 4">
            <a:extLst>
              <a:ext uri="{FF2B5EF4-FFF2-40B4-BE49-F238E27FC236}">
                <a16:creationId xmlns:a16="http://schemas.microsoft.com/office/drawing/2014/main" id="{6BBB2E2B-67B8-4004-B3DC-371EB1A87C86}"/>
              </a:ext>
            </a:extLst>
          </p:cNvPr>
          <p:cNvPicPr>
            <a:picLocks noChangeAspect="1"/>
          </p:cNvPicPr>
          <p:nvPr/>
        </p:nvPicPr>
        <p:blipFill>
          <a:blip r:embed="rId3"/>
          <a:stretch>
            <a:fillRect/>
          </a:stretch>
        </p:blipFill>
        <p:spPr>
          <a:xfrm>
            <a:off x="0" y="1697289"/>
            <a:ext cx="9141206" cy="4735893"/>
          </a:xfrm>
          <a:prstGeom prst="rect">
            <a:avLst/>
          </a:prstGeom>
        </p:spPr>
      </p:pic>
    </p:spTree>
    <p:extLst>
      <p:ext uri="{BB962C8B-B14F-4D97-AF65-F5344CB8AC3E}">
        <p14:creationId xmlns:p14="http://schemas.microsoft.com/office/powerpoint/2010/main" val="25985252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2062" y="756077"/>
            <a:ext cx="7374618" cy="4155472"/>
          </a:xfrm>
        </p:spPr>
      </p:pic>
      <p:sp>
        <p:nvSpPr>
          <p:cNvPr id="4" name="Slide Number Placeholder 3"/>
          <p:cNvSpPr>
            <a:spLocks noGrp="1"/>
          </p:cNvSpPr>
          <p:nvPr>
            <p:ph type="sldNum" sz="quarter" idx="10"/>
          </p:nvPr>
        </p:nvSpPr>
        <p:spPr/>
        <p:txBody>
          <a:bodyPr/>
          <a:lstStyle/>
          <a:p>
            <a:fld id="{2066355A-084C-D24E-9AD2-7E4FC41EA627}" type="slidenum">
              <a:rPr lang="en-US" smtClean="0"/>
              <a:pPr/>
              <a:t>76</a:t>
            </a:fld>
            <a:endParaRPr lang="en-US" dirty="0"/>
          </a:p>
        </p:txBody>
      </p:sp>
      <p:sp>
        <p:nvSpPr>
          <p:cNvPr id="2" name="TextBox 1"/>
          <p:cNvSpPr txBox="1"/>
          <p:nvPr/>
        </p:nvSpPr>
        <p:spPr>
          <a:xfrm>
            <a:off x="6644470" y="4545472"/>
            <a:ext cx="1168310"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779811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Power of Names</a:t>
            </a:r>
          </a:p>
        </p:txBody>
      </p:sp>
      <p:sp>
        <p:nvSpPr>
          <p:cNvPr id="3" name="Content Placeholder 2"/>
          <p:cNvSpPr>
            <a:spLocks noGrp="1"/>
          </p:cNvSpPr>
          <p:nvPr>
            <p:ph idx="1"/>
          </p:nvPr>
        </p:nvSpPr>
        <p:spPr/>
        <p:txBody>
          <a:bodyPr/>
          <a:lstStyle/>
          <a:p>
            <a:r>
              <a:rPr lang="en-US" dirty="0"/>
              <a:t>Affects learner attitudes about the course</a:t>
            </a:r>
          </a:p>
          <a:p>
            <a:pPr lvl="1">
              <a:buClr>
                <a:schemeClr val="accent6">
                  <a:lumMod val="75000"/>
                </a:schemeClr>
              </a:buClr>
              <a:buFont typeface="Wingdings" panose="05000000000000000000" pitchFamily="2" charset="2"/>
              <a:buChar char="Ø"/>
            </a:pPr>
            <a:r>
              <a:rPr lang="en-US" dirty="0"/>
              <a:t>Feel valued, more invested in learning </a:t>
            </a:r>
          </a:p>
          <a:p>
            <a:r>
              <a:rPr lang="en-US" dirty="0"/>
              <a:t>Affects student behaviors</a:t>
            </a:r>
          </a:p>
          <a:p>
            <a:pPr lvl="1">
              <a:buClr>
                <a:schemeClr val="accent6">
                  <a:lumMod val="75000"/>
                </a:schemeClr>
              </a:buClr>
              <a:buFont typeface="Wingdings" panose="05000000000000000000" pitchFamily="2" charset="2"/>
              <a:buChar char="Ø"/>
            </a:pPr>
            <a:r>
              <a:rPr lang="en-US" dirty="0"/>
              <a:t>Help seeking, talking about issues/struggles, perform better</a:t>
            </a:r>
          </a:p>
          <a:p>
            <a:r>
              <a:rPr lang="en-US" dirty="0"/>
              <a:t>Affects learner perceptions (course and instructor)</a:t>
            </a:r>
          </a:p>
          <a:p>
            <a:pPr lvl="1">
              <a:buClr>
                <a:schemeClr val="accent6">
                  <a:lumMod val="75000"/>
                </a:schemeClr>
              </a:buClr>
              <a:buFont typeface="Wingdings" panose="05000000000000000000" pitchFamily="2" charset="2"/>
              <a:buChar char="Ø"/>
            </a:pPr>
            <a:r>
              <a:rPr lang="en-US" dirty="0"/>
              <a:t>Instructor cares, builds relationships and community </a:t>
            </a:r>
          </a:p>
        </p:txBody>
      </p:sp>
      <p:sp>
        <p:nvSpPr>
          <p:cNvPr id="4" name="Slide Number Placeholder 3"/>
          <p:cNvSpPr>
            <a:spLocks noGrp="1"/>
          </p:cNvSpPr>
          <p:nvPr>
            <p:ph type="sldNum" sz="quarter" idx="10"/>
          </p:nvPr>
        </p:nvSpPr>
        <p:spPr/>
        <p:txBody>
          <a:bodyPr/>
          <a:lstStyle/>
          <a:p>
            <a:fld id="{2066355A-084C-D24E-9AD2-7E4FC41EA627}" type="slidenum">
              <a:rPr lang="en-US" smtClean="0"/>
              <a:pPr/>
              <a:t>8</a:t>
            </a:fld>
            <a:endParaRPr lang="en-US" dirty="0"/>
          </a:p>
        </p:txBody>
      </p:sp>
      <p:sp>
        <p:nvSpPr>
          <p:cNvPr id="5" name="TextBox 4"/>
          <p:cNvSpPr txBox="1"/>
          <p:nvPr/>
        </p:nvSpPr>
        <p:spPr>
          <a:xfrm>
            <a:off x="714401" y="4506507"/>
            <a:ext cx="7558742" cy="430887"/>
          </a:xfrm>
          <a:prstGeom prst="rect">
            <a:avLst/>
          </a:prstGeom>
          <a:noFill/>
        </p:spPr>
        <p:txBody>
          <a:bodyPr wrap="square" rtlCol="0">
            <a:spAutoFit/>
          </a:bodyPr>
          <a:lstStyle/>
          <a:p>
            <a:pPr algn="ctr"/>
            <a:r>
              <a:rPr lang="en-US" sz="1100" i="1" dirty="0"/>
              <a:t>Cooper, KM, et al.  What’s in a name? The importance of students perceiving that an instructor knows their names in a high-enrollment biology classroom. CBE—Life Sciences Education, 2017.</a:t>
            </a:r>
          </a:p>
        </p:txBody>
      </p:sp>
    </p:spTree>
    <p:extLst>
      <p:ext uri="{BB962C8B-B14F-4D97-AF65-F5344CB8AC3E}">
        <p14:creationId xmlns:p14="http://schemas.microsoft.com/office/powerpoint/2010/main" val="906543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B06842-EFE3-4E71-B080-7949ADB27D7C}"/>
              </a:ext>
            </a:extLst>
          </p:cNvPr>
          <p:cNvPicPr>
            <a:picLocks noChangeAspect="1"/>
          </p:cNvPicPr>
          <p:nvPr/>
        </p:nvPicPr>
        <p:blipFill>
          <a:blip r:embed="rId3"/>
          <a:stretch>
            <a:fillRect/>
          </a:stretch>
        </p:blipFill>
        <p:spPr>
          <a:xfrm>
            <a:off x="-57665" y="0"/>
            <a:ext cx="9144000" cy="5216920"/>
          </a:xfrm>
          <a:prstGeom prst="rect">
            <a:avLst/>
          </a:prstGeom>
        </p:spPr>
      </p:pic>
      <p:sp>
        <p:nvSpPr>
          <p:cNvPr id="5" name="Text Placeholder 4"/>
          <p:cNvSpPr>
            <a:spLocks noGrp="1"/>
          </p:cNvSpPr>
          <p:nvPr>
            <p:ph idx="1"/>
          </p:nvPr>
        </p:nvSpPr>
        <p:spPr>
          <a:xfrm>
            <a:off x="2560319" y="1164061"/>
            <a:ext cx="5933069" cy="3165228"/>
          </a:xfrm>
        </p:spPr>
        <p:txBody>
          <a:bodyPr>
            <a:normAutofit/>
          </a:bodyPr>
          <a:lstStyle/>
          <a:p>
            <a:pPr marL="0" indent="0" algn="ctr">
              <a:buNone/>
            </a:pPr>
            <a:r>
              <a:rPr lang="en-US" sz="2000" b="1" i="1" dirty="0"/>
              <a:t>“If they cared enough to remember my name in such a large class, it showed me that they cared about my experience in the class and education.”</a:t>
            </a:r>
            <a:endParaRPr lang="en-US" sz="2000" b="1" dirty="0"/>
          </a:p>
        </p:txBody>
      </p:sp>
      <p:sp>
        <p:nvSpPr>
          <p:cNvPr id="4" name="Slide Number Placeholder 3"/>
          <p:cNvSpPr>
            <a:spLocks noGrp="1"/>
          </p:cNvSpPr>
          <p:nvPr>
            <p:ph type="sldNum" sz="quarter" idx="10"/>
          </p:nvPr>
        </p:nvSpPr>
        <p:spPr/>
        <p:txBody>
          <a:bodyPr/>
          <a:lstStyle/>
          <a:p>
            <a:fld id="{2066355A-084C-D24E-9AD2-7E4FC41EA627}" type="slidenum">
              <a:rPr lang="en-US" smtClean="0"/>
              <a:pPr/>
              <a:t>9</a:t>
            </a:fld>
            <a:endParaRPr lang="en-US" dirty="0"/>
          </a:p>
        </p:txBody>
      </p:sp>
      <p:sp>
        <p:nvSpPr>
          <p:cNvPr id="8" name="TextBox 7"/>
          <p:cNvSpPr txBox="1"/>
          <p:nvPr/>
        </p:nvSpPr>
        <p:spPr>
          <a:xfrm>
            <a:off x="6353503" y="3942114"/>
            <a:ext cx="2333297" cy="461665"/>
          </a:xfrm>
          <a:prstGeom prst="rect">
            <a:avLst/>
          </a:prstGeom>
          <a:noFill/>
        </p:spPr>
        <p:txBody>
          <a:bodyPr wrap="square" rtlCol="0">
            <a:spAutoFit/>
          </a:bodyPr>
          <a:lstStyle/>
          <a:p>
            <a:r>
              <a:rPr lang="en-US" sz="2400" b="1" i="1" dirty="0"/>
              <a:t>- Kaylie</a:t>
            </a:r>
          </a:p>
        </p:txBody>
      </p:sp>
    </p:spTree>
    <p:extLst>
      <p:ext uri="{BB962C8B-B14F-4D97-AF65-F5344CB8AC3E}">
        <p14:creationId xmlns:p14="http://schemas.microsoft.com/office/powerpoint/2010/main" val="19726978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7B6F2769-7194-4217-93D3-3AF3A4742282}">
  <ds:schemaRefs>
    <ds:schemaRef ds:uri="http://schemas.microsoft.com/office/infopath/2007/PartnerControls"/>
    <ds:schemaRef ds:uri="http://schemas.openxmlformats.org/package/2006/metadata/core-properties"/>
    <ds:schemaRef ds:uri="http://schemas.microsoft.com/office/2006/metadata/properties"/>
    <ds:schemaRef ds:uri="http://purl.org/dc/elements/1.1/"/>
    <ds:schemaRef ds:uri="http://purl.org/dc/dcmitype/"/>
    <ds:schemaRef ds:uri="http://purl.org/dc/terms/"/>
    <ds:schemaRef ds:uri="http://schemas.microsoft.com/office/2006/documentManagement/types"/>
    <ds:schemaRef ds:uri="http://schemas.microsoft.com/sharepoint/v3/fields"/>
    <ds:schemaRef ds:uri="http://www.w3.org/XML/1998/namespace"/>
  </ds:schemaRefs>
</ds:datastoreItem>
</file>

<file path=customXml/itemProps3.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Facet</Template>
  <TotalTime>4890</TotalTime>
  <Words>4892</Words>
  <Application>Microsoft Office PowerPoint</Application>
  <PresentationFormat>On-screen Show (16:9)</PresentationFormat>
  <Paragraphs>572</Paragraphs>
  <Slides>76</Slides>
  <Notes>72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76</vt:i4>
      </vt:variant>
    </vt:vector>
  </HeadingPairs>
  <TitlesOfParts>
    <vt:vector size="83" baseType="lpstr">
      <vt:lpstr>Arial</vt:lpstr>
      <vt:lpstr>Calibri</vt:lpstr>
      <vt:lpstr>Lucida Grande</vt:lpstr>
      <vt:lpstr>Times New Roman</vt:lpstr>
      <vt:lpstr>Verdana</vt:lpstr>
      <vt:lpstr>Wingdings</vt:lpstr>
      <vt:lpstr>Office Theme</vt:lpstr>
      <vt:lpstr>Seven Habits to Create a Positive Learning Environment</vt:lpstr>
      <vt:lpstr>PowerPoint Presentation</vt:lpstr>
      <vt:lpstr>PowerPoint Presentation</vt:lpstr>
      <vt:lpstr>PowerPoint Presentation</vt:lpstr>
      <vt:lpstr>PowerPoint Presentation</vt:lpstr>
      <vt:lpstr>Objectives</vt:lpstr>
      <vt:lpstr>PowerPoint Presentation</vt:lpstr>
      <vt:lpstr>The Power of Names</vt:lpstr>
      <vt:lpstr>PowerPoint Presentation</vt:lpstr>
      <vt:lpstr>Maslow Hierarchy of Needs</vt:lpstr>
      <vt:lpstr>Components of the Clinical Learning Environment</vt:lpstr>
      <vt:lpstr>PowerPoint Presentation</vt:lpstr>
      <vt:lpstr>PowerPoint Presentation</vt:lpstr>
      <vt:lpstr>Assessing the Learning Environment</vt:lpstr>
      <vt:lpstr>PowerPoint Presentation</vt:lpstr>
      <vt:lpstr>PowerPoint Presentation</vt:lpstr>
      <vt:lpstr>PowerPoint Presentation</vt:lpstr>
      <vt:lpstr>PowerPoint Presentation</vt:lpstr>
      <vt:lpstr>Pygmalion Effect</vt:lpstr>
      <vt:lpstr>Silent Messages Teacher Immediacy Behaviors</vt:lpstr>
      <vt:lpstr>Mindset Quiz</vt:lpstr>
      <vt:lpstr>Mindset Quiz</vt:lpstr>
      <vt:lpstr>PowerPoint Presentation</vt:lpstr>
      <vt:lpstr>PowerPoint Presentation</vt:lpstr>
      <vt:lpstr>Actions:  Promote a Growth Mindset </vt:lpstr>
      <vt:lpstr>PowerPoint Presentation</vt:lpstr>
      <vt:lpstr>PowerPoint Presentation</vt:lpstr>
      <vt:lpstr>Service versus Education</vt:lpstr>
      <vt:lpstr>The Work Environment and Burnout</vt:lpstr>
      <vt:lpstr>PowerPoint Presentation</vt:lpstr>
      <vt:lpstr>Finding Meaning in Work</vt:lpstr>
      <vt:lpstr>Actions:  Put the E back in Education</vt:lpstr>
      <vt:lpstr>PowerPoint Presentation</vt:lpstr>
      <vt:lpstr>PowerPoint Presentation</vt:lpstr>
      <vt:lpstr>Psychological Safety</vt:lpstr>
      <vt:lpstr>PowerPoint Presentation</vt:lpstr>
      <vt:lpstr>Hierarchies and Implicit Biases</vt:lpstr>
      <vt:lpstr>PowerPoint Presentation</vt:lpstr>
      <vt:lpstr>PowerPoint Presentation</vt:lpstr>
      <vt:lpstr>Actions:  Build Rapport &amp; Relationships</vt:lpstr>
      <vt:lpstr>PowerPoint Presentation</vt:lpstr>
      <vt:lpstr>PowerPoint Presentation</vt:lpstr>
      <vt:lpstr>PowerPoint Presentation</vt:lpstr>
      <vt:lpstr>Priming the Learner: Setting Expectations</vt:lpstr>
      <vt:lpstr>PowerPoint Presentation</vt:lpstr>
      <vt:lpstr>PowerPoint Presentation</vt:lpstr>
      <vt:lpstr>Catch Learners Doing things Well</vt:lpstr>
      <vt:lpstr>PowerPoint Presentation</vt:lpstr>
      <vt:lpstr>PowerPoint Presentation</vt:lpstr>
      <vt:lpstr>Actions:  Set Learners Up for Success</vt:lpstr>
      <vt:lpstr>PowerPoint Presentation</vt:lpstr>
      <vt:lpstr>PowerPoint Presentation</vt:lpstr>
      <vt:lpstr>Promote a Feedback Culture</vt:lpstr>
      <vt:lpstr>Predominance of Learning through Role-modeling</vt:lpstr>
      <vt:lpstr>Workplace Incivility</vt:lpstr>
      <vt:lpstr>Actions:  Be a Super Role Model</vt:lpstr>
      <vt:lpstr>PowerPoint Presentation</vt:lpstr>
      <vt:lpstr>PowerPoint Presentation</vt:lpstr>
      <vt:lpstr>Empowerment</vt:lpstr>
      <vt:lpstr>PowerPoint Presentation</vt:lpstr>
      <vt:lpstr>PowerPoint Presentation</vt:lpstr>
      <vt:lpstr>R2C2 Model:  Facilitated Reflective Feedback</vt:lpstr>
      <vt:lpstr>Actions:  Learner Centeredness</vt:lpstr>
      <vt:lpstr>PowerPoint Presentation</vt:lpstr>
      <vt:lpstr>PowerPoint Presentation</vt:lpstr>
      <vt:lpstr>The 5 Languages of Appreciation</vt:lpstr>
      <vt:lpstr>Words of Affirmation</vt:lpstr>
      <vt:lpstr>PowerPoint Presentation</vt:lpstr>
      <vt:lpstr>Quality Time</vt:lpstr>
      <vt:lpstr>Acts of Service</vt:lpstr>
      <vt:lpstr>Tangible Gifts and  Physical Touch</vt:lpstr>
      <vt:lpstr>Actions: Promote a Sense of Value </vt:lpstr>
      <vt:lpstr>Plan for Action</vt:lpstr>
      <vt:lpstr>PowerPoint Presentation</vt:lpstr>
      <vt:lpstr>What can I do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Dehart, Sandra F. (SANDY)</cp:lastModifiedBy>
  <cp:revision>320</cp:revision>
  <cp:lastPrinted>2018-10-08T20:34:59Z</cp:lastPrinted>
  <dcterms:created xsi:type="dcterms:W3CDTF">2010-04-12T23:12:02Z</dcterms:created>
  <dcterms:modified xsi:type="dcterms:W3CDTF">2019-09-03T17:06:33Z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