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9" r:id="rId3"/>
    <p:sldId id="260" r:id="rId4"/>
  </p:sldIdLst>
  <p:sldSz cx="49377600" cy="39501763"/>
  <p:notesSz cx="9296400" cy="7010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5200" kern="1200">
        <a:solidFill>
          <a:schemeClr val="tx1"/>
        </a:solidFill>
        <a:latin typeface="Arial" charset="0"/>
        <a:ea typeface="+mn-ea"/>
        <a:cs typeface="+mn-cs"/>
      </a:defRPr>
    </a:lvl1pPr>
    <a:lvl2pPr marL="1058035" algn="l" rtl="0" fontAlgn="base">
      <a:spcBef>
        <a:spcPct val="0"/>
      </a:spcBef>
      <a:spcAft>
        <a:spcPct val="0"/>
      </a:spcAft>
      <a:defRPr sz="15200" kern="1200">
        <a:solidFill>
          <a:schemeClr val="tx1"/>
        </a:solidFill>
        <a:latin typeface="Arial" charset="0"/>
        <a:ea typeface="+mn-ea"/>
        <a:cs typeface="+mn-cs"/>
      </a:defRPr>
    </a:lvl2pPr>
    <a:lvl3pPr marL="2116071" algn="l" rtl="0" fontAlgn="base">
      <a:spcBef>
        <a:spcPct val="0"/>
      </a:spcBef>
      <a:spcAft>
        <a:spcPct val="0"/>
      </a:spcAft>
      <a:defRPr sz="15200" kern="1200">
        <a:solidFill>
          <a:schemeClr val="tx1"/>
        </a:solidFill>
        <a:latin typeface="Arial" charset="0"/>
        <a:ea typeface="+mn-ea"/>
        <a:cs typeface="+mn-cs"/>
      </a:defRPr>
    </a:lvl3pPr>
    <a:lvl4pPr marL="3174106" algn="l" rtl="0" fontAlgn="base">
      <a:spcBef>
        <a:spcPct val="0"/>
      </a:spcBef>
      <a:spcAft>
        <a:spcPct val="0"/>
      </a:spcAft>
      <a:defRPr sz="15200" kern="1200">
        <a:solidFill>
          <a:schemeClr val="tx1"/>
        </a:solidFill>
        <a:latin typeface="Arial" charset="0"/>
        <a:ea typeface="+mn-ea"/>
        <a:cs typeface="+mn-cs"/>
      </a:defRPr>
    </a:lvl4pPr>
    <a:lvl5pPr marL="4232142" algn="l" rtl="0" fontAlgn="base">
      <a:spcBef>
        <a:spcPct val="0"/>
      </a:spcBef>
      <a:spcAft>
        <a:spcPct val="0"/>
      </a:spcAft>
      <a:defRPr sz="15200" kern="1200">
        <a:solidFill>
          <a:schemeClr val="tx1"/>
        </a:solidFill>
        <a:latin typeface="Arial" charset="0"/>
        <a:ea typeface="+mn-ea"/>
        <a:cs typeface="+mn-cs"/>
      </a:defRPr>
    </a:lvl5pPr>
    <a:lvl6pPr marL="5290177" algn="l" defTabSz="2116071" rtl="0" eaLnBrk="1" latinLnBrk="0" hangingPunct="1">
      <a:defRPr sz="15200" kern="1200">
        <a:solidFill>
          <a:schemeClr val="tx1"/>
        </a:solidFill>
        <a:latin typeface="Arial" charset="0"/>
        <a:ea typeface="+mn-ea"/>
        <a:cs typeface="+mn-cs"/>
      </a:defRPr>
    </a:lvl6pPr>
    <a:lvl7pPr marL="6348213" algn="l" defTabSz="2116071" rtl="0" eaLnBrk="1" latinLnBrk="0" hangingPunct="1">
      <a:defRPr sz="15200" kern="1200">
        <a:solidFill>
          <a:schemeClr val="tx1"/>
        </a:solidFill>
        <a:latin typeface="Arial" charset="0"/>
        <a:ea typeface="+mn-ea"/>
        <a:cs typeface="+mn-cs"/>
      </a:defRPr>
    </a:lvl7pPr>
    <a:lvl8pPr marL="7406247" algn="l" defTabSz="2116071" rtl="0" eaLnBrk="1" latinLnBrk="0" hangingPunct="1">
      <a:defRPr sz="15200" kern="1200">
        <a:solidFill>
          <a:schemeClr val="tx1"/>
        </a:solidFill>
        <a:latin typeface="Arial" charset="0"/>
        <a:ea typeface="+mn-ea"/>
        <a:cs typeface="+mn-cs"/>
      </a:defRPr>
    </a:lvl8pPr>
    <a:lvl9pPr marL="8464282" algn="l" defTabSz="2116071" rtl="0" eaLnBrk="1" latinLnBrk="0" hangingPunct="1">
      <a:defRPr sz="15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442">
          <p15:clr>
            <a:srgbClr val="A4A3A4"/>
          </p15:clr>
        </p15:guide>
        <p15:guide id="2" pos="1555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>
          <p15:clr>
            <a:srgbClr val="A4A3A4"/>
          </p15:clr>
        </p15:guide>
        <p15:guide id="2" pos="292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2139"/>
    <a:srgbClr val="C2E0F6"/>
    <a:srgbClr val="00579E"/>
    <a:srgbClr val="B86868"/>
    <a:srgbClr val="A81C00"/>
    <a:srgbClr val="A74F4F"/>
    <a:srgbClr val="003F7E"/>
    <a:srgbClr val="004E8E"/>
    <a:srgbClr val="007ADE"/>
    <a:srgbClr val="0069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2" autoAdjust="0"/>
    <p:restoredTop sz="94629" autoAdjust="0"/>
  </p:normalViewPr>
  <p:slideViewPr>
    <p:cSldViewPr snapToGrid="0">
      <p:cViewPr varScale="1">
        <p:scale>
          <a:sx n="20" d="100"/>
          <a:sy n="20" d="100"/>
        </p:scale>
        <p:origin x="2250" y="90"/>
      </p:cViewPr>
      <p:guideLst>
        <p:guide orient="horz" pos="12442"/>
        <p:guide pos="155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822" y="-90"/>
      </p:cViewPr>
      <p:guideLst>
        <p:guide orient="horz" pos="2208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9239" cy="350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t" anchorCtr="0" compatLnSpc="1">
            <a:prstTxWarp prst="textNoShape">
              <a:avLst/>
            </a:prstTxWarp>
          </a:bodyPr>
          <a:lstStyle>
            <a:lvl1pPr defTabSz="903328">
              <a:defRPr sz="12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5165" y="0"/>
            <a:ext cx="4029239" cy="350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t" anchorCtr="0" compatLnSpc="1">
            <a:prstTxWarp prst="textNoShape">
              <a:avLst/>
            </a:prstTxWarp>
          </a:bodyPr>
          <a:lstStyle>
            <a:lvl1pPr algn="r" defTabSz="903328">
              <a:defRPr sz="1200"/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57743"/>
            <a:ext cx="4029239" cy="351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b" anchorCtr="0" compatLnSpc="1">
            <a:prstTxWarp prst="textNoShape">
              <a:avLst/>
            </a:prstTxWarp>
          </a:bodyPr>
          <a:lstStyle>
            <a:lvl1pPr defTabSz="903328">
              <a:defRPr sz="1200"/>
            </a:lvl1pPr>
          </a:lstStyle>
          <a:p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5165" y="6657743"/>
            <a:ext cx="4029239" cy="351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b" anchorCtr="0" compatLnSpc="1">
            <a:prstTxWarp prst="textNoShape">
              <a:avLst/>
            </a:prstTxWarp>
          </a:bodyPr>
          <a:lstStyle>
            <a:lvl1pPr algn="r" defTabSz="903328">
              <a:defRPr sz="1200"/>
            </a:lvl1pPr>
          </a:lstStyle>
          <a:p>
            <a:fld id="{A4263AF1-FB77-4D55-8039-9B0ADB452B6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852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9239" cy="350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17" tIns="46358" rIns="92717" bIns="46358" numCol="1" anchor="t" anchorCtr="0" compatLnSpc="1">
            <a:prstTxWarp prst="textNoShape">
              <a:avLst/>
            </a:prstTxWarp>
          </a:bodyPr>
          <a:lstStyle>
            <a:lvl1pPr defTabSz="926902"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5165" y="0"/>
            <a:ext cx="4029239" cy="350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17" tIns="46358" rIns="92717" bIns="46358" numCol="1" anchor="t" anchorCtr="0" compatLnSpc="1">
            <a:prstTxWarp prst="textNoShape">
              <a:avLst/>
            </a:prstTxWarp>
          </a:bodyPr>
          <a:lstStyle>
            <a:lvl1pPr algn="r" defTabSz="926902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003550" y="525463"/>
            <a:ext cx="3286125" cy="2628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9441" y="3330653"/>
            <a:ext cx="7437519" cy="3153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17" tIns="46358" rIns="92717" bIns="463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57743"/>
            <a:ext cx="4029239" cy="351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17" tIns="46358" rIns="92717" bIns="46358" numCol="1" anchor="b" anchorCtr="0" compatLnSpc="1">
            <a:prstTxWarp prst="textNoShape">
              <a:avLst/>
            </a:prstTxWarp>
          </a:bodyPr>
          <a:lstStyle>
            <a:lvl1pPr defTabSz="926902"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5165" y="6657743"/>
            <a:ext cx="4029239" cy="351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17" tIns="46358" rIns="92717" bIns="46358" numCol="1" anchor="b" anchorCtr="0" compatLnSpc="1">
            <a:prstTxWarp prst="textNoShape">
              <a:avLst/>
            </a:prstTxWarp>
          </a:bodyPr>
          <a:lstStyle>
            <a:lvl1pPr algn="r" defTabSz="926902">
              <a:defRPr sz="1200"/>
            </a:lvl1pPr>
          </a:lstStyle>
          <a:p>
            <a:fld id="{13EDCC59-29F3-473B-B05F-269315A27E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8654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1058035" algn="l" rtl="0" fontAlgn="base">
      <a:spcBef>
        <a:spcPct val="3000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2116071" algn="l" rtl="0" fontAlgn="base">
      <a:spcBef>
        <a:spcPct val="3000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3174106" algn="l" rtl="0" fontAlgn="base">
      <a:spcBef>
        <a:spcPct val="3000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4232142" algn="l" rtl="0" fontAlgn="base">
      <a:spcBef>
        <a:spcPct val="3000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5290177" algn="l" defTabSz="2116071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6348213" algn="l" defTabSz="2116071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7406247" algn="l" defTabSz="2116071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8464282" algn="l" defTabSz="2116071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8FCE6B-D15D-4144-A522-2EAC9BFE9603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03550" y="525463"/>
            <a:ext cx="3286125" cy="2628900"/>
          </a:xfrm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8FCE6B-D15D-4144-A522-2EAC9BFE9603}" type="slidenum">
              <a:rPr lang="en-US"/>
              <a:pPr/>
              <a:t>2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03550" y="525463"/>
            <a:ext cx="3286125" cy="2628900"/>
          </a:xfrm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8FCE6B-D15D-4144-A522-2EAC9BFE9603}" type="slidenum">
              <a:rPr lang="en-US"/>
              <a:pPr/>
              <a:t>3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03550" y="525463"/>
            <a:ext cx="3286125" cy="2628900"/>
          </a:xfrm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Rectangle 6"/>
          <p:cNvSpPr>
            <a:spLocks noChangeArrowheads="1"/>
          </p:cNvSpPr>
          <p:nvPr userDrawn="1"/>
        </p:nvSpPr>
        <p:spPr bwMode="auto">
          <a:xfrm>
            <a:off x="0" y="0"/>
            <a:ext cx="49377600" cy="39501763"/>
          </a:xfrm>
          <a:prstGeom prst="rect">
            <a:avLst/>
          </a:prstGeom>
          <a:gradFill rotWithShape="1">
            <a:gsLst>
              <a:gs pos="0">
                <a:srgbClr val="C2E0F6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211607" tIns="105803" rIns="211607" bIns="105803" anchor="ctr"/>
          <a:lstStyle/>
          <a:p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7408069" y="22387381"/>
            <a:ext cx="34561463" cy="1009261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2300" name="Picture 12" descr="VTC-SOM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175951" y="36952897"/>
            <a:ext cx="11987212" cy="1634476"/>
          </a:xfrm>
          <a:prstGeom prst="rect">
            <a:avLst/>
          </a:prstGeom>
          <a:noFill/>
        </p:spPr>
      </p:pic>
      <p:pic>
        <p:nvPicPr>
          <p:cNvPr id="12301" name="Picture 13" descr="CC_4C_1L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51" y="35326037"/>
            <a:ext cx="9586912" cy="3444212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8167" y="1581139"/>
            <a:ext cx="44441269" cy="6583627"/>
          </a:xfrm>
          <a:prstGeom prst="rect">
            <a:avLst/>
          </a:prstGeom>
        </p:spPr>
        <p:txBody>
          <a:bodyPr lIns="211607" tIns="105803" rIns="211607" bIns="105803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5800906" y="1581140"/>
            <a:ext cx="11108531" cy="33687749"/>
          </a:xfrm>
          <a:prstGeom prst="rect">
            <a:avLst/>
          </a:prstGeom>
        </p:spPr>
        <p:txBody>
          <a:bodyPr vert="eaVert" lIns="211607" tIns="105803" rIns="211607" bIns="105803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68168" y="1581140"/>
            <a:ext cx="32989837" cy="3368774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8167" y="1581139"/>
            <a:ext cx="44441269" cy="6583627"/>
          </a:xfrm>
          <a:prstGeom prst="rect">
            <a:avLst/>
          </a:prstGeom>
        </p:spPr>
        <p:txBody>
          <a:bodyPr lIns="211607" tIns="105803" rIns="211607" bIns="105803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0488" y="25382017"/>
            <a:ext cx="41969531" cy="7848537"/>
          </a:xfrm>
          <a:prstGeom prst="rect">
            <a:avLst/>
          </a:prstGeom>
        </p:spPr>
        <p:txBody>
          <a:bodyPr lIns="211607" tIns="105803" rIns="211607" bIns="105803" anchor="t"/>
          <a:lstStyle>
            <a:lvl1pPr algn="l">
              <a:defRPr sz="93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00488" y="16741006"/>
            <a:ext cx="41969531" cy="8641011"/>
          </a:xfrm>
        </p:spPr>
        <p:txBody>
          <a:bodyPr anchor="b"/>
          <a:lstStyle>
            <a:lvl1pPr marL="0" indent="0">
              <a:buNone/>
              <a:defRPr sz="4700"/>
            </a:lvl1pPr>
            <a:lvl2pPr marL="1058035" indent="0">
              <a:buNone/>
              <a:defRPr sz="4200"/>
            </a:lvl2pPr>
            <a:lvl3pPr marL="2116071" indent="0">
              <a:buNone/>
              <a:defRPr sz="3700"/>
            </a:lvl3pPr>
            <a:lvl4pPr marL="3174106" indent="0">
              <a:buNone/>
              <a:defRPr sz="3300"/>
            </a:lvl4pPr>
            <a:lvl5pPr marL="4232142" indent="0">
              <a:buNone/>
              <a:defRPr sz="3300"/>
            </a:lvl5pPr>
            <a:lvl6pPr marL="5290177" indent="0">
              <a:buNone/>
              <a:defRPr sz="3300"/>
            </a:lvl6pPr>
            <a:lvl7pPr marL="6348213" indent="0">
              <a:buNone/>
              <a:defRPr sz="3300"/>
            </a:lvl7pPr>
            <a:lvl8pPr marL="7406247" indent="0">
              <a:buNone/>
              <a:defRPr sz="3300"/>
            </a:lvl8pPr>
            <a:lvl9pPr marL="8464282" indent="0">
              <a:buNone/>
              <a:defRPr sz="3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8167" y="1581139"/>
            <a:ext cx="44441269" cy="6583627"/>
          </a:xfrm>
          <a:prstGeom prst="rect">
            <a:avLst/>
          </a:prstGeom>
        </p:spPr>
        <p:txBody>
          <a:bodyPr lIns="211607" tIns="105803" rIns="211607" bIns="105803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68167" y="9197268"/>
            <a:ext cx="22049184" cy="26071622"/>
          </a:xfrm>
        </p:spPr>
        <p:txBody>
          <a:bodyPr/>
          <a:lstStyle>
            <a:lvl1pPr>
              <a:defRPr sz="6400"/>
            </a:lvl1pPr>
            <a:lvl2pPr>
              <a:defRPr sz="5500"/>
            </a:lvl2pPr>
            <a:lvl3pPr>
              <a:defRPr sz="4700"/>
            </a:lvl3pPr>
            <a:lvl4pPr>
              <a:defRPr sz="4200"/>
            </a:lvl4pPr>
            <a:lvl5pPr>
              <a:defRPr sz="4200"/>
            </a:lvl5pPr>
            <a:lvl6pPr>
              <a:defRPr sz="4200"/>
            </a:lvl6pPr>
            <a:lvl7pPr>
              <a:defRPr sz="4200"/>
            </a:lvl7pPr>
            <a:lvl8pPr>
              <a:defRPr sz="4200"/>
            </a:lvl8pPr>
            <a:lvl9pPr>
              <a:defRPr sz="4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860250" y="9197268"/>
            <a:ext cx="22049186" cy="26071622"/>
          </a:xfrm>
        </p:spPr>
        <p:txBody>
          <a:bodyPr/>
          <a:lstStyle>
            <a:lvl1pPr>
              <a:defRPr sz="6400"/>
            </a:lvl1pPr>
            <a:lvl2pPr>
              <a:defRPr sz="5500"/>
            </a:lvl2pPr>
            <a:lvl3pPr>
              <a:defRPr sz="4700"/>
            </a:lvl3pPr>
            <a:lvl4pPr>
              <a:defRPr sz="4200"/>
            </a:lvl4pPr>
            <a:lvl5pPr>
              <a:defRPr sz="4200"/>
            </a:lvl5pPr>
            <a:lvl6pPr>
              <a:defRPr sz="4200"/>
            </a:lvl6pPr>
            <a:lvl7pPr>
              <a:defRPr sz="4200"/>
            </a:lvl7pPr>
            <a:lvl8pPr>
              <a:defRPr sz="4200"/>
            </a:lvl8pPr>
            <a:lvl9pPr>
              <a:defRPr sz="4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8167" y="1581139"/>
            <a:ext cx="44441269" cy="6583627"/>
          </a:xfrm>
          <a:prstGeom prst="rect">
            <a:avLst/>
          </a:prstGeom>
        </p:spPr>
        <p:txBody>
          <a:bodyPr lIns="211607" tIns="105803" rIns="211607" bIns="105803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68166" y="8842940"/>
            <a:ext cx="21817013" cy="3684239"/>
          </a:xfrm>
        </p:spPr>
        <p:txBody>
          <a:bodyPr anchor="b"/>
          <a:lstStyle>
            <a:lvl1pPr marL="0" indent="0">
              <a:buNone/>
              <a:defRPr sz="5500" b="1"/>
            </a:lvl1pPr>
            <a:lvl2pPr marL="1058035" indent="0">
              <a:buNone/>
              <a:defRPr sz="4700" b="1"/>
            </a:lvl2pPr>
            <a:lvl3pPr marL="2116071" indent="0">
              <a:buNone/>
              <a:defRPr sz="4200" b="1"/>
            </a:lvl3pPr>
            <a:lvl4pPr marL="3174106" indent="0">
              <a:buNone/>
              <a:defRPr sz="3700" b="1"/>
            </a:lvl4pPr>
            <a:lvl5pPr marL="4232142" indent="0">
              <a:buNone/>
              <a:defRPr sz="3700" b="1"/>
            </a:lvl5pPr>
            <a:lvl6pPr marL="5290177" indent="0">
              <a:buNone/>
              <a:defRPr sz="3700" b="1"/>
            </a:lvl6pPr>
            <a:lvl7pPr marL="6348213" indent="0">
              <a:buNone/>
              <a:defRPr sz="3700" b="1"/>
            </a:lvl7pPr>
            <a:lvl8pPr marL="7406247" indent="0">
              <a:buNone/>
              <a:defRPr sz="3700" b="1"/>
            </a:lvl8pPr>
            <a:lvl9pPr marL="8464282" indent="0">
              <a:buNone/>
              <a:defRPr sz="3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68166" y="12527182"/>
            <a:ext cx="21817013" cy="22760757"/>
          </a:xfrm>
        </p:spPr>
        <p:txBody>
          <a:bodyPr/>
          <a:lstStyle>
            <a:lvl1pPr>
              <a:defRPr sz="5500"/>
            </a:lvl1pPr>
            <a:lvl2pPr>
              <a:defRPr sz="4700"/>
            </a:lvl2pPr>
            <a:lvl3pPr>
              <a:defRPr sz="4200"/>
            </a:lvl3pPr>
            <a:lvl4pPr>
              <a:defRPr sz="3700"/>
            </a:lvl4pPr>
            <a:lvl5pPr>
              <a:defRPr sz="3700"/>
            </a:lvl5pPr>
            <a:lvl6pPr>
              <a:defRPr sz="3700"/>
            </a:lvl6pPr>
            <a:lvl7pPr>
              <a:defRPr sz="3700"/>
            </a:lvl7pPr>
            <a:lvl8pPr>
              <a:defRPr sz="3700"/>
            </a:lvl8pPr>
            <a:lvl9pPr>
              <a:defRPr sz="3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081707" y="8842940"/>
            <a:ext cx="21827730" cy="3684239"/>
          </a:xfrm>
        </p:spPr>
        <p:txBody>
          <a:bodyPr anchor="b"/>
          <a:lstStyle>
            <a:lvl1pPr marL="0" indent="0">
              <a:buNone/>
              <a:defRPr sz="5500" b="1"/>
            </a:lvl1pPr>
            <a:lvl2pPr marL="1058035" indent="0">
              <a:buNone/>
              <a:defRPr sz="4700" b="1"/>
            </a:lvl2pPr>
            <a:lvl3pPr marL="2116071" indent="0">
              <a:buNone/>
              <a:defRPr sz="4200" b="1"/>
            </a:lvl3pPr>
            <a:lvl4pPr marL="3174106" indent="0">
              <a:buNone/>
              <a:defRPr sz="3700" b="1"/>
            </a:lvl4pPr>
            <a:lvl5pPr marL="4232142" indent="0">
              <a:buNone/>
              <a:defRPr sz="3700" b="1"/>
            </a:lvl5pPr>
            <a:lvl6pPr marL="5290177" indent="0">
              <a:buNone/>
              <a:defRPr sz="3700" b="1"/>
            </a:lvl6pPr>
            <a:lvl7pPr marL="6348213" indent="0">
              <a:buNone/>
              <a:defRPr sz="3700" b="1"/>
            </a:lvl7pPr>
            <a:lvl8pPr marL="7406247" indent="0">
              <a:buNone/>
              <a:defRPr sz="3700" b="1"/>
            </a:lvl8pPr>
            <a:lvl9pPr marL="8464282" indent="0">
              <a:buNone/>
              <a:defRPr sz="3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081707" y="12527182"/>
            <a:ext cx="21827730" cy="22760757"/>
          </a:xfrm>
        </p:spPr>
        <p:txBody>
          <a:bodyPr/>
          <a:lstStyle>
            <a:lvl1pPr>
              <a:defRPr sz="5500"/>
            </a:lvl1pPr>
            <a:lvl2pPr>
              <a:defRPr sz="4700"/>
            </a:lvl2pPr>
            <a:lvl3pPr>
              <a:defRPr sz="4200"/>
            </a:lvl3pPr>
            <a:lvl4pPr>
              <a:defRPr sz="3700"/>
            </a:lvl4pPr>
            <a:lvl5pPr>
              <a:defRPr sz="3700"/>
            </a:lvl5pPr>
            <a:lvl6pPr>
              <a:defRPr sz="3700"/>
            </a:lvl6pPr>
            <a:lvl7pPr>
              <a:defRPr sz="3700"/>
            </a:lvl7pPr>
            <a:lvl8pPr>
              <a:defRPr sz="3700"/>
            </a:lvl8pPr>
            <a:lvl9pPr>
              <a:defRPr sz="3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8167" y="1581139"/>
            <a:ext cx="44441269" cy="6583627"/>
          </a:xfrm>
          <a:prstGeom prst="rect">
            <a:avLst/>
          </a:prstGeom>
        </p:spPr>
        <p:txBody>
          <a:bodyPr lIns="211607" tIns="105803" rIns="211607" bIns="105803"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8166" y="1573521"/>
            <a:ext cx="16244888" cy="6694115"/>
          </a:xfrm>
          <a:prstGeom prst="rect">
            <a:avLst/>
          </a:prstGeom>
        </p:spPr>
        <p:txBody>
          <a:bodyPr lIns="211607" tIns="105803" rIns="211607" bIns="105803" anchor="b"/>
          <a:lstStyle>
            <a:lvl1pPr algn="l">
              <a:defRPr sz="4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05986" y="1573521"/>
            <a:ext cx="27603450" cy="33714418"/>
          </a:xfrm>
        </p:spPr>
        <p:txBody>
          <a:bodyPr/>
          <a:lstStyle>
            <a:lvl1pPr>
              <a:defRPr sz="7400"/>
            </a:lvl1pPr>
            <a:lvl2pPr>
              <a:defRPr sz="6400"/>
            </a:lvl2pPr>
            <a:lvl3pPr>
              <a:defRPr sz="5500"/>
            </a:lvl3pPr>
            <a:lvl4pPr>
              <a:defRPr sz="4700"/>
            </a:lvl4pPr>
            <a:lvl5pPr>
              <a:defRPr sz="4700"/>
            </a:lvl5pPr>
            <a:lvl6pPr>
              <a:defRPr sz="4700"/>
            </a:lvl6pPr>
            <a:lvl7pPr>
              <a:defRPr sz="4700"/>
            </a:lvl7pPr>
            <a:lvl8pPr>
              <a:defRPr sz="4700"/>
            </a:lvl8pPr>
            <a:lvl9pPr>
              <a:defRPr sz="4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68166" y="8267633"/>
            <a:ext cx="16244888" cy="27020303"/>
          </a:xfrm>
        </p:spPr>
        <p:txBody>
          <a:bodyPr/>
          <a:lstStyle>
            <a:lvl1pPr marL="0" indent="0">
              <a:buNone/>
              <a:defRPr sz="3300"/>
            </a:lvl1pPr>
            <a:lvl2pPr marL="1058035" indent="0">
              <a:buNone/>
              <a:defRPr sz="2800"/>
            </a:lvl2pPr>
            <a:lvl3pPr marL="2116071" indent="0">
              <a:buNone/>
              <a:defRPr sz="2300"/>
            </a:lvl3pPr>
            <a:lvl4pPr marL="3174106" indent="0">
              <a:buNone/>
              <a:defRPr sz="2100"/>
            </a:lvl4pPr>
            <a:lvl5pPr marL="4232142" indent="0">
              <a:buNone/>
              <a:defRPr sz="2100"/>
            </a:lvl5pPr>
            <a:lvl6pPr marL="5290177" indent="0">
              <a:buNone/>
              <a:defRPr sz="2100"/>
            </a:lvl6pPr>
            <a:lvl7pPr marL="6348213" indent="0">
              <a:buNone/>
              <a:defRPr sz="2100"/>
            </a:lvl7pPr>
            <a:lvl8pPr marL="7406247" indent="0">
              <a:buNone/>
              <a:defRPr sz="2100"/>
            </a:lvl8pPr>
            <a:lvl9pPr marL="8464282" indent="0">
              <a:buNone/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79783" y="27652759"/>
            <a:ext cx="29625131" cy="3261334"/>
          </a:xfrm>
          <a:prstGeom prst="rect">
            <a:avLst/>
          </a:prstGeom>
        </p:spPr>
        <p:txBody>
          <a:bodyPr lIns="211607" tIns="105803" rIns="211607" bIns="105803" anchor="b"/>
          <a:lstStyle>
            <a:lvl1pPr algn="l">
              <a:defRPr sz="4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679783" y="3528032"/>
            <a:ext cx="29625131" cy="23701821"/>
          </a:xfrm>
        </p:spPr>
        <p:txBody>
          <a:bodyPr/>
          <a:lstStyle>
            <a:lvl1pPr marL="0" indent="0">
              <a:buNone/>
              <a:defRPr sz="7400"/>
            </a:lvl1pPr>
            <a:lvl2pPr marL="1058035" indent="0">
              <a:buNone/>
              <a:defRPr sz="6400"/>
            </a:lvl2pPr>
            <a:lvl3pPr marL="2116071" indent="0">
              <a:buNone/>
              <a:defRPr sz="5500"/>
            </a:lvl3pPr>
            <a:lvl4pPr marL="3174106" indent="0">
              <a:buNone/>
              <a:defRPr sz="4700"/>
            </a:lvl4pPr>
            <a:lvl5pPr marL="4232142" indent="0">
              <a:buNone/>
              <a:defRPr sz="4700"/>
            </a:lvl5pPr>
            <a:lvl6pPr marL="5290177" indent="0">
              <a:buNone/>
              <a:defRPr sz="4700"/>
            </a:lvl6pPr>
            <a:lvl7pPr marL="6348213" indent="0">
              <a:buNone/>
              <a:defRPr sz="4700"/>
            </a:lvl7pPr>
            <a:lvl8pPr marL="7406247" indent="0">
              <a:buNone/>
              <a:defRPr sz="4700"/>
            </a:lvl8pPr>
            <a:lvl9pPr marL="8464282" indent="0">
              <a:buNone/>
              <a:defRPr sz="4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79783" y="30914092"/>
            <a:ext cx="29625131" cy="4636734"/>
          </a:xfrm>
        </p:spPr>
        <p:txBody>
          <a:bodyPr/>
          <a:lstStyle>
            <a:lvl1pPr marL="0" indent="0">
              <a:buNone/>
              <a:defRPr sz="3300"/>
            </a:lvl1pPr>
            <a:lvl2pPr marL="1058035" indent="0">
              <a:buNone/>
              <a:defRPr sz="2800"/>
            </a:lvl2pPr>
            <a:lvl3pPr marL="2116071" indent="0">
              <a:buNone/>
              <a:defRPr sz="2300"/>
            </a:lvl3pPr>
            <a:lvl4pPr marL="3174106" indent="0">
              <a:buNone/>
              <a:defRPr sz="2100"/>
            </a:lvl4pPr>
            <a:lvl5pPr marL="4232142" indent="0">
              <a:buNone/>
              <a:defRPr sz="2100"/>
            </a:lvl5pPr>
            <a:lvl6pPr marL="5290177" indent="0">
              <a:buNone/>
              <a:defRPr sz="2100"/>
            </a:lvl6pPr>
            <a:lvl7pPr marL="6348213" indent="0">
              <a:buNone/>
              <a:defRPr sz="2100"/>
            </a:lvl7pPr>
            <a:lvl8pPr marL="7406247" indent="0">
              <a:buNone/>
              <a:defRPr sz="2100"/>
            </a:lvl8pPr>
            <a:lvl9pPr marL="8464282" indent="0">
              <a:buNone/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2E0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68167" y="9197268"/>
            <a:ext cx="44441269" cy="26071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39991" tIns="369995" rIns="739991" bIns="3699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35" name="Picture 11" descr="VTC-SOM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0805102" y="33611552"/>
            <a:ext cx="7883129" cy="5067259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7402575" rtl="0" fontAlgn="base">
        <a:spcBef>
          <a:spcPct val="0"/>
        </a:spcBef>
        <a:spcAft>
          <a:spcPct val="0"/>
        </a:spcAft>
        <a:defRPr sz="12200" b="1">
          <a:solidFill>
            <a:srgbClr val="FF9933"/>
          </a:solidFill>
          <a:latin typeface="+mj-lt"/>
          <a:ea typeface="+mj-ea"/>
          <a:cs typeface="+mj-cs"/>
        </a:defRPr>
      </a:lvl1pPr>
      <a:lvl2pPr algn="l" defTabSz="7402575" rtl="0" fontAlgn="base">
        <a:spcBef>
          <a:spcPct val="0"/>
        </a:spcBef>
        <a:spcAft>
          <a:spcPct val="0"/>
        </a:spcAft>
        <a:defRPr sz="12200" b="1">
          <a:solidFill>
            <a:srgbClr val="FF9933"/>
          </a:solidFill>
          <a:latin typeface="Arial" charset="0"/>
        </a:defRPr>
      </a:lvl2pPr>
      <a:lvl3pPr algn="l" defTabSz="7402575" rtl="0" fontAlgn="base">
        <a:spcBef>
          <a:spcPct val="0"/>
        </a:spcBef>
        <a:spcAft>
          <a:spcPct val="0"/>
        </a:spcAft>
        <a:defRPr sz="12200" b="1">
          <a:solidFill>
            <a:srgbClr val="FF9933"/>
          </a:solidFill>
          <a:latin typeface="Arial" charset="0"/>
        </a:defRPr>
      </a:lvl3pPr>
      <a:lvl4pPr algn="l" defTabSz="7402575" rtl="0" fontAlgn="base">
        <a:spcBef>
          <a:spcPct val="0"/>
        </a:spcBef>
        <a:spcAft>
          <a:spcPct val="0"/>
        </a:spcAft>
        <a:defRPr sz="12200" b="1">
          <a:solidFill>
            <a:srgbClr val="FF9933"/>
          </a:solidFill>
          <a:latin typeface="Arial" charset="0"/>
        </a:defRPr>
      </a:lvl4pPr>
      <a:lvl5pPr algn="l" defTabSz="7402575" rtl="0" fontAlgn="base">
        <a:spcBef>
          <a:spcPct val="0"/>
        </a:spcBef>
        <a:spcAft>
          <a:spcPct val="0"/>
        </a:spcAft>
        <a:defRPr sz="12200" b="1">
          <a:solidFill>
            <a:srgbClr val="FF9933"/>
          </a:solidFill>
          <a:latin typeface="Arial" charset="0"/>
        </a:defRPr>
      </a:lvl5pPr>
      <a:lvl6pPr marL="1058035" algn="l" defTabSz="7402575" rtl="0" fontAlgn="base">
        <a:spcBef>
          <a:spcPct val="0"/>
        </a:spcBef>
        <a:spcAft>
          <a:spcPct val="0"/>
        </a:spcAft>
        <a:defRPr sz="12200" b="1">
          <a:solidFill>
            <a:srgbClr val="FF9933"/>
          </a:solidFill>
          <a:latin typeface="Arial" charset="0"/>
        </a:defRPr>
      </a:lvl6pPr>
      <a:lvl7pPr marL="2116071" algn="l" defTabSz="7402575" rtl="0" fontAlgn="base">
        <a:spcBef>
          <a:spcPct val="0"/>
        </a:spcBef>
        <a:spcAft>
          <a:spcPct val="0"/>
        </a:spcAft>
        <a:defRPr sz="12200" b="1">
          <a:solidFill>
            <a:srgbClr val="FF9933"/>
          </a:solidFill>
          <a:latin typeface="Arial" charset="0"/>
        </a:defRPr>
      </a:lvl7pPr>
      <a:lvl8pPr marL="3174106" algn="l" defTabSz="7402575" rtl="0" fontAlgn="base">
        <a:spcBef>
          <a:spcPct val="0"/>
        </a:spcBef>
        <a:spcAft>
          <a:spcPct val="0"/>
        </a:spcAft>
        <a:defRPr sz="12200" b="1">
          <a:solidFill>
            <a:srgbClr val="FF9933"/>
          </a:solidFill>
          <a:latin typeface="Arial" charset="0"/>
        </a:defRPr>
      </a:lvl8pPr>
      <a:lvl9pPr marL="4232142" algn="l" defTabSz="7402575" rtl="0" fontAlgn="base">
        <a:spcBef>
          <a:spcPct val="0"/>
        </a:spcBef>
        <a:spcAft>
          <a:spcPct val="0"/>
        </a:spcAft>
        <a:defRPr sz="12200" b="1">
          <a:solidFill>
            <a:srgbClr val="FF9933"/>
          </a:solidFill>
          <a:latin typeface="Arial" charset="0"/>
        </a:defRPr>
      </a:lvl9pPr>
    </p:titleStyle>
    <p:bodyStyle>
      <a:lvl1pPr marL="2773670" indent="-2773670" algn="l" defTabSz="7402575" rtl="0" fontAlgn="base">
        <a:spcBef>
          <a:spcPct val="20000"/>
        </a:spcBef>
        <a:spcAft>
          <a:spcPct val="0"/>
        </a:spcAft>
        <a:buChar char="•"/>
        <a:defRPr sz="26200">
          <a:solidFill>
            <a:srgbClr val="003F7E"/>
          </a:solidFill>
          <a:latin typeface="+mn-lt"/>
          <a:ea typeface="+mn-ea"/>
          <a:cs typeface="+mn-cs"/>
        </a:defRPr>
      </a:lvl1pPr>
      <a:lvl2pPr marL="6013903" indent="-2314453" algn="l" defTabSz="7402575" rtl="0" fontAlgn="base">
        <a:spcBef>
          <a:spcPct val="20000"/>
        </a:spcBef>
        <a:spcAft>
          <a:spcPct val="0"/>
        </a:spcAft>
        <a:buChar char="–"/>
        <a:defRPr sz="22700">
          <a:solidFill>
            <a:srgbClr val="003F7E"/>
          </a:solidFill>
          <a:latin typeface="+mn-lt"/>
        </a:defRPr>
      </a:lvl2pPr>
      <a:lvl3pPr marL="9254136" indent="-1851562" algn="l" defTabSz="7402575" rtl="0" fontAlgn="base">
        <a:spcBef>
          <a:spcPct val="20000"/>
        </a:spcBef>
        <a:spcAft>
          <a:spcPct val="0"/>
        </a:spcAft>
        <a:buChar char="•"/>
        <a:defRPr sz="19300">
          <a:solidFill>
            <a:srgbClr val="003F7E"/>
          </a:solidFill>
          <a:latin typeface="+mn-lt"/>
        </a:defRPr>
      </a:lvl3pPr>
      <a:lvl4pPr marL="12949913" indent="-1851562" algn="l" defTabSz="7402575" rtl="0" fontAlgn="base">
        <a:spcBef>
          <a:spcPct val="20000"/>
        </a:spcBef>
        <a:spcAft>
          <a:spcPct val="0"/>
        </a:spcAft>
        <a:buChar char="–"/>
        <a:defRPr sz="16400">
          <a:solidFill>
            <a:srgbClr val="003F7E"/>
          </a:solidFill>
          <a:latin typeface="+mn-lt"/>
        </a:defRPr>
      </a:lvl4pPr>
      <a:lvl5pPr marL="16649362" indent="-1847889" algn="l" defTabSz="7402575" rtl="0" fontAlgn="base">
        <a:spcBef>
          <a:spcPct val="20000"/>
        </a:spcBef>
        <a:spcAft>
          <a:spcPct val="0"/>
        </a:spcAft>
        <a:buChar char="»"/>
        <a:defRPr sz="16400">
          <a:solidFill>
            <a:srgbClr val="003F7E"/>
          </a:solidFill>
          <a:latin typeface="+mn-lt"/>
        </a:defRPr>
      </a:lvl5pPr>
      <a:lvl6pPr marL="17707397" indent="-1847889" algn="l" defTabSz="7402575" rtl="0" fontAlgn="base">
        <a:spcBef>
          <a:spcPct val="20000"/>
        </a:spcBef>
        <a:spcAft>
          <a:spcPct val="0"/>
        </a:spcAft>
        <a:buChar char="»"/>
        <a:defRPr sz="16400">
          <a:solidFill>
            <a:srgbClr val="003F7E"/>
          </a:solidFill>
          <a:latin typeface="+mn-lt"/>
        </a:defRPr>
      </a:lvl6pPr>
      <a:lvl7pPr marL="18765432" indent="-1847889" algn="l" defTabSz="7402575" rtl="0" fontAlgn="base">
        <a:spcBef>
          <a:spcPct val="20000"/>
        </a:spcBef>
        <a:spcAft>
          <a:spcPct val="0"/>
        </a:spcAft>
        <a:buChar char="»"/>
        <a:defRPr sz="16400">
          <a:solidFill>
            <a:srgbClr val="003F7E"/>
          </a:solidFill>
          <a:latin typeface="+mn-lt"/>
        </a:defRPr>
      </a:lvl7pPr>
      <a:lvl8pPr marL="19823468" indent="-1847889" algn="l" defTabSz="7402575" rtl="0" fontAlgn="base">
        <a:spcBef>
          <a:spcPct val="20000"/>
        </a:spcBef>
        <a:spcAft>
          <a:spcPct val="0"/>
        </a:spcAft>
        <a:buChar char="»"/>
        <a:defRPr sz="16400">
          <a:solidFill>
            <a:srgbClr val="003F7E"/>
          </a:solidFill>
          <a:latin typeface="+mn-lt"/>
        </a:defRPr>
      </a:lvl8pPr>
      <a:lvl9pPr marL="20881503" indent="-1847889" algn="l" defTabSz="7402575" rtl="0" fontAlgn="base">
        <a:spcBef>
          <a:spcPct val="20000"/>
        </a:spcBef>
        <a:spcAft>
          <a:spcPct val="0"/>
        </a:spcAft>
        <a:buChar char="»"/>
        <a:defRPr sz="16400">
          <a:solidFill>
            <a:srgbClr val="003F7E"/>
          </a:solidFill>
          <a:latin typeface="+mn-lt"/>
        </a:defRPr>
      </a:lvl9pPr>
    </p:bodyStyle>
    <p:otherStyle>
      <a:defPPr>
        <a:defRPr lang="en-US"/>
      </a:defPPr>
      <a:lvl1pPr marL="0" algn="l" defTabSz="2116071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58035" algn="l" defTabSz="2116071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2pPr>
      <a:lvl3pPr marL="2116071" algn="l" defTabSz="2116071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3pPr>
      <a:lvl4pPr marL="3174106" algn="l" defTabSz="2116071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4pPr>
      <a:lvl5pPr marL="4232142" algn="l" defTabSz="2116071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5pPr>
      <a:lvl6pPr marL="5290177" algn="l" defTabSz="2116071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6pPr>
      <a:lvl7pPr marL="6348213" algn="l" defTabSz="2116071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7pPr>
      <a:lvl8pPr marL="7406247" algn="l" defTabSz="2116071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8pPr>
      <a:lvl9pPr marL="8464282" algn="l" defTabSz="2116071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80"/>
          <p:cNvSpPr>
            <a:spLocks noChangeArrowheads="1"/>
          </p:cNvSpPr>
          <p:nvPr/>
        </p:nvSpPr>
        <p:spPr bwMode="auto">
          <a:xfrm>
            <a:off x="281354" y="7291754"/>
            <a:ext cx="15173639" cy="129422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211607" tIns="105803" rIns="211607" bIns="105803" anchor="ctr"/>
          <a:lstStyle/>
          <a:p>
            <a:endParaRPr lang="en-US"/>
          </a:p>
        </p:txBody>
      </p:sp>
      <p:sp>
        <p:nvSpPr>
          <p:cNvPr id="55" name="Rectangle 81"/>
          <p:cNvSpPr>
            <a:spLocks noChangeArrowheads="1"/>
          </p:cNvSpPr>
          <p:nvPr/>
        </p:nvSpPr>
        <p:spPr bwMode="auto">
          <a:xfrm>
            <a:off x="304800" y="21792549"/>
            <a:ext cx="15150193" cy="1736252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211607" tIns="105803" rIns="211607" bIns="105803" anchor="ctr"/>
          <a:lstStyle/>
          <a:p>
            <a:endParaRPr lang="en-US"/>
          </a:p>
        </p:txBody>
      </p:sp>
      <p:sp>
        <p:nvSpPr>
          <p:cNvPr id="56" name="Rectangle 82"/>
          <p:cNvSpPr>
            <a:spLocks noChangeArrowheads="1"/>
          </p:cNvSpPr>
          <p:nvPr/>
        </p:nvSpPr>
        <p:spPr bwMode="auto">
          <a:xfrm>
            <a:off x="15755815" y="7320856"/>
            <a:ext cx="16506093" cy="3183422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211607" tIns="105803" rIns="211607" bIns="105803" anchor="ctr"/>
          <a:lstStyle/>
          <a:p>
            <a:endParaRPr lang="en-US"/>
          </a:p>
        </p:txBody>
      </p:sp>
      <p:sp>
        <p:nvSpPr>
          <p:cNvPr id="57" name="Rectangle 84"/>
          <p:cNvSpPr>
            <a:spLocks noChangeArrowheads="1"/>
          </p:cNvSpPr>
          <p:nvPr/>
        </p:nvSpPr>
        <p:spPr bwMode="auto">
          <a:xfrm>
            <a:off x="32533391" y="7320856"/>
            <a:ext cx="16528900" cy="129851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211607" tIns="105803" rIns="211607" bIns="105803" anchor="ctr"/>
          <a:lstStyle/>
          <a:p>
            <a:endParaRPr lang="en-US"/>
          </a:p>
        </p:txBody>
      </p:sp>
      <p:sp>
        <p:nvSpPr>
          <p:cNvPr id="58" name="Rectangle 85"/>
          <p:cNvSpPr>
            <a:spLocks noChangeArrowheads="1"/>
          </p:cNvSpPr>
          <p:nvPr/>
        </p:nvSpPr>
        <p:spPr bwMode="auto">
          <a:xfrm>
            <a:off x="32529780" y="21819475"/>
            <a:ext cx="16627103" cy="1731215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211607" tIns="105803" rIns="211607" bIns="105803" anchor="ctr"/>
          <a:lstStyle/>
          <a:p>
            <a:endParaRPr lang="en-US"/>
          </a:p>
        </p:txBody>
      </p:sp>
      <p:sp>
        <p:nvSpPr>
          <p:cNvPr id="59" name="Text Box 86"/>
          <p:cNvSpPr txBox="1">
            <a:spLocks noChangeArrowheads="1"/>
          </p:cNvSpPr>
          <p:nvPr/>
        </p:nvSpPr>
        <p:spPr bwMode="auto">
          <a:xfrm>
            <a:off x="703385" y="7320857"/>
            <a:ext cx="14751608" cy="102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6964" tIns="63482" rIns="126964" bIns="63482">
            <a:spAutoFit/>
          </a:bodyPr>
          <a:lstStyle/>
          <a:p>
            <a:pPr defTabSz="7402068"/>
            <a:r>
              <a:rPr lang="en-US" sz="5500" dirty="0"/>
              <a:t>SHOULD INCLUDE:</a:t>
            </a:r>
          </a:p>
          <a:p>
            <a:pPr defTabSz="7402068"/>
            <a:r>
              <a:rPr lang="en-US" sz="5500" dirty="0"/>
              <a:t> </a:t>
            </a:r>
          </a:p>
          <a:p>
            <a:pPr defTabSz="7402068">
              <a:buFont typeface="Arial" charset="0"/>
              <a:buChar char="•"/>
            </a:pPr>
            <a:r>
              <a:rPr lang="en-US" sz="5500" dirty="0"/>
              <a:t> </a:t>
            </a:r>
            <a:r>
              <a:rPr lang="en-US" sz="5500" b="1" dirty="0"/>
              <a:t>Research Question </a:t>
            </a:r>
            <a:r>
              <a:rPr lang="en-US" sz="5500" dirty="0"/>
              <a:t>(Topic of the research project)</a:t>
            </a:r>
          </a:p>
          <a:p>
            <a:pPr defTabSz="7402068"/>
            <a:endParaRPr lang="en-US" sz="5500" dirty="0"/>
          </a:p>
          <a:p>
            <a:pPr defTabSz="7402068">
              <a:buFont typeface="Arial" charset="0"/>
              <a:buChar char="•"/>
            </a:pPr>
            <a:r>
              <a:rPr lang="en-US" sz="5500" dirty="0"/>
              <a:t> </a:t>
            </a:r>
            <a:r>
              <a:rPr lang="en-US" sz="5500" b="1" dirty="0"/>
              <a:t>Hypothesis</a:t>
            </a:r>
          </a:p>
          <a:p>
            <a:pPr defTabSz="7402068">
              <a:buFont typeface="Arial" charset="0"/>
              <a:buChar char="•"/>
            </a:pPr>
            <a:endParaRPr lang="en-US" sz="5500" dirty="0"/>
          </a:p>
          <a:p>
            <a:pPr defTabSz="7402068">
              <a:buFont typeface="Arial" charset="0"/>
              <a:buChar char="•"/>
            </a:pPr>
            <a:r>
              <a:rPr lang="en-US" sz="5500" dirty="0"/>
              <a:t> </a:t>
            </a:r>
            <a:r>
              <a:rPr lang="en-US" sz="5500" b="1" dirty="0"/>
              <a:t>Background</a:t>
            </a:r>
            <a:r>
              <a:rPr lang="en-US" sz="5500" dirty="0"/>
              <a:t> (</a:t>
            </a:r>
            <a:r>
              <a:rPr lang="en-US" sz="5500" b="1" u="sng" dirty="0"/>
              <a:t>brief</a:t>
            </a:r>
            <a:r>
              <a:rPr lang="en-US" sz="5500" dirty="0"/>
              <a:t> statement of observations leading to the hypothesis, gap in knowledge, significance of the question,  with appropriate literature citations.  Bulleted statements best.)</a:t>
            </a:r>
          </a:p>
        </p:txBody>
      </p:sp>
      <p:sp>
        <p:nvSpPr>
          <p:cNvPr id="60" name="Text Box 87"/>
          <p:cNvSpPr txBox="1">
            <a:spLocks noChangeArrowheads="1"/>
          </p:cNvSpPr>
          <p:nvPr/>
        </p:nvSpPr>
        <p:spPr bwMode="auto">
          <a:xfrm>
            <a:off x="562707" y="21933226"/>
            <a:ext cx="14892285" cy="16209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6964" tIns="63482" rIns="126964" bIns="63482">
            <a:spAutoFit/>
          </a:bodyPr>
          <a:lstStyle/>
          <a:p>
            <a:pPr defTabSz="7402068"/>
            <a:r>
              <a:rPr lang="en-US" sz="5500" dirty="0"/>
              <a:t>SHOULD INCLUDE (when applicable): </a:t>
            </a:r>
          </a:p>
          <a:p>
            <a:pPr defTabSz="7402068">
              <a:buFont typeface="Arial" charset="0"/>
              <a:buChar char="•"/>
            </a:pPr>
            <a:endParaRPr lang="en-US" sz="5500" dirty="0"/>
          </a:p>
          <a:p>
            <a:pPr defTabSz="7402068">
              <a:buFont typeface="Arial" charset="0"/>
              <a:buChar char="•"/>
            </a:pPr>
            <a:r>
              <a:rPr lang="en-US" sz="5500" dirty="0"/>
              <a:t> Description of research design and data collection methods, with appropriate references.  </a:t>
            </a:r>
            <a:r>
              <a:rPr lang="en-US" sz="5500" u="sng" dirty="0"/>
              <a:t>Use figures if possible.</a:t>
            </a:r>
          </a:p>
          <a:p>
            <a:pPr defTabSz="7402068"/>
            <a:endParaRPr lang="en-US" sz="5500" dirty="0"/>
          </a:p>
          <a:p>
            <a:pPr defTabSz="7402068">
              <a:buFont typeface="Arial" charset="0"/>
              <a:buChar char="•"/>
            </a:pPr>
            <a:r>
              <a:rPr lang="en-US" sz="5500" dirty="0"/>
              <a:t> Description </a:t>
            </a:r>
            <a:r>
              <a:rPr lang="en-US" sz="5500" b="1" u="sng" dirty="0"/>
              <a:t>or figures </a:t>
            </a:r>
            <a:r>
              <a:rPr lang="en-US" sz="5500" dirty="0"/>
              <a:t>of instrumentation, experimental set-up, etc.</a:t>
            </a:r>
          </a:p>
          <a:p>
            <a:pPr defTabSz="7402068">
              <a:buFont typeface="Arial" charset="0"/>
              <a:buChar char="•"/>
            </a:pPr>
            <a:endParaRPr lang="en-US" sz="5500" dirty="0"/>
          </a:p>
          <a:p>
            <a:pPr defTabSz="7402068">
              <a:buFont typeface="Arial" charset="0"/>
              <a:buChar char="•"/>
            </a:pPr>
            <a:r>
              <a:rPr lang="en-US" sz="5500" dirty="0"/>
              <a:t> Description or and/or human subjects, patients, animals, reagents or biological materials used. (Include specific technical scientific/medical names for reagents, species, chemicals, etc.)</a:t>
            </a:r>
          </a:p>
          <a:p>
            <a:pPr defTabSz="7402068"/>
            <a:endParaRPr lang="en-US" sz="5500" dirty="0"/>
          </a:p>
          <a:p>
            <a:pPr defTabSz="7402068">
              <a:buFont typeface="Arial" charset="0"/>
              <a:buChar char="•"/>
            </a:pPr>
            <a:r>
              <a:rPr lang="en-US" sz="5500" dirty="0"/>
              <a:t>Description of data analysis approach (including type of statistics or computations as appropriate including sample sizes, types of distributions of data obtained).</a:t>
            </a:r>
          </a:p>
        </p:txBody>
      </p:sp>
      <p:sp>
        <p:nvSpPr>
          <p:cNvPr id="62" name="Text Box 89"/>
          <p:cNvSpPr txBox="1">
            <a:spLocks noChangeArrowheads="1"/>
          </p:cNvSpPr>
          <p:nvPr/>
        </p:nvSpPr>
        <p:spPr bwMode="auto">
          <a:xfrm>
            <a:off x="16067313" y="7643446"/>
            <a:ext cx="16007025" cy="145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6964" tIns="63482" rIns="126964" bIns="63482">
            <a:spAutoFit/>
          </a:bodyPr>
          <a:lstStyle/>
          <a:p>
            <a:pPr defTabSz="7402068"/>
            <a:r>
              <a:rPr lang="en-US" sz="5500" dirty="0"/>
              <a:t>SHOULD INCLUDE:</a:t>
            </a:r>
          </a:p>
          <a:p>
            <a:pPr defTabSz="7402068"/>
            <a:endParaRPr lang="en-US" sz="5500" dirty="0"/>
          </a:p>
          <a:p>
            <a:pPr defTabSz="7402068">
              <a:buFont typeface="Arial" charset="0"/>
              <a:buChar char="•"/>
            </a:pPr>
            <a:r>
              <a:rPr lang="en-US" sz="5500" b="1" dirty="0"/>
              <a:t> Figures and/or tables </a:t>
            </a:r>
            <a:r>
              <a:rPr lang="en-US" sz="5500" dirty="0"/>
              <a:t>that convey the results of the study. </a:t>
            </a:r>
          </a:p>
          <a:p>
            <a:pPr defTabSz="7402068">
              <a:buFont typeface="Arial" charset="0"/>
              <a:buChar char="•"/>
            </a:pPr>
            <a:endParaRPr lang="en-US" sz="5500" dirty="0"/>
          </a:p>
          <a:p>
            <a:pPr defTabSz="7402068">
              <a:buFont typeface="Arial" charset="0"/>
              <a:buChar char="•"/>
            </a:pPr>
            <a:r>
              <a:rPr lang="en-US" sz="5500" dirty="0"/>
              <a:t>  All figures should contain </a:t>
            </a:r>
            <a:r>
              <a:rPr lang="en-US" sz="5500" b="1" dirty="0"/>
              <a:t>detailed figure legends</a:t>
            </a:r>
            <a:r>
              <a:rPr lang="en-US" sz="5500" dirty="0"/>
              <a:t> where symbols, graphs, equations are explained.</a:t>
            </a:r>
          </a:p>
          <a:p>
            <a:pPr defTabSz="7402068">
              <a:buFont typeface="Arial" charset="0"/>
              <a:buChar char="•"/>
            </a:pPr>
            <a:endParaRPr lang="en-US" sz="5500" dirty="0"/>
          </a:p>
          <a:p>
            <a:pPr defTabSz="7402068">
              <a:buFont typeface="Arial" charset="0"/>
              <a:buChar char="•"/>
            </a:pPr>
            <a:r>
              <a:rPr lang="en-US" sz="5500" dirty="0"/>
              <a:t> This is likely the largest section of your poster.</a:t>
            </a:r>
          </a:p>
          <a:p>
            <a:pPr defTabSz="7402068"/>
            <a:endParaRPr lang="en-US" sz="5500" dirty="0"/>
          </a:p>
          <a:p>
            <a:pPr defTabSz="7402068"/>
            <a:endParaRPr lang="en-US" sz="5500" dirty="0"/>
          </a:p>
          <a:p>
            <a:pPr defTabSz="7402068">
              <a:buFont typeface="Arial" charset="0"/>
              <a:buChar char="•"/>
            </a:pPr>
            <a:endParaRPr lang="en-US" sz="5500" dirty="0"/>
          </a:p>
          <a:p>
            <a:pPr defTabSz="7402068">
              <a:buFont typeface="Arial" charset="0"/>
              <a:buChar char="•"/>
            </a:pPr>
            <a:endParaRPr lang="en-US" sz="5500" dirty="0"/>
          </a:p>
          <a:p>
            <a:pPr defTabSz="7402068">
              <a:buFont typeface="Arial" charset="0"/>
              <a:buChar char="•"/>
            </a:pPr>
            <a:endParaRPr lang="en-US" sz="5500" dirty="0"/>
          </a:p>
          <a:p>
            <a:pPr defTabSz="7402068">
              <a:buFont typeface="Arial" charset="0"/>
              <a:buChar char="•"/>
            </a:pPr>
            <a:endParaRPr lang="en-US" sz="5500" dirty="0"/>
          </a:p>
          <a:p>
            <a:pPr defTabSz="7402068">
              <a:buFont typeface="Arial" charset="0"/>
              <a:buChar char="•"/>
            </a:pPr>
            <a:endParaRPr lang="en-US" sz="5500" dirty="0"/>
          </a:p>
        </p:txBody>
      </p:sp>
      <p:sp>
        <p:nvSpPr>
          <p:cNvPr id="63" name="Text Box 90"/>
          <p:cNvSpPr txBox="1">
            <a:spLocks noChangeArrowheads="1"/>
          </p:cNvSpPr>
          <p:nvPr/>
        </p:nvSpPr>
        <p:spPr bwMode="auto">
          <a:xfrm>
            <a:off x="32751849" y="22341189"/>
            <a:ext cx="16086489" cy="9438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6964" tIns="63482" rIns="126964" bIns="63482">
            <a:spAutoFit/>
          </a:bodyPr>
          <a:lstStyle/>
          <a:p>
            <a:pPr defTabSz="7402068"/>
            <a:r>
              <a:rPr lang="en-US" sz="5500" dirty="0"/>
              <a:t>SHOULD INCLUDE:</a:t>
            </a:r>
          </a:p>
          <a:p>
            <a:pPr defTabSz="7402068"/>
            <a:endParaRPr lang="en-US" sz="5500" dirty="0"/>
          </a:p>
          <a:p>
            <a:pPr defTabSz="7402068">
              <a:buFont typeface="Arial" charset="0"/>
              <a:buChar char="•"/>
            </a:pPr>
            <a:r>
              <a:rPr lang="en-US" sz="5500" dirty="0"/>
              <a:t> Bulleted list of conclusions</a:t>
            </a:r>
          </a:p>
          <a:p>
            <a:pPr lvl="1" defTabSz="7402068">
              <a:buFont typeface="Arial" charset="0"/>
              <a:buChar char="•"/>
            </a:pPr>
            <a:r>
              <a:rPr lang="en-US" sz="5500" dirty="0"/>
              <a:t> the broader implications of the results</a:t>
            </a:r>
          </a:p>
          <a:p>
            <a:pPr lvl="1" defTabSz="7402068">
              <a:buFont typeface="Arial" charset="0"/>
              <a:buChar char="•"/>
            </a:pPr>
            <a:r>
              <a:rPr lang="en-US" sz="5500" dirty="0"/>
              <a:t> how the results compare to previous understanding </a:t>
            </a:r>
          </a:p>
          <a:p>
            <a:pPr lvl="1" defTabSz="7402068">
              <a:buFont typeface="Arial" charset="0"/>
              <a:buChar char="•"/>
            </a:pPr>
            <a:r>
              <a:rPr lang="en-US" sz="5500" dirty="0"/>
              <a:t> how the results support, dispute or change that state of knowledge </a:t>
            </a:r>
          </a:p>
          <a:p>
            <a:pPr marL="592138" lvl="1" indent="-592138" defTabSz="7402068">
              <a:buFont typeface="Arial" panose="020B0604020202020204" pitchFamily="34" charset="0"/>
              <a:buChar char="•"/>
            </a:pPr>
            <a:r>
              <a:rPr lang="en-US" sz="5500" dirty="0"/>
              <a:t>Include KEY references of </a:t>
            </a:r>
            <a:r>
              <a:rPr lang="en-US" sz="5500" u="sng" dirty="0"/>
              <a:t>primary</a:t>
            </a:r>
            <a:r>
              <a:rPr lang="en-US" sz="5500" dirty="0"/>
              <a:t> literature.</a:t>
            </a:r>
          </a:p>
          <a:p>
            <a:pPr defTabSz="7402068"/>
            <a:endParaRPr lang="en-US" sz="5500" dirty="0"/>
          </a:p>
          <a:p>
            <a:pPr defTabSz="7402068">
              <a:buFont typeface="Arial" charset="0"/>
              <a:buChar char="•"/>
            </a:pPr>
            <a:r>
              <a:rPr lang="en-US" sz="5500" dirty="0"/>
              <a:t> Future directions for this research.</a:t>
            </a:r>
          </a:p>
        </p:txBody>
      </p:sp>
      <p:sp>
        <p:nvSpPr>
          <p:cNvPr id="64" name="Text Box 96"/>
          <p:cNvSpPr txBox="1">
            <a:spLocks noChangeArrowheads="1"/>
          </p:cNvSpPr>
          <p:nvPr/>
        </p:nvSpPr>
        <p:spPr bwMode="auto">
          <a:xfrm>
            <a:off x="281354" y="5964984"/>
            <a:ext cx="15317234" cy="1359310"/>
          </a:xfrm>
          <a:prstGeom prst="rect">
            <a:avLst/>
          </a:prstGeom>
          <a:solidFill>
            <a:srgbClr val="772139"/>
          </a:solidFill>
          <a:ln w="9525">
            <a:noFill/>
            <a:miter lim="800000"/>
            <a:headEnd/>
            <a:tailEnd/>
          </a:ln>
        </p:spPr>
        <p:txBody>
          <a:bodyPr wrap="square" lIns="126964" tIns="63482" rIns="126964" bIns="63482">
            <a:spAutoFit/>
          </a:bodyPr>
          <a:lstStyle/>
          <a:p>
            <a:pPr algn="ctr" defTabSz="7402068">
              <a:spcBef>
                <a:spcPct val="50000"/>
              </a:spcBef>
            </a:pPr>
            <a:r>
              <a:rPr lang="en-US" sz="8000" b="1" dirty="0">
                <a:solidFill>
                  <a:schemeClr val="bg1"/>
                </a:solidFill>
              </a:rPr>
              <a:t>INTRODUCTION</a:t>
            </a:r>
          </a:p>
        </p:txBody>
      </p:sp>
      <p:sp>
        <p:nvSpPr>
          <p:cNvPr id="65" name="Text Box 97"/>
          <p:cNvSpPr txBox="1">
            <a:spLocks noChangeArrowheads="1"/>
          </p:cNvSpPr>
          <p:nvPr/>
        </p:nvSpPr>
        <p:spPr bwMode="auto">
          <a:xfrm>
            <a:off x="295422" y="20429533"/>
            <a:ext cx="15179041" cy="1359310"/>
          </a:xfrm>
          <a:prstGeom prst="rect">
            <a:avLst/>
          </a:prstGeom>
          <a:solidFill>
            <a:srgbClr val="772139"/>
          </a:solidFill>
          <a:ln w="9525">
            <a:noFill/>
            <a:miter lim="800000"/>
            <a:headEnd/>
            <a:tailEnd/>
          </a:ln>
        </p:spPr>
        <p:txBody>
          <a:bodyPr wrap="square" lIns="126964" tIns="63482" rIns="126964" bIns="63482">
            <a:spAutoFit/>
          </a:bodyPr>
          <a:lstStyle/>
          <a:p>
            <a:pPr algn="ctr" defTabSz="7402068">
              <a:spcBef>
                <a:spcPct val="50000"/>
              </a:spcBef>
            </a:pPr>
            <a:r>
              <a:rPr lang="en-US" sz="8000" b="1" dirty="0">
                <a:solidFill>
                  <a:schemeClr val="bg1"/>
                </a:solidFill>
              </a:rPr>
              <a:t>MATERIALS &amp; METHODS</a:t>
            </a:r>
          </a:p>
        </p:txBody>
      </p:sp>
      <p:sp>
        <p:nvSpPr>
          <p:cNvPr id="66" name="Text Box 99"/>
          <p:cNvSpPr txBox="1">
            <a:spLocks noChangeArrowheads="1"/>
          </p:cNvSpPr>
          <p:nvPr/>
        </p:nvSpPr>
        <p:spPr bwMode="auto">
          <a:xfrm>
            <a:off x="15519287" y="5964984"/>
            <a:ext cx="16929157" cy="1359310"/>
          </a:xfrm>
          <a:prstGeom prst="rect">
            <a:avLst/>
          </a:prstGeom>
          <a:solidFill>
            <a:srgbClr val="772139"/>
          </a:solidFill>
          <a:ln w="9525">
            <a:noFill/>
            <a:miter lim="800000"/>
            <a:headEnd/>
            <a:tailEnd/>
          </a:ln>
        </p:spPr>
        <p:txBody>
          <a:bodyPr lIns="126964" tIns="63482" rIns="126964" bIns="63482">
            <a:spAutoFit/>
          </a:bodyPr>
          <a:lstStyle/>
          <a:p>
            <a:pPr algn="ctr" defTabSz="7402068">
              <a:spcBef>
                <a:spcPct val="50000"/>
              </a:spcBef>
            </a:pPr>
            <a:r>
              <a:rPr lang="en-US" sz="8000" b="1" dirty="0">
                <a:solidFill>
                  <a:schemeClr val="bg1"/>
                </a:solidFill>
              </a:rPr>
              <a:t>RESULTS</a:t>
            </a:r>
          </a:p>
        </p:txBody>
      </p:sp>
      <p:sp>
        <p:nvSpPr>
          <p:cNvPr id="67" name="Text Box 100"/>
          <p:cNvSpPr txBox="1">
            <a:spLocks noChangeArrowheads="1"/>
          </p:cNvSpPr>
          <p:nvPr/>
        </p:nvSpPr>
        <p:spPr bwMode="auto">
          <a:xfrm>
            <a:off x="32449478" y="5966460"/>
            <a:ext cx="16644343" cy="1359310"/>
          </a:xfrm>
          <a:prstGeom prst="rect">
            <a:avLst/>
          </a:prstGeom>
          <a:solidFill>
            <a:srgbClr val="772139"/>
          </a:solidFill>
          <a:ln w="9525">
            <a:noFill/>
            <a:miter lim="800000"/>
            <a:headEnd/>
            <a:tailEnd/>
          </a:ln>
        </p:spPr>
        <p:txBody>
          <a:bodyPr wrap="square" lIns="126964" tIns="63482" rIns="126964" bIns="63482">
            <a:spAutoFit/>
          </a:bodyPr>
          <a:lstStyle/>
          <a:p>
            <a:pPr algn="ctr" defTabSz="7402068">
              <a:spcBef>
                <a:spcPct val="50000"/>
              </a:spcBef>
            </a:pPr>
            <a:r>
              <a:rPr lang="en-US" sz="8000" b="1" dirty="0">
                <a:solidFill>
                  <a:schemeClr val="bg1"/>
                </a:solidFill>
              </a:rPr>
              <a:t>RESULTS (CONT.)</a:t>
            </a:r>
          </a:p>
        </p:txBody>
      </p:sp>
      <p:sp>
        <p:nvSpPr>
          <p:cNvPr id="68" name="Text Box 101"/>
          <p:cNvSpPr txBox="1">
            <a:spLocks noChangeArrowheads="1"/>
          </p:cNvSpPr>
          <p:nvPr/>
        </p:nvSpPr>
        <p:spPr bwMode="auto">
          <a:xfrm>
            <a:off x="32517348" y="20518115"/>
            <a:ext cx="16639535" cy="1359310"/>
          </a:xfrm>
          <a:prstGeom prst="rect">
            <a:avLst/>
          </a:prstGeom>
          <a:solidFill>
            <a:srgbClr val="772139"/>
          </a:solidFill>
          <a:ln w="9525">
            <a:noFill/>
            <a:miter lim="800000"/>
            <a:headEnd/>
            <a:tailEnd/>
          </a:ln>
        </p:spPr>
        <p:txBody>
          <a:bodyPr wrap="square" lIns="126964" tIns="63482" rIns="126964" bIns="63482">
            <a:spAutoFit/>
          </a:bodyPr>
          <a:lstStyle/>
          <a:p>
            <a:pPr algn="ctr" defTabSz="7402068">
              <a:spcBef>
                <a:spcPct val="50000"/>
              </a:spcBef>
            </a:pPr>
            <a:r>
              <a:rPr lang="en-US" sz="8000" b="1" dirty="0">
                <a:solidFill>
                  <a:schemeClr val="bg1"/>
                </a:solidFill>
              </a:rPr>
              <a:t>CONCLUSION</a:t>
            </a:r>
          </a:p>
        </p:txBody>
      </p:sp>
      <p:sp>
        <p:nvSpPr>
          <p:cNvPr id="69" name="Text Box 102"/>
          <p:cNvSpPr txBox="1">
            <a:spLocks noChangeArrowheads="1"/>
          </p:cNvSpPr>
          <p:nvPr/>
        </p:nvSpPr>
        <p:spPr bwMode="auto">
          <a:xfrm>
            <a:off x="1714500" y="0"/>
            <a:ext cx="46784419" cy="5406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6964" tIns="63482" rIns="126964" bIns="63482">
            <a:spAutoFit/>
          </a:bodyPr>
          <a:lstStyle/>
          <a:p>
            <a:pPr algn="ctr" defTabSz="7402068"/>
            <a:r>
              <a:rPr lang="en-US" sz="13900" b="1" dirty="0"/>
              <a:t>Research Project Title</a:t>
            </a:r>
            <a:endParaRPr lang="en-US" sz="13900" dirty="0"/>
          </a:p>
          <a:p>
            <a:pPr algn="ctr" defTabSz="7402068"/>
            <a:r>
              <a:rPr lang="en-US" sz="10200" b="1" dirty="0"/>
              <a:t>Student Name (Affiliation), Mentor Name (Affiliation), Co-Authors Name (Affiliation)</a:t>
            </a:r>
          </a:p>
        </p:txBody>
      </p:sp>
      <p:sp>
        <p:nvSpPr>
          <p:cNvPr id="18" name="Text Box 101"/>
          <p:cNvSpPr txBox="1">
            <a:spLocks noChangeArrowheads="1"/>
          </p:cNvSpPr>
          <p:nvPr/>
        </p:nvSpPr>
        <p:spPr bwMode="auto">
          <a:xfrm>
            <a:off x="32558912" y="32557715"/>
            <a:ext cx="16655300" cy="959201"/>
          </a:xfrm>
          <a:prstGeom prst="rect">
            <a:avLst/>
          </a:prstGeom>
          <a:solidFill>
            <a:srgbClr val="772139"/>
          </a:solidFill>
          <a:ln w="9525">
            <a:noFill/>
            <a:miter lim="800000"/>
            <a:headEnd/>
            <a:tailEnd/>
          </a:ln>
        </p:spPr>
        <p:txBody>
          <a:bodyPr wrap="square" lIns="126964" tIns="63482" rIns="126964" bIns="63482">
            <a:spAutoFit/>
          </a:bodyPr>
          <a:lstStyle/>
          <a:p>
            <a:pPr algn="ctr" defTabSz="7402068">
              <a:spcBef>
                <a:spcPct val="50000"/>
              </a:spcBef>
            </a:pPr>
            <a:r>
              <a:rPr lang="en-US" sz="5400" b="1" dirty="0">
                <a:solidFill>
                  <a:schemeClr val="bg1"/>
                </a:solidFill>
              </a:rPr>
              <a:t>REFERENCES &amp; ACKNOWLEDGEMENTS</a:t>
            </a:r>
          </a:p>
        </p:txBody>
      </p:sp>
      <p:sp>
        <p:nvSpPr>
          <p:cNvPr id="19" name="Text Box 90"/>
          <p:cNvSpPr txBox="1">
            <a:spLocks noChangeArrowheads="1"/>
          </p:cNvSpPr>
          <p:nvPr/>
        </p:nvSpPr>
        <p:spPr bwMode="auto">
          <a:xfrm>
            <a:off x="32801753" y="33724240"/>
            <a:ext cx="16086489" cy="2667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6964" tIns="63482" rIns="126964" bIns="63482">
            <a:spAutoFit/>
          </a:bodyPr>
          <a:lstStyle/>
          <a:p>
            <a:pPr defTabSz="7402068"/>
            <a:r>
              <a:rPr lang="en-US" sz="5500" dirty="0"/>
              <a:t>Include a list of key references (cite in poster) and any desired acknowledgements.  Font for this section can be smaller than other sections.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924E768A-E346-834D-8499-BC5A12F33E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521752" y="3872173"/>
            <a:ext cx="14366490" cy="1805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73434" y="3141335"/>
            <a:ext cx="8216332" cy="2767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" name="Rectangle 80"/>
          <p:cNvSpPr>
            <a:spLocks noChangeArrowheads="1"/>
          </p:cNvSpPr>
          <p:nvPr/>
        </p:nvSpPr>
        <p:spPr bwMode="auto">
          <a:xfrm>
            <a:off x="281354" y="7291754"/>
            <a:ext cx="15173639" cy="129422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211607" tIns="105803" rIns="211607" bIns="105803" anchor="ctr"/>
          <a:lstStyle/>
          <a:p>
            <a:endParaRPr lang="en-US"/>
          </a:p>
        </p:txBody>
      </p:sp>
      <p:sp>
        <p:nvSpPr>
          <p:cNvPr id="55" name="Rectangle 81"/>
          <p:cNvSpPr>
            <a:spLocks noChangeArrowheads="1"/>
          </p:cNvSpPr>
          <p:nvPr/>
        </p:nvSpPr>
        <p:spPr bwMode="auto">
          <a:xfrm>
            <a:off x="304800" y="21792549"/>
            <a:ext cx="15150193" cy="1736252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211607" tIns="105803" rIns="211607" bIns="105803" anchor="ctr"/>
          <a:lstStyle/>
          <a:p>
            <a:endParaRPr lang="en-US"/>
          </a:p>
        </p:txBody>
      </p:sp>
      <p:sp>
        <p:nvSpPr>
          <p:cNvPr id="56" name="Rectangle 82"/>
          <p:cNvSpPr>
            <a:spLocks noChangeArrowheads="1"/>
          </p:cNvSpPr>
          <p:nvPr/>
        </p:nvSpPr>
        <p:spPr bwMode="auto">
          <a:xfrm>
            <a:off x="15755815" y="7320856"/>
            <a:ext cx="16506093" cy="3183422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211607" tIns="105803" rIns="211607" bIns="105803" anchor="ctr"/>
          <a:lstStyle/>
          <a:p>
            <a:endParaRPr lang="en-US"/>
          </a:p>
        </p:txBody>
      </p:sp>
      <p:sp>
        <p:nvSpPr>
          <p:cNvPr id="57" name="Rectangle 84"/>
          <p:cNvSpPr>
            <a:spLocks noChangeArrowheads="1"/>
          </p:cNvSpPr>
          <p:nvPr/>
        </p:nvSpPr>
        <p:spPr bwMode="auto">
          <a:xfrm>
            <a:off x="32533391" y="7320856"/>
            <a:ext cx="16528900" cy="129851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211607" tIns="105803" rIns="211607" bIns="105803" anchor="ctr"/>
          <a:lstStyle/>
          <a:p>
            <a:endParaRPr lang="en-US"/>
          </a:p>
        </p:txBody>
      </p:sp>
      <p:sp>
        <p:nvSpPr>
          <p:cNvPr id="58" name="Rectangle 85"/>
          <p:cNvSpPr>
            <a:spLocks noChangeArrowheads="1"/>
          </p:cNvSpPr>
          <p:nvPr/>
        </p:nvSpPr>
        <p:spPr bwMode="auto">
          <a:xfrm>
            <a:off x="32529780" y="21819475"/>
            <a:ext cx="16627103" cy="1731215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211607" tIns="105803" rIns="211607" bIns="105803" anchor="ctr"/>
          <a:lstStyle/>
          <a:p>
            <a:endParaRPr lang="en-US"/>
          </a:p>
        </p:txBody>
      </p:sp>
      <p:sp>
        <p:nvSpPr>
          <p:cNvPr id="59" name="Text Box 86"/>
          <p:cNvSpPr txBox="1">
            <a:spLocks noChangeArrowheads="1"/>
          </p:cNvSpPr>
          <p:nvPr/>
        </p:nvSpPr>
        <p:spPr bwMode="auto">
          <a:xfrm>
            <a:off x="703385" y="7320857"/>
            <a:ext cx="14751608" cy="102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6964" tIns="63482" rIns="126964" bIns="63482">
            <a:spAutoFit/>
          </a:bodyPr>
          <a:lstStyle/>
          <a:p>
            <a:pPr defTabSz="7402068"/>
            <a:r>
              <a:rPr lang="en-US" sz="5500" dirty="0"/>
              <a:t>SHOULD INCLUDE:</a:t>
            </a:r>
          </a:p>
          <a:p>
            <a:pPr defTabSz="7402068"/>
            <a:r>
              <a:rPr lang="en-US" sz="5500" dirty="0"/>
              <a:t> </a:t>
            </a:r>
          </a:p>
          <a:p>
            <a:pPr defTabSz="7402068">
              <a:buFont typeface="Arial" charset="0"/>
              <a:buChar char="•"/>
            </a:pPr>
            <a:r>
              <a:rPr lang="en-US" sz="5500" dirty="0"/>
              <a:t> </a:t>
            </a:r>
            <a:r>
              <a:rPr lang="en-US" sz="5500" b="1" dirty="0"/>
              <a:t>Research Question </a:t>
            </a:r>
            <a:r>
              <a:rPr lang="en-US" sz="5500" dirty="0"/>
              <a:t>(Topic of the research project)</a:t>
            </a:r>
          </a:p>
          <a:p>
            <a:pPr defTabSz="7402068"/>
            <a:endParaRPr lang="en-US" sz="5500" dirty="0"/>
          </a:p>
          <a:p>
            <a:pPr defTabSz="7402068">
              <a:buFont typeface="Arial" charset="0"/>
              <a:buChar char="•"/>
            </a:pPr>
            <a:r>
              <a:rPr lang="en-US" sz="5500" dirty="0"/>
              <a:t> </a:t>
            </a:r>
            <a:r>
              <a:rPr lang="en-US" sz="5500" b="1" dirty="0"/>
              <a:t>Hypothesis</a:t>
            </a:r>
          </a:p>
          <a:p>
            <a:pPr defTabSz="7402068">
              <a:buFont typeface="Arial" charset="0"/>
              <a:buChar char="•"/>
            </a:pPr>
            <a:endParaRPr lang="en-US" sz="5500" dirty="0"/>
          </a:p>
          <a:p>
            <a:pPr defTabSz="7402068">
              <a:buFont typeface="Arial" charset="0"/>
              <a:buChar char="•"/>
            </a:pPr>
            <a:r>
              <a:rPr lang="en-US" sz="5500" dirty="0"/>
              <a:t> </a:t>
            </a:r>
            <a:r>
              <a:rPr lang="en-US" sz="5500" b="1" dirty="0"/>
              <a:t>Background</a:t>
            </a:r>
            <a:r>
              <a:rPr lang="en-US" sz="5500" dirty="0"/>
              <a:t> (</a:t>
            </a:r>
            <a:r>
              <a:rPr lang="en-US" sz="5500" b="1" u="sng" dirty="0"/>
              <a:t>brief</a:t>
            </a:r>
            <a:r>
              <a:rPr lang="en-US" sz="5500" dirty="0"/>
              <a:t> statement of observations leading to the hypothesis, gap in knowledge, significance of the question,  with appropriate literature citations.  Bulleted statements best.)</a:t>
            </a:r>
          </a:p>
        </p:txBody>
      </p:sp>
      <p:sp>
        <p:nvSpPr>
          <p:cNvPr id="60" name="Text Box 87"/>
          <p:cNvSpPr txBox="1">
            <a:spLocks noChangeArrowheads="1"/>
          </p:cNvSpPr>
          <p:nvPr/>
        </p:nvSpPr>
        <p:spPr bwMode="auto">
          <a:xfrm>
            <a:off x="562707" y="21933226"/>
            <a:ext cx="14892285" cy="16209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6964" tIns="63482" rIns="126964" bIns="63482">
            <a:spAutoFit/>
          </a:bodyPr>
          <a:lstStyle/>
          <a:p>
            <a:pPr defTabSz="7402068"/>
            <a:r>
              <a:rPr lang="en-US" sz="5500" dirty="0"/>
              <a:t>SHOULD INCLUDE (when applicable): </a:t>
            </a:r>
          </a:p>
          <a:p>
            <a:pPr defTabSz="7402068">
              <a:buFont typeface="Arial" charset="0"/>
              <a:buChar char="•"/>
            </a:pPr>
            <a:endParaRPr lang="en-US" sz="5500" dirty="0"/>
          </a:p>
          <a:p>
            <a:pPr defTabSz="7402068">
              <a:buFont typeface="Arial" charset="0"/>
              <a:buChar char="•"/>
            </a:pPr>
            <a:r>
              <a:rPr lang="en-US" sz="5500" dirty="0"/>
              <a:t> Description of research design and data collection methods, with appropriate references.  </a:t>
            </a:r>
            <a:r>
              <a:rPr lang="en-US" sz="5500" u="sng" dirty="0"/>
              <a:t>Use figures if possible.</a:t>
            </a:r>
          </a:p>
          <a:p>
            <a:pPr defTabSz="7402068"/>
            <a:endParaRPr lang="en-US" sz="5500" dirty="0"/>
          </a:p>
          <a:p>
            <a:pPr defTabSz="7402068">
              <a:buFont typeface="Arial" charset="0"/>
              <a:buChar char="•"/>
            </a:pPr>
            <a:r>
              <a:rPr lang="en-US" sz="5500" dirty="0"/>
              <a:t> Description </a:t>
            </a:r>
            <a:r>
              <a:rPr lang="en-US" sz="5500" b="1" u="sng" dirty="0"/>
              <a:t>or figures </a:t>
            </a:r>
            <a:r>
              <a:rPr lang="en-US" sz="5500" dirty="0"/>
              <a:t>of instrumentation, experimental set-up, etc.</a:t>
            </a:r>
          </a:p>
          <a:p>
            <a:pPr defTabSz="7402068">
              <a:buFont typeface="Arial" charset="0"/>
              <a:buChar char="•"/>
            </a:pPr>
            <a:endParaRPr lang="en-US" sz="5500" dirty="0"/>
          </a:p>
          <a:p>
            <a:pPr defTabSz="7402068">
              <a:buFont typeface="Arial" charset="0"/>
              <a:buChar char="•"/>
            </a:pPr>
            <a:r>
              <a:rPr lang="en-US" sz="5500" dirty="0"/>
              <a:t> Description or and/or human subjects, patients, animals, reagents or biological materials used. (Include specific technical scientific/medical names for reagents, species, chemicals, etc.)</a:t>
            </a:r>
          </a:p>
          <a:p>
            <a:pPr defTabSz="7402068"/>
            <a:endParaRPr lang="en-US" sz="5500" dirty="0"/>
          </a:p>
          <a:p>
            <a:pPr defTabSz="7402068">
              <a:buFont typeface="Arial" charset="0"/>
              <a:buChar char="•"/>
            </a:pPr>
            <a:r>
              <a:rPr lang="en-US" sz="5500" dirty="0"/>
              <a:t>Description of data analysis approach (including type of statistics or computations as appropriate including sample sizes, types of distributions of data obtained).</a:t>
            </a:r>
          </a:p>
        </p:txBody>
      </p:sp>
      <p:sp>
        <p:nvSpPr>
          <p:cNvPr id="62" name="Text Box 89"/>
          <p:cNvSpPr txBox="1">
            <a:spLocks noChangeArrowheads="1"/>
          </p:cNvSpPr>
          <p:nvPr/>
        </p:nvSpPr>
        <p:spPr bwMode="auto">
          <a:xfrm>
            <a:off x="16067313" y="7643446"/>
            <a:ext cx="16007025" cy="145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6964" tIns="63482" rIns="126964" bIns="63482">
            <a:spAutoFit/>
          </a:bodyPr>
          <a:lstStyle/>
          <a:p>
            <a:pPr defTabSz="7402068"/>
            <a:r>
              <a:rPr lang="en-US" sz="5500" dirty="0"/>
              <a:t>SHOULD INCLUDE:</a:t>
            </a:r>
          </a:p>
          <a:p>
            <a:pPr defTabSz="7402068"/>
            <a:endParaRPr lang="en-US" sz="5500" dirty="0"/>
          </a:p>
          <a:p>
            <a:pPr defTabSz="7402068">
              <a:buFont typeface="Arial" charset="0"/>
              <a:buChar char="•"/>
            </a:pPr>
            <a:r>
              <a:rPr lang="en-US" sz="5500" b="1" dirty="0"/>
              <a:t> Figures and/or tables </a:t>
            </a:r>
            <a:r>
              <a:rPr lang="en-US" sz="5500" dirty="0"/>
              <a:t>that convey the results of the study. </a:t>
            </a:r>
          </a:p>
          <a:p>
            <a:pPr defTabSz="7402068">
              <a:buFont typeface="Arial" charset="0"/>
              <a:buChar char="•"/>
            </a:pPr>
            <a:endParaRPr lang="en-US" sz="5500" dirty="0"/>
          </a:p>
          <a:p>
            <a:pPr defTabSz="7402068">
              <a:buFont typeface="Arial" charset="0"/>
              <a:buChar char="•"/>
            </a:pPr>
            <a:r>
              <a:rPr lang="en-US" sz="5500" dirty="0"/>
              <a:t>  All figures should contain </a:t>
            </a:r>
            <a:r>
              <a:rPr lang="en-US" sz="5500" b="1" dirty="0"/>
              <a:t>detailed figure legends</a:t>
            </a:r>
            <a:r>
              <a:rPr lang="en-US" sz="5500" dirty="0"/>
              <a:t> where symbols, graphs, equations are explained.</a:t>
            </a:r>
          </a:p>
          <a:p>
            <a:pPr defTabSz="7402068">
              <a:buFont typeface="Arial" charset="0"/>
              <a:buChar char="•"/>
            </a:pPr>
            <a:endParaRPr lang="en-US" sz="5500" dirty="0"/>
          </a:p>
          <a:p>
            <a:pPr defTabSz="7402068">
              <a:buFont typeface="Arial" charset="0"/>
              <a:buChar char="•"/>
            </a:pPr>
            <a:r>
              <a:rPr lang="en-US" sz="5500" dirty="0"/>
              <a:t> This is likely the largest section of your poster.</a:t>
            </a:r>
          </a:p>
          <a:p>
            <a:pPr defTabSz="7402068"/>
            <a:endParaRPr lang="en-US" sz="5500" dirty="0"/>
          </a:p>
          <a:p>
            <a:pPr defTabSz="7402068"/>
            <a:endParaRPr lang="en-US" sz="5500" dirty="0"/>
          </a:p>
          <a:p>
            <a:pPr defTabSz="7402068">
              <a:buFont typeface="Arial" charset="0"/>
              <a:buChar char="•"/>
            </a:pPr>
            <a:endParaRPr lang="en-US" sz="5500" dirty="0"/>
          </a:p>
          <a:p>
            <a:pPr defTabSz="7402068">
              <a:buFont typeface="Arial" charset="0"/>
              <a:buChar char="•"/>
            </a:pPr>
            <a:endParaRPr lang="en-US" sz="5500" dirty="0"/>
          </a:p>
          <a:p>
            <a:pPr defTabSz="7402068">
              <a:buFont typeface="Arial" charset="0"/>
              <a:buChar char="•"/>
            </a:pPr>
            <a:endParaRPr lang="en-US" sz="5500" dirty="0"/>
          </a:p>
          <a:p>
            <a:pPr defTabSz="7402068">
              <a:buFont typeface="Arial" charset="0"/>
              <a:buChar char="•"/>
            </a:pPr>
            <a:endParaRPr lang="en-US" sz="5500" dirty="0"/>
          </a:p>
          <a:p>
            <a:pPr defTabSz="7402068">
              <a:buFont typeface="Arial" charset="0"/>
              <a:buChar char="•"/>
            </a:pPr>
            <a:endParaRPr lang="en-US" sz="5500" dirty="0"/>
          </a:p>
        </p:txBody>
      </p:sp>
      <p:sp>
        <p:nvSpPr>
          <p:cNvPr id="63" name="Text Box 90"/>
          <p:cNvSpPr txBox="1">
            <a:spLocks noChangeArrowheads="1"/>
          </p:cNvSpPr>
          <p:nvPr/>
        </p:nvSpPr>
        <p:spPr bwMode="auto">
          <a:xfrm>
            <a:off x="32751849" y="22341189"/>
            <a:ext cx="16086489" cy="9438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6964" tIns="63482" rIns="126964" bIns="63482">
            <a:spAutoFit/>
          </a:bodyPr>
          <a:lstStyle/>
          <a:p>
            <a:pPr defTabSz="7402068"/>
            <a:r>
              <a:rPr lang="en-US" sz="5500" dirty="0"/>
              <a:t>SHOULD INCLUDE:</a:t>
            </a:r>
          </a:p>
          <a:p>
            <a:pPr defTabSz="7402068"/>
            <a:endParaRPr lang="en-US" sz="5500" dirty="0"/>
          </a:p>
          <a:p>
            <a:pPr defTabSz="7402068">
              <a:buFont typeface="Arial" charset="0"/>
              <a:buChar char="•"/>
            </a:pPr>
            <a:r>
              <a:rPr lang="en-US" sz="5500" dirty="0"/>
              <a:t> Bulleted list of conclusions</a:t>
            </a:r>
          </a:p>
          <a:p>
            <a:pPr lvl="1" defTabSz="7402068">
              <a:buFont typeface="Arial" charset="0"/>
              <a:buChar char="•"/>
            </a:pPr>
            <a:r>
              <a:rPr lang="en-US" sz="5500" dirty="0"/>
              <a:t> the broader implications of the results</a:t>
            </a:r>
          </a:p>
          <a:p>
            <a:pPr lvl="1" defTabSz="7402068">
              <a:buFont typeface="Arial" charset="0"/>
              <a:buChar char="•"/>
            </a:pPr>
            <a:r>
              <a:rPr lang="en-US" sz="5500" dirty="0"/>
              <a:t> how the results compare to previous understanding </a:t>
            </a:r>
          </a:p>
          <a:p>
            <a:pPr lvl="1" defTabSz="7402068">
              <a:buFont typeface="Arial" charset="0"/>
              <a:buChar char="•"/>
            </a:pPr>
            <a:r>
              <a:rPr lang="en-US" sz="5500" dirty="0"/>
              <a:t> how the results support, dispute or change that state of knowledge </a:t>
            </a:r>
          </a:p>
          <a:p>
            <a:pPr marL="592138" lvl="1" indent="-592138" defTabSz="7402068">
              <a:buFont typeface="Arial" panose="020B0604020202020204" pitchFamily="34" charset="0"/>
              <a:buChar char="•"/>
            </a:pPr>
            <a:r>
              <a:rPr lang="en-US" sz="5500" dirty="0"/>
              <a:t>Include KEY references of </a:t>
            </a:r>
            <a:r>
              <a:rPr lang="en-US" sz="5500" u="sng" dirty="0"/>
              <a:t>primary</a:t>
            </a:r>
            <a:r>
              <a:rPr lang="en-US" sz="5500" dirty="0"/>
              <a:t> literature.</a:t>
            </a:r>
          </a:p>
          <a:p>
            <a:pPr defTabSz="7402068"/>
            <a:endParaRPr lang="en-US" sz="5500" dirty="0"/>
          </a:p>
          <a:p>
            <a:pPr defTabSz="7402068">
              <a:buFont typeface="Arial" charset="0"/>
              <a:buChar char="•"/>
            </a:pPr>
            <a:r>
              <a:rPr lang="en-US" sz="5500" dirty="0"/>
              <a:t> Future directions for this research.</a:t>
            </a:r>
          </a:p>
        </p:txBody>
      </p:sp>
      <p:sp>
        <p:nvSpPr>
          <p:cNvPr id="64" name="Text Box 96"/>
          <p:cNvSpPr txBox="1">
            <a:spLocks noChangeArrowheads="1"/>
          </p:cNvSpPr>
          <p:nvPr/>
        </p:nvSpPr>
        <p:spPr bwMode="auto">
          <a:xfrm>
            <a:off x="281354" y="5964984"/>
            <a:ext cx="15317234" cy="1359310"/>
          </a:xfrm>
          <a:prstGeom prst="rect">
            <a:avLst/>
          </a:prstGeom>
          <a:solidFill>
            <a:srgbClr val="772139"/>
          </a:solidFill>
          <a:ln w="9525">
            <a:noFill/>
            <a:miter lim="800000"/>
            <a:headEnd/>
            <a:tailEnd/>
          </a:ln>
        </p:spPr>
        <p:txBody>
          <a:bodyPr wrap="square" lIns="126964" tIns="63482" rIns="126964" bIns="63482">
            <a:spAutoFit/>
          </a:bodyPr>
          <a:lstStyle/>
          <a:p>
            <a:pPr algn="ctr" defTabSz="7402068">
              <a:spcBef>
                <a:spcPct val="50000"/>
              </a:spcBef>
            </a:pPr>
            <a:r>
              <a:rPr lang="en-US" sz="8000" b="1" dirty="0">
                <a:solidFill>
                  <a:schemeClr val="bg1"/>
                </a:solidFill>
              </a:rPr>
              <a:t>INTRODUCTION</a:t>
            </a:r>
          </a:p>
        </p:txBody>
      </p:sp>
      <p:sp>
        <p:nvSpPr>
          <p:cNvPr id="65" name="Text Box 97"/>
          <p:cNvSpPr txBox="1">
            <a:spLocks noChangeArrowheads="1"/>
          </p:cNvSpPr>
          <p:nvPr/>
        </p:nvSpPr>
        <p:spPr bwMode="auto">
          <a:xfrm>
            <a:off x="295422" y="20429533"/>
            <a:ext cx="15179041" cy="1359310"/>
          </a:xfrm>
          <a:prstGeom prst="rect">
            <a:avLst/>
          </a:prstGeom>
          <a:solidFill>
            <a:srgbClr val="772139"/>
          </a:solidFill>
          <a:ln w="9525">
            <a:noFill/>
            <a:miter lim="800000"/>
            <a:headEnd/>
            <a:tailEnd/>
          </a:ln>
        </p:spPr>
        <p:txBody>
          <a:bodyPr wrap="square" lIns="126964" tIns="63482" rIns="126964" bIns="63482">
            <a:spAutoFit/>
          </a:bodyPr>
          <a:lstStyle/>
          <a:p>
            <a:pPr algn="ctr" defTabSz="7402068">
              <a:spcBef>
                <a:spcPct val="50000"/>
              </a:spcBef>
            </a:pPr>
            <a:r>
              <a:rPr lang="en-US" sz="8000" b="1" dirty="0">
                <a:solidFill>
                  <a:schemeClr val="bg1"/>
                </a:solidFill>
              </a:rPr>
              <a:t>MATERIALS &amp; METHODS</a:t>
            </a:r>
          </a:p>
        </p:txBody>
      </p:sp>
      <p:sp>
        <p:nvSpPr>
          <p:cNvPr id="66" name="Text Box 99"/>
          <p:cNvSpPr txBox="1">
            <a:spLocks noChangeArrowheads="1"/>
          </p:cNvSpPr>
          <p:nvPr/>
        </p:nvSpPr>
        <p:spPr bwMode="auto">
          <a:xfrm>
            <a:off x="15519287" y="5964984"/>
            <a:ext cx="16929157" cy="1359310"/>
          </a:xfrm>
          <a:prstGeom prst="rect">
            <a:avLst/>
          </a:prstGeom>
          <a:solidFill>
            <a:srgbClr val="772139"/>
          </a:solidFill>
          <a:ln w="9525">
            <a:noFill/>
            <a:miter lim="800000"/>
            <a:headEnd/>
            <a:tailEnd/>
          </a:ln>
        </p:spPr>
        <p:txBody>
          <a:bodyPr lIns="126964" tIns="63482" rIns="126964" bIns="63482">
            <a:spAutoFit/>
          </a:bodyPr>
          <a:lstStyle/>
          <a:p>
            <a:pPr algn="ctr" defTabSz="7402068">
              <a:spcBef>
                <a:spcPct val="50000"/>
              </a:spcBef>
            </a:pPr>
            <a:r>
              <a:rPr lang="en-US" sz="8000" b="1" dirty="0">
                <a:solidFill>
                  <a:schemeClr val="bg1"/>
                </a:solidFill>
              </a:rPr>
              <a:t>RESULTS</a:t>
            </a:r>
          </a:p>
        </p:txBody>
      </p:sp>
      <p:sp>
        <p:nvSpPr>
          <p:cNvPr id="67" name="Text Box 100"/>
          <p:cNvSpPr txBox="1">
            <a:spLocks noChangeArrowheads="1"/>
          </p:cNvSpPr>
          <p:nvPr/>
        </p:nvSpPr>
        <p:spPr bwMode="auto">
          <a:xfrm>
            <a:off x="32449478" y="5966460"/>
            <a:ext cx="16644343" cy="1359310"/>
          </a:xfrm>
          <a:prstGeom prst="rect">
            <a:avLst/>
          </a:prstGeom>
          <a:solidFill>
            <a:srgbClr val="772139"/>
          </a:solidFill>
          <a:ln w="9525">
            <a:noFill/>
            <a:miter lim="800000"/>
            <a:headEnd/>
            <a:tailEnd/>
          </a:ln>
        </p:spPr>
        <p:txBody>
          <a:bodyPr wrap="square" lIns="126964" tIns="63482" rIns="126964" bIns="63482">
            <a:spAutoFit/>
          </a:bodyPr>
          <a:lstStyle/>
          <a:p>
            <a:pPr algn="ctr" defTabSz="7402068">
              <a:spcBef>
                <a:spcPct val="50000"/>
              </a:spcBef>
            </a:pPr>
            <a:r>
              <a:rPr lang="en-US" sz="8000" b="1" dirty="0">
                <a:solidFill>
                  <a:schemeClr val="bg1"/>
                </a:solidFill>
              </a:rPr>
              <a:t>RESULTS (CONT.)</a:t>
            </a:r>
          </a:p>
        </p:txBody>
      </p:sp>
      <p:sp>
        <p:nvSpPr>
          <p:cNvPr id="68" name="Text Box 101"/>
          <p:cNvSpPr txBox="1">
            <a:spLocks noChangeArrowheads="1"/>
          </p:cNvSpPr>
          <p:nvPr/>
        </p:nvSpPr>
        <p:spPr bwMode="auto">
          <a:xfrm>
            <a:off x="32517348" y="20518115"/>
            <a:ext cx="16655300" cy="1359310"/>
          </a:xfrm>
          <a:prstGeom prst="rect">
            <a:avLst/>
          </a:prstGeom>
          <a:solidFill>
            <a:srgbClr val="772139"/>
          </a:solidFill>
          <a:ln w="9525">
            <a:noFill/>
            <a:miter lim="800000"/>
            <a:headEnd/>
            <a:tailEnd/>
          </a:ln>
        </p:spPr>
        <p:txBody>
          <a:bodyPr wrap="square" lIns="126964" tIns="63482" rIns="126964" bIns="63482">
            <a:spAutoFit/>
          </a:bodyPr>
          <a:lstStyle/>
          <a:p>
            <a:pPr algn="ctr" defTabSz="7402068">
              <a:spcBef>
                <a:spcPct val="50000"/>
              </a:spcBef>
            </a:pPr>
            <a:r>
              <a:rPr lang="en-US" sz="8000" b="1" dirty="0">
                <a:solidFill>
                  <a:schemeClr val="bg1"/>
                </a:solidFill>
              </a:rPr>
              <a:t>CONCLUSION</a:t>
            </a:r>
          </a:p>
        </p:txBody>
      </p:sp>
      <p:sp>
        <p:nvSpPr>
          <p:cNvPr id="69" name="Text Box 102"/>
          <p:cNvSpPr txBox="1">
            <a:spLocks noChangeArrowheads="1"/>
          </p:cNvSpPr>
          <p:nvPr/>
        </p:nvSpPr>
        <p:spPr bwMode="auto">
          <a:xfrm>
            <a:off x="1714500" y="0"/>
            <a:ext cx="46784419" cy="5406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6964" tIns="63482" rIns="126964" bIns="63482">
            <a:spAutoFit/>
          </a:bodyPr>
          <a:lstStyle/>
          <a:p>
            <a:pPr algn="ctr" defTabSz="7402068"/>
            <a:r>
              <a:rPr lang="en-US" sz="13900" b="1" dirty="0"/>
              <a:t>Research Project Title</a:t>
            </a:r>
            <a:endParaRPr lang="en-US" sz="13900" dirty="0"/>
          </a:p>
          <a:p>
            <a:pPr algn="ctr" defTabSz="7402068"/>
            <a:r>
              <a:rPr lang="en-US" sz="10200" b="1" dirty="0"/>
              <a:t>Student Name (Affiliation), Mentor Name (Affiliation), Co-Authors Name (Affiliation)</a:t>
            </a:r>
          </a:p>
        </p:txBody>
      </p:sp>
      <p:sp>
        <p:nvSpPr>
          <p:cNvPr id="18" name="Text Box 101"/>
          <p:cNvSpPr txBox="1">
            <a:spLocks noChangeArrowheads="1"/>
          </p:cNvSpPr>
          <p:nvPr/>
        </p:nvSpPr>
        <p:spPr bwMode="auto">
          <a:xfrm>
            <a:off x="32558912" y="32557715"/>
            <a:ext cx="16655300" cy="959201"/>
          </a:xfrm>
          <a:prstGeom prst="rect">
            <a:avLst/>
          </a:prstGeom>
          <a:solidFill>
            <a:srgbClr val="772139"/>
          </a:solidFill>
          <a:ln w="9525">
            <a:noFill/>
            <a:miter lim="800000"/>
            <a:headEnd/>
            <a:tailEnd/>
          </a:ln>
        </p:spPr>
        <p:txBody>
          <a:bodyPr wrap="square" lIns="126964" tIns="63482" rIns="126964" bIns="63482">
            <a:spAutoFit/>
          </a:bodyPr>
          <a:lstStyle/>
          <a:p>
            <a:pPr algn="ctr" defTabSz="7402068">
              <a:spcBef>
                <a:spcPct val="50000"/>
              </a:spcBef>
            </a:pPr>
            <a:r>
              <a:rPr lang="en-US" sz="5400" b="1" dirty="0">
                <a:solidFill>
                  <a:schemeClr val="bg1"/>
                </a:solidFill>
              </a:rPr>
              <a:t>REFERENCES &amp; ACKNOWLEDGEMENTS</a:t>
            </a:r>
          </a:p>
        </p:txBody>
      </p:sp>
      <p:sp>
        <p:nvSpPr>
          <p:cNvPr id="19" name="Text Box 90"/>
          <p:cNvSpPr txBox="1">
            <a:spLocks noChangeArrowheads="1"/>
          </p:cNvSpPr>
          <p:nvPr/>
        </p:nvSpPr>
        <p:spPr bwMode="auto">
          <a:xfrm>
            <a:off x="32801753" y="33724240"/>
            <a:ext cx="16086489" cy="2667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6964" tIns="63482" rIns="126964" bIns="63482">
            <a:spAutoFit/>
          </a:bodyPr>
          <a:lstStyle/>
          <a:p>
            <a:pPr defTabSz="7402068"/>
            <a:r>
              <a:rPr lang="en-US" sz="5500" dirty="0"/>
              <a:t>Include a list of key references (cite in poster) and any desired acknowledgements.  Font for this section can be smaller than other sections.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521752" y="3872173"/>
            <a:ext cx="14366490" cy="1805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65888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80"/>
          <p:cNvSpPr>
            <a:spLocks noChangeArrowheads="1"/>
          </p:cNvSpPr>
          <p:nvPr/>
        </p:nvSpPr>
        <p:spPr bwMode="auto">
          <a:xfrm>
            <a:off x="281354" y="7291754"/>
            <a:ext cx="15173639" cy="129422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211607" tIns="105803" rIns="211607" bIns="105803" anchor="ctr"/>
          <a:lstStyle/>
          <a:p>
            <a:endParaRPr lang="en-US"/>
          </a:p>
        </p:txBody>
      </p:sp>
      <p:sp>
        <p:nvSpPr>
          <p:cNvPr id="55" name="Rectangle 81"/>
          <p:cNvSpPr>
            <a:spLocks noChangeArrowheads="1"/>
          </p:cNvSpPr>
          <p:nvPr/>
        </p:nvSpPr>
        <p:spPr bwMode="auto">
          <a:xfrm>
            <a:off x="304800" y="21792549"/>
            <a:ext cx="15150193" cy="1736252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211607" tIns="105803" rIns="211607" bIns="105803" anchor="ctr"/>
          <a:lstStyle/>
          <a:p>
            <a:endParaRPr lang="en-US"/>
          </a:p>
        </p:txBody>
      </p:sp>
      <p:sp>
        <p:nvSpPr>
          <p:cNvPr id="56" name="Rectangle 82"/>
          <p:cNvSpPr>
            <a:spLocks noChangeArrowheads="1"/>
          </p:cNvSpPr>
          <p:nvPr/>
        </p:nvSpPr>
        <p:spPr bwMode="auto">
          <a:xfrm>
            <a:off x="15755815" y="7320856"/>
            <a:ext cx="16506093" cy="3183422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211607" tIns="105803" rIns="211607" bIns="105803" anchor="ctr"/>
          <a:lstStyle/>
          <a:p>
            <a:endParaRPr lang="en-US"/>
          </a:p>
        </p:txBody>
      </p:sp>
      <p:sp>
        <p:nvSpPr>
          <p:cNvPr id="57" name="Rectangle 84"/>
          <p:cNvSpPr>
            <a:spLocks noChangeArrowheads="1"/>
          </p:cNvSpPr>
          <p:nvPr/>
        </p:nvSpPr>
        <p:spPr bwMode="auto">
          <a:xfrm>
            <a:off x="32533391" y="7320856"/>
            <a:ext cx="16528900" cy="129851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211607" tIns="105803" rIns="211607" bIns="105803" anchor="ctr"/>
          <a:lstStyle/>
          <a:p>
            <a:endParaRPr lang="en-US"/>
          </a:p>
        </p:txBody>
      </p:sp>
      <p:sp>
        <p:nvSpPr>
          <p:cNvPr id="58" name="Rectangle 85"/>
          <p:cNvSpPr>
            <a:spLocks noChangeArrowheads="1"/>
          </p:cNvSpPr>
          <p:nvPr/>
        </p:nvSpPr>
        <p:spPr bwMode="auto">
          <a:xfrm>
            <a:off x="32529780" y="21819475"/>
            <a:ext cx="16627103" cy="1731215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211607" tIns="105803" rIns="211607" bIns="105803" anchor="ctr"/>
          <a:lstStyle/>
          <a:p>
            <a:endParaRPr lang="en-US"/>
          </a:p>
        </p:txBody>
      </p:sp>
      <p:sp>
        <p:nvSpPr>
          <p:cNvPr id="59" name="Text Box 86"/>
          <p:cNvSpPr txBox="1">
            <a:spLocks noChangeArrowheads="1"/>
          </p:cNvSpPr>
          <p:nvPr/>
        </p:nvSpPr>
        <p:spPr bwMode="auto">
          <a:xfrm>
            <a:off x="703385" y="7320857"/>
            <a:ext cx="14751608" cy="102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6964" tIns="63482" rIns="126964" bIns="63482">
            <a:spAutoFit/>
          </a:bodyPr>
          <a:lstStyle/>
          <a:p>
            <a:pPr defTabSz="7402068"/>
            <a:r>
              <a:rPr lang="en-US" sz="5500" dirty="0"/>
              <a:t>SHOULD INCLUDE:</a:t>
            </a:r>
          </a:p>
          <a:p>
            <a:pPr defTabSz="7402068"/>
            <a:r>
              <a:rPr lang="en-US" sz="5500" dirty="0"/>
              <a:t> </a:t>
            </a:r>
          </a:p>
          <a:p>
            <a:pPr defTabSz="7402068">
              <a:buFont typeface="Arial" charset="0"/>
              <a:buChar char="•"/>
            </a:pPr>
            <a:r>
              <a:rPr lang="en-US" sz="5500" dirty="0"/>
              <a:t> </a:t>
            </a:r>
            <a:r>
              <a:rPr lang="en-US" sz="5500" b="1" dirty="0"/>
              <a:t>Research Question </a:t>
            </a:r>
            <a:r>
              <a:rPr lang="en-US" sz="5500" dirty="0"/>
              <a:t>(Topic of the research project)</a:t>
            </a:r>
          </a:p>
          <a:p>
            <a:pPr defTabSz="7402068"/>
            <a:endParaRPr lang="en-US" sz="5500" dirty="0"/>
          </a:p>
          <a:p>
            <a:pPr defTabSz="7402068">
              <a:buFont typeface="Arial" charset="0"/>
              <a:buChar char="•"/>
            </a:pPr>
            <a:r>
              <a:rPr lang="en-US" sz="5500" dirty="0"/>
              <a:t> </a:t>
            </a:r>
            <a:r>
              <a:rPr lang="en-US" sz="5500" b="1" dirty="0"/>
              <a:t>Hypothesis</a:t>
            </a:r>
          </a:p>
          <a:p>
            <a:pPr defTabSz="7402068">
              <a:buFont typeface="Arial" charset="0"/>
              <a:buChar char="•"/>
            </a:pPr>
            <a:endParaRPr lang="en-US" sz="5500" dirty="0"/>
          </a:p>
          <a:p>
            <a:pPr defTabSz="7402068">
              <a:buFont typeface="Arial" charset="0"/>
              <a:buChar char="•"/>
            </a:pPr>
            <a:r>
              <a:rPr lang="en-US" sz="5500" dirty="0"/>
              <a:t> </a:t>
            </a:r>
            <a:r>
              <a:rPr lang="en-US" sz="5500" b="1" dirty="0"/>
              <a:t>Background</a:t>
            </a:r>
            <a:r>
              <a:rPr lang="en-US" sz="5500" dirty="0"/>
              <a:t> (</a:t>
            </a:r>
            <a:r>
              <a:rPr lang="en-US" sz="5500" b="1" u="sng" dirty="0"/>
              <a:t>brief</a:t>
            </a:r>
            <a:r>
              <a:rPr lang="en-US" sz="5500" dirty="0"/>
              <a:t> statement of observations leading to the hypothesis, gap in knowledge, significance of the question,  with appropriate literature citations.  Bulleted statements best.)</a:t>
            </a:r>
          </a:p>
        </p:txBody>
      </p:sp>
      <p:sp>
        <p:nvSpPr>
          <p:cNvPr id="60" name="Text Box 87"/>
          <p:cNvSpPr txBox="1">
            <a:spLocks noChangeArrowheads="1"/>
          </p:cNvSpPr>
          <p:nvPr/>
        </p:nvSpPr>
        <p:spPr bwMode="auto">
          <a:xfrm>
            <a:off x="562707" y="21933226"/>
            <a:ext cx="14892285" cy="16209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6964" tIns="63482" rIns="126964" bIns="63482">
            <a:spAutoFit/>
          </a:bodyPr>
          <a:lstStyle/>
          <a:p>
            <a:pPr defTabSz="7402068"/>
            <a:r>
              <a:rPr lang="en-US" sz="5500" dirty="0"/>
              <a:t>SHOULD INCLUDE (when applicable): </a:t>
            </a:r>
          </a:p>
          <a:p>
            <a:pPr defTabSz="7402068">
              <a:buFont typeface="Arial" charset="0"/>
              <a:buChar char="•"/>
            </a:pPr>
            <a:endParaRPr lang="en-US" sz="5500" dirty="0"/>
          </a:p>
          <a:p>
            <a:pPr defTabSz="7402068">
              <a:buFont typeface="Arial" charset="0"/>
              <a:buChar char="•"/>
            </a:pPr>
            <a:r>
              <a:rPr lang="en-US" sz="5500" dirty="0"/>
              <a:t> Description of research design and data collection methods, with appropriate references.  </a:t>
            </a:r>
            <a:r>
              <a:rPr lang="en-US" sz="5500" u="sng" dirty="0"/>
              <a:t>Use figures if possible.</a:t>
            </a:r>
          </a:p>
          <a:p>
            <a:pPr defTabSz="7402068"/>
            <a:endParaRPr lang="en-US" sz="5500" dirty="0"/>
          </a:p>
          <a:p>
            <a:pPr defTabSz="7402068">
              <a:buFont typeface="Arial" charset="0"/>
              <a:buChar char="•"/>
            </a:pPr>
            <a:r>
              <a:rPr lang="en-US" sz="5500" dirty="0"/>
              <a:t> Description </a:t>
            </a:r>
            <a:r>
              <a:rPr lang="en-US" sz="5500" b="1" u="sng" dirty="0"/>
              <a:t>or figures </a:t>
            </a:r>
            <a:r>
              <a:rPr lang="en-US" sz="5500" dirty="0"/>
              <a:t>of instrumentation, experimental set-up, etc.</a:t>
            </a:r>
          </a:p>
          <a:p>
            <a:pPr defTabSz="7402068">
              <a:buFont typeface="Arial" charset="0"/>
              <a:buChar char="•"/>
            </a:pPr>
            <a:endParaRPr lang="en-US" sz="5500" dirty="0"/>
          </a:p>
          <a:p>
            <a:pPr defTabSz="7402068">
              <a:buFont typeface="Arial" charset="0"/>
              <a:buChar char="•"/>
            </a:pPr>
            <a:r>
              <a:rPr lang="en-US" sz="5500" dirty="0"/>
              <a:t> Description or and/or human subjects, patients, animals, reagents or biological materials used. (Include specific technical scientific/medical names for reagents, species, chemicals, etc.)</a:t>
            </a:r>
          </a:p>
          <a:p>
            <a:pPr defTabSz="7402068"/>
            <a:endParaRPr lang="en-US" sz="5500" dirty="0"/>
          </a:p>
          <a:p>
            <a:pPr defTabSz="7402068">
              <a:buFont typeface="Arial" charset="0"/>
              <a:buChar char="•"/>
            </a:pPr>
            <a:r>
              <a:rPr lang="en-US" sz="5500" dirty="0"/>
              <a:t>Description of data analysis approach (including type of statistics or computations as appropriate including sample sizes, types of distributions of data obtained).</a:t>
            </a:r>
          </a:p>
        </p:txBody>
      </p:sp>
      <p:sp>
        <p:nvSpPr>
          <p:cNvPr id="62" name="Text Box 89"/>
          <p:cNvSpPr txBox="1">
            <a:spLocks noChangeArrowheads="1"/>
          </p:cNvSpPr>
          <p:nvPr/>
        </p:nvSpPr>
        <p:spPr bwMode="auto">
          <a:xfrm>
            <a:off x="16067313" y="7643446"/>
            <a:ext cx="16007025" cy="145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6964" tIns="63482" rIns="126964" bIns="63482">
            <a:spAutoFit/>
          </a:bodyPr>
          <a:lstStyle/>
          <a:p>
            <a:pPr defTabSz="7402068"/>
            <a:r>
              <a:rPr lang="en-US" sz="5500" dirty="0"/>
              <a:t>SHOULD INCLUDE:</a:t>
            </a:r>
          </a:p>
          <a:p>
            <a:pPr defTabSz="7402068"/>
            <a:endParaRPr lang="en-US" sz="5500" dirty="0"/>
          </a:p>
          <a:p>
            <a:pPr defTabSz="7402068">
              <a:buFont typeface="Arial" charset="0"/>
              <a:buChar char="•"/>
            </a:pPr>
            <a:r>
              <a:rPr lang="en-US" sz="5500" b="1" dirty="0"/>
              <a:t> Figures and/or tables </a:t>
            </a:r>
            <a:r>
              <a:rPr lang="en-US" sz="5500" dirty="0"/>
              <a:t>that convey the results of the study. </a:t>
            </a:r>
          </a:p>
          <a:p>
            <a:pPr defTabSz="7402068">
              <a:buFont typeface="Arial" charset="0"/>
              <a:buChar char="•"/>
            </a:pPr>
            <a:endParaRPr lang="en-US" sz="5500" dirty="0"/>
          </a:p>
          <a:p>
            <a:pPr defTabSz="7402068">
              <a:buFont typeface="Arial" charset="0"/>
              <a:buChar char="•"/>
            </a:pPr>
            <a:r>
              <a:rPr lang="en-US" sz="5500" dirty="0"/>
              <a:t>  All figures should contain </a:t>
            </a:r>
            <a:r>
              <a:rPr lang="en-US" sz="5500" b="1" dirty="0"/>
              <a:t>detailed figure legends</a:t>
            </a:r>
            <a:r>
              <a:rPr lang="en-US" sz="5500" dirty="0"/>
              <a:t> where symbols, graphs, equations are explained.</a:t>
            </a:r>
          </a:p>
          <a:p>
            <a:pPr defTabSz="7402068">
              <a:buFont typeface="Arial" charset="0"/>
              <a:buChar char="•"/>
            </a:pPr>
            <a:endParaRPr lang="en-US" sz="5500" dirty="0"/>
          </a:p>
          <a:p>
            <a:pPr defTabSz="7402068">
              <a:buFont typeface="Arial" charset="0"/>
              <a:buChar char="•"/>
            </a:pPr>
            <a:r>
              <a:rPr lang="en-US" sz="5500" dirty="0"/>
              <a:t> This is likely the largest section of your poster.</a:t>
            </a:r>
          </a:p>
          <a:p>
            <a:pPr defTabSz="7402068"/>
            <a:endParaRPr lang="en-US" sz="5500" dirty="0"/>
          </a:p>
          <a:p>
            <a:pPr defTabSz="7402068"/>
            <a:endParaRPr lang="en-US" sz="5500" dirty="0"/>
          </a:p>
          <a:p>
            <a:pPr defTabSz="7402068">
              <a:buFont typeface="Arial" charset="0"/>
              <a:buChar char="•"/>
            </a:pPr>
            <a:endParaRPr lang="en-US" sz="5500" dirty="0"/>
          </a:p>
          <a:p>
            <a:pPr defTabSz="7402068">
              <a:buFont typeface="Arial" charset="0"/>
              <a:buChar char="•"/>
            </a:pPr>
            <a:endParaRPr lang="en-US" sz="5500" dirty="0"/>
          </a:p>
          <a:p>
            <a:pPr defTabSz="7402068">
              <a:buFont typeface="Arial" charset="0"/>
              <a:buChar char="•"/>
            </a:pPr>
            <a:endParaRPr lang="en-US" sz="5500" dirty="0"/>
          </a:p>
          <a:p>
            <a:pPr defTabSz="7402068">
              <a:buFont typeface="Arial" charset="0"/>
              <a:buChar char="•"/>
            </a:pPr>
            <a:endParaRPr lang="en-US" sz="5500" dirty="0"/>
          </a:p>
          <a:p>
            <a:pPr defTabSz="7402068">
              <a:buFont typeface="Arial" charset="0"/>
              <a:buChar char="•"/>
            </a:pPr>
            <a:endParaRPr lang="en-US" sz="5500" dirty="0"/>
          </a:p>
        </p:txBody>
      </p:sp>
      <p:sp>
        <p:nvSpPr>
          <p:cNvPr id="63" name="Text Box 90"/>
          <p:cNvSpPr txBox="1">
            <a:spLocks noChangeArrowheads="1"/>
          </p:cNvSpPr>
          <p:nvPr/>
        </p:nvSpPr>
        <p:spPr bwMode="auto">
          <a:xfrm>
            <a:off x="32751849" y="22341189"/>
            <a:ext cx="16086489" cy="9438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6964" tIns="63482" rIns="126964" bIns="63482">
            <a:spAutoFit/>
          </a:bodyPr>
          <a:lstStyle/>
          <a:p>
            <a:pPr defTabSz="7402068"/>
            <a:r>
              <a:rPr lang="en-US" sz="5500" dirty="0"/>
              <a:t>SHOULD INCLUDE:</a:t>
            </a:r>
          </a:p>
          <a:p>
            <a:pPr defTabSz="7402068"/>
            <a:endParaRPr lang="en-US" sz="5500" dirty="0"/>
          </a:p>
          <a:p>
            <a:pPr defTabSz="7402068">
              <a:buFont typeface="Arial" charset="0"/>
              <a:buChar char="•"/>
            </a:pPr>
            <a:r>
              <a:rPr lang="en-US" sz="5500" dirty="0"/>
              <a:t> Bulleted list of conclusions</a:t>
            </a:r>
          </a:p>
          <a:p>
            <a:pPr lvl="1" defTabSz="7402068">
              <a:buFont typeface="Arial" charset="0"/>
              <a:buChar char="•"/>
            </a:pPr>
            <a:r>
              <a:rPr lang="en-US" sz="5500" dirty="0"/>
              <a:t> the broader implications of the results</a:t>
            </a:r>
          </a:p>
          <a:p>
            <a:pPr lvl="1" defTabSz="7402068">
              <a:buFont typeface="Arial" charset="0"/>
              <a:buChar char="•"/>
            </a:pPr>
            <a:r>
              <a:rPr lang="en-US" sz="5500" dirty="0"/>
              <a:t> how the results compare to previous understanding </a:t>
            </a:r>
          </a:p>
          <a:p>
            <a:pPr lvl="1" defTabSz="7402068">
              <a:buFont typeface="Arial" charset="0"/>
              <a:buChar char="•"/>
            </a:pPr>
            <a:r>
              <a:rPr lang="en-US" sz="5500" dirty="0"/>
              <a:t> how the results support, dispute or change that state of knowledge </a:t>
            </a:r>
          </a:p>
          <a:p>
            <a:pPr marL="592138" lvl="1" indent="-592138" defTabSz="7402068">
              <a:buFont typeface="Arial" panose="020B0604020202020204" pitchFamily="34" charset="0"/>
              <a:buChar char="•"/>
            </a:pPr>
            <a:r>
              <a:rPr lang="en-US" sz="5500" dirty="0"/>
              <a:t>Include KEY references of </a:t>
            </a:r>
            <a:r>
              <a:rPr lang="en-US" sz="5500" u="sng" dirty="0"/>
              <a:t>primary</a:t>
            </a:r>
            <a:r>
              <a:rPr lang="en-US" sz="5500" dirty="0"/>
              <a:t> literature.</a:t>
            </a:r>
          </a:p>
          <a:p>
            <a:pPr defTabSz="7402068"/>
            <a:endParaRPr lang="en-US" sz="5500" dirty="0"/>
          </a:p>
          <a:p>
            <a:pPr defTabSz="7402068">
              <a:buFont typeface="Arial" charset="0"/>
              <a:buChar char="•"/>
            </a:pPr>
            <a:r>
              <a:rPr lang="en-US" sz="5500" dirty="0"/>
              <a:t> Future directions for this research.</a:t>
            </a:r>
          </a:p>
        </p:txBody>
      </p:sp>
      <p:sp>
        <p:nvSpPr>
          <p:cNvPr id="64" name="Text Box 96"/>
          <p:cNvSpPr txBox="1">
            <a:spLocks noChangeArrowheads="1"/>
          </p:cNvSpPr>
          <p:nvPr/>
        </p:nvSpPr>
        <p:spPr bwMode="auto">
          <a:xfrm>
            <a:off x="281354" y="5964984"/>
            <a:ext cx="15317234" cy="1359310"/>
          </a:xfrm>
          <a:prstGeom prst="rect">
            <a:avLst/>
          </a:prstGeom>
          <a:solidFill>
            <a:srgbClr val="772139"/>
          </a:solidFill>
          <a:ln w="9525">
            <a:noFill/>
            <a:miter lim="800000"/>
            <a:headEnd/>
            <a:tailEnd/>
          </a:ln>
        </p:spPr>
        <p:txBody>
          <a:bodyPr wrap="square" lIns="126964" tIns="63482" rIns="126964" bIns="63482">
            <a:spAutoFit/>
          </a:bodyPr>
          <a:lstStyle/>
          <a:p>
            <a:pPr algn="ctr" defTabSz="7402068">
              <a:spcBef>
                <a:spcPct val="50000"/>
              </a:spcBef>
            </a:pPr>
            <a:r>
              <a:rPr lang="en-US" sz="8000" b="1" dirty="0">
                <a:solidFill>
                  <a:schemeClr val="bg1"/>
                </a:solidFill>
              </a:rPr>
              <a:t>INTRODUCTION</a:t>
            </a:r>
          </a:p>
        </p:txBody>
      </p:sp>
      <p:sp>
        <p:nvSpPr>
          <p:cNvPr id="65" name="Text Box 97"/>
          <p:cNvSpPr txBox="1">
            <a:spLocks noChangeArrowheads="1"/>
          </p:cNvSpPr>
          <p:nvPr/>
        </p:nvSpPr>
        <p:spPr bwMode="auto">
          <a:xfrm>
            <a:off x="295422" y="20429533"/>
            <a:ext cx="15179041" cy="1359310"/>
          </a:xfrm>
          <a:prstGeom prst="rect">
            <a:avLst/>
          </a:prstGeom>
          <a:solidFill>
            <a:srgbClr val="772139"/>
          </a:solidFill>
          <a:ln w="9525">
            <a:noFill/>
            <a:miter lim="800000"/>
            <a:headEnd/>
            <a:tailEnd/>
          </a:ln>
        </p:spPr>
        <p:txBody>
          <a:bodyPr wrap="square" lIns="126964" tIns="63482" rIns="126964" bIns="63482">
            <a:spAutoFit/>
          </a:bodyPr>
          <a:lstStyle/>
          <a:p>
            <a:pPr algn="ctr" defTabSz="7402068">
              <a:spcBef>
                <a:spcPct val="50000"/>
              </a:spcBef>
            </a:pPr>
            <a:r>
              <a:rPr lang="en-US" sz="8000" b="1" dirty="0">
                <a:solidFill>
                  <a:schemeClr val="bg1"/>
                </a:solidFill>
              </a:rPr>
              <a:t>MATERIALS &amp; METHODS</a:t>
            </a:r>
          </a:p>
        </p:txBody>
      </p:sp>
      <p:sp>
        <p:nvSpPr>
          <p:cNvPr id="66" name="Text Box 99"/>
          <p:cNvSpPr txBox="1">
            <a:spLocks noChangeArrowheads="1"/>
          </p:cNvSpPr>
          <p:nvPr/>
        </p:nvSpPr>
        <p:spPr bwMode="auto">
          <a:xfrm>
            <a:off x="15519287" y="5964984"/>
            <a:ext cx="16929157" cy="1359310"/>
          </a:xfrm>
          <a:prstGeom prst="rect">
            <a:avLst/>
          </a:prstGeom>
          <a:solidFill>
            <a:srgbClr val="772139"/>
          </a:solidFill>
          <a:ln w="9525">
            <a:noFill/>
            <a:miter lim="800000"/>
            <a:headEnd/>
            <a:tailEnd/>
          </a:ln>
        </p:spPr>
        <p:txBody>
          <a:bodyPr lIns="126964" tIns="63482" rIns="126964" bIns="63482">
            <a:spAutoFit/>
          </a:bodyPr>
          <a:lstStyle/>
          <a:p>
            <a:pPr algn="ctr" defTabSz="7402068">
              <a:spcBef>
                <a:spcPct val="50000"/>
              </a:spcBef>
            </a:pPr>
            <a:r>
              <a:rPr lang="en-US" sz="8000" b="1" dirty="0">
                <a:solidFill>
                  <a:schemeClr val="bg1"/>
                </a:solidFill>
              </a:rPr>
              <a:t>RESULTS</a:t>
            </a:r>
          </a:p>
        </p:txBody>
      </p:sp>
      <p:sp>
        <p:nvSpPr>
          <p:cNvPr id="67" name="Text Box 100"/>
          <p:cNvSpPr txBox="1">
            <a:spLocks noChangeArrowheads="1"/>
          </p:cNvSpPr>
          <p:nvPr/>
        </p:nvSpPr>
        <p:spPr bwMode="auto">
          <a:xfrm>
            <a:off x="32449478" y="5966460"/>
            <a:ext cx="16644343" cy="1359310"/>
          </a:xfrm>
          <a:prstGeom prst="rect">
            <a:avLst/>
          </a:prstGeom>
          <a:solidFill>
            <a:srgbClr val="772139"/>
          </a:solidFill>
          <a:ln w="9525">
            <a:noFill/>
            <a:miter lim="800000"/>
            <a:headEnd/>
            <a:tailEnd/>
          </a:ln>
        </p:spPr>
        <p:txBody>
          <a:bodyPr wrap="square" lIns="126964" tIns="63482" rIns="126964" bIns="63482">
            <a:spAutoFit/>
          </a:bodyPr>
          <a:lstStyle/>
          <a:p>
            <a:pPr algn="ctr" defTabSz="7402068">
              <a:spcBef>
                <a:spcPct val="50000"/>
              </a:spcBef>
            </a:pPr>
            <a:r>
              <a:rPr lang="en-US" sz="8000" b="1" dirty="0">
                <a:solidFill>
                  <a:schemeClr val="bg1"/>
                </a:solidFill>
              </a:rPr>
              <a:t>RESULTS (CONT.)</a:t>
            </a:r>
          </a:p>
        </p:txBody>
      </p:sp>
      <p:sp>
        <p:nvSpPr>
          <p:cNvPr id="68" name="Text Box 101"/>
          <p:cNvSpPr txBox="1">
            <a:spLocks noChangeArrowheads="1"/>
          </p:cNvSpPr>
          <p:nvPr/>
        </p:nvSpPr>
        <p:spPr bwMode="auto">
          <a:xfrm>
            <a:off x="32517348" y="20518115"/>
            <a:ext cx="16655300" cy="1359310"/>
          </a:xfrm>
          <a:prstGeom prst="rect">
            <a:avLst/>
          </a:prstGeom>
          <a:solidFill>
            <a:srgbClr val="772139"/>
          </a:solidFill>
          <a:ln w="9525">
            <a:noFill/>
            <a:miter lim="800000"/>
            <a:headEnd/>
            <a:tailEnd/>
          </a:ln>
        </p:spPr>
        <p:txBody>
          <a:bodyPr wrap="square" lIns="126964" tIns="63482" rIns="126964" bIns="63482">
            <a:spAutoFit/>
          </a:bodyPr>
          <a:lstStyle/>
          <a:p>
            <a:pPr algn="ctr" defTabSz="7402068">
              <a:spcBef>
                <a:spcPct val="50000"/>
              </a:spcBef>
            </a:pPr>
            <a:r>
              <a:rPr lang="en-US" sz="8000" b="1" dirty="0">
                <a:solidFill>
                  <a:schemeClr val="bg1"/>
                </a:solidFill>
              </a:rPr>
              <a:t>CONCLUSION</a:t>
            </a:r>
          </a:p>
        </p:txBody>
      </p:sp>
      <p:sp>
        <p:nvSpPr>
          <p:cNvPr id="69" name="Text Box 102"/>
          <p:cNvSpPr txBox="1">
            <a:spLocks noChangeArrowheads="1"/>
          </p:cNvSpPr>
          <p:nvPr/>
        </p:nvSpPr>
        <p:spPr bwMode="auto">
          <a:xfrm>
            <a:off x="1714500" y="0"/>
            <a:ext cx="46784419" cy="5406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6964" tIns="63482" rIns="126964" bIns="63482">
            <a:spAutoFit/>
          </a:bodyPr>
          <a:lstStyle/>
          <a:p>
            <a:pPr algn="ctr" defTabSz="7402068"/>
            <a:r>
              <a:rPr lang="en-US" sz="13900" b="1" dirty="0"/>
              <a:t>Research Project Title</a:t>
            </a:r>
            <a:endParaRPr lang="en-US" sz="13900" dirty="0"/>
          </a:p>
          <a:p>
            <a:pPr algn="ctr" defTabSz="7402068"/>
            <a:r>
              <a:rPr lang="en-US" sz="10200" b="1" dirty="0"/>
              <a:t>Student Name (Affiliation), Mentor Name (Affiliation), Co-Authors Name (Affiliation)</a:t>
            </a:r>
          </a:p>
        </p:txBody>
      </p:sp>
      <p:sp>
        <p:nvSpPr>
          <p:cNvPr id="18" name="Text Box 101"/>
          <p:cNvSpPr txBox="1">
            <a:spLocks noChangeArrowheads="1"/>
          </p:cNvSpPr>
          <p:nvPr/>
        </p:nvSpPr>
        <p:spPr bwMode="auto">
          <a:xfrm>
            <a:off x="32558912" y="32557715"/>
            <a:ext cx="16655300" cy="959201"/>
          </a:xfrm>
          <a:prstGeom prst="rect">
            <a:avLst/>
          </a:prstGeom>
          <a:solidFill>
            <a:srgbClr val="772139"/>
          </a:solidFill>
          <a:ln w="9525">
            <a:noFill/>
            <a:miter lim="800000"/>
            <a:headEnd/>
            <a:tailEnd/>
          </a:ln>
        </p:spPr>
        <p:txBody>
          <a:bodyPr wrap="square" lIns="126964" tIns="63482" rIns="126964" bIns="63482">
            <a:spAutoFit/>
          </a:bodyPr>
          <a:lstStyle/>
          <a:p>
            <a:pPr algn="ctr" defTabSz="7402068">
              <a:spcBef>
                <a:spcPct val="50000"/>
              </a:spcBef>
            </a:pPr>
            <a:r>
              <a:rPr lang="en-US" sz="5400" b="1" dirty="0">
                <a:solidFill>
                  <a:schemeClr val="bg1"/>
                </a:solidFill>
              </a:rPr>
              <a:t>REFERENCES &amp; ACKNOWLEDGEMENTS</a:t>
            </a:r>
          </a:p>
        </p:txBody>
      </p:sp>
      <p:sp>
        <p:nvSpPr>
          <p:cNvPr id="19" name="Text Box 90"/>
          <p:cNvSpPr txBox="1">
            <a:spLocks noChangeArrowheads="1"/>
          </p:cNvSpPr>
          <p:nvPr/>
        </p:nvSpPr>
        <p:spPr bwMode="auto">
          <a:xfrm>
            <a:off x="32801753" y="33724240"/>
            <a:ext cx="16086489" cy="2667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6964" tIns="63482" rIns="126964" bIns="63482">
            <a:spAutoFit/>
          </a:bodyPr>
          <a:lstStyle/>
          <a:p>
            <a:pPr defTabSz="7402068"/>
            <a:r>
              <a:rPr lang="en-US" sz="5500" dirty="0"/>
              <a:t>Include a list of key references (cite in poster) and any desired acknowledgements.  Font for this section can be smaller than other sections.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521752" y="3872173"/>
            <a:ext cx="14366490" cy="1805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13" y="3973290"/>
            <a:ext cx="9190816" cy="1736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677707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VTC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A53941"/>
      </a:accent2>
      <a:accent3>
        <a:srgbClr val="FFFFFF"/>
      </a:accent3>
      <a:accent4>
        <a:srgbClr val="000000"/>
      </a:accent4>
      <a:accent5>
        <a:srgbClr val="DAEDEF"/>
      </a:accent5>
      <a:accent6>
        <a:srgbClr val="A53941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198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198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1414</TotalTime>
  <Words>894</Words>
  <Application>Microsoft Office PowerPoint</Application>
  <PresentationFormat>Custom</PresentationFormat>
  <Paragraphs>141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Arial</vt:lpstr>
      <vt:lpstr>Default Design</vt:lpstr>
      <vt:lpstr>PowerPoint Presentation</vt:lpstr>
      <vt:lpstr>PowerPoint Presentation</vt:lpstr>
      <vt:lpstr>PowerPoint Presentation</vt:lpstr>
    </vt:vector>
  </TitlesOfParts>
  <Company>CHS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Leslie LaConte</dc:creator>
  <cp:lastModifiedBy>Dehart, Sandra F. (SANDY)</cp:lastModifiedBy>
  <cp:revision>113</cp:revision>
  <cp:lastPrinted>2013-11-27T18:53:19Z</cp:lastPrinted>
  <dcterms:created xsi:type="dcterms:W3CDTF">2007-12-31T17:00:41Z</dcterms:created>
  <dcterms:modified xsi:type="dcterms:W3CDTF">2020-09-18T17:34:37Z</dcterms:modified>
</cp:coreProperties>
</file>